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65" r:id="rId15"/>
    <p:sldId id="267" r:id="rId16"/>
    <p:sldId id="271" r:id="rId17"/>
    <p:sldId id="258" r:id="rId18"/>
    <p:sldId id="286" r:id="rId19"/>
    <p:sldId id="2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447800"/>
            <a:ext cx="4038600" cy="4678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447800"/>
            <a:ext cx="4038600" cy="2262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862388"/>
            <a:ext cx="4038600" cy="2263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23"/>
          <p:cNvSpPr>
            <a:spLocks noGrp="1"/>
          </p:cNvSpPr>
          <p:nvPr>
            <p:ph type="dt" sz="half" idx="10"/>
          </p:nvPr>
        </p:nvSpPr>
        <p:spPr/>
        <p:txBody>
          <a:bodyPr/>
          <a:lstStyle>
            <a:lvl1pPr>
              <a:defRPr/>
            </a:lvl1pPr>
          </a:lstStyle>
          <a:p>
            <a:pPr>
              <a:defRPr/>
            </a:pPr>
            <a:endParaRPr lang="ru-RU"/>
          </a:p>
        </p:txBody>
      </p:sp>
      <p:sp>
        <p:nvSpPr>
          <p:cNvPr id="7" name="Нижний колонтитул 9"/>
          <p:cNvSpPr>
            <a:spLocks noGrp="1"/>
          </p:cNvSpPr>
          <p:nvPr>
            <p:ph type="ftr" sz="quarter" idx="11"/>
          </p:nvPr>
        </p:nvSpPr>
        <p:spPr/>
        <p:txBody>
          <a:bodyPr/>
          <a:lstStyle>
            <a:lvl1pPr>
              <a:defRPr/>
            </a:lvl1pPr>
          </a:lstStyle>
          <a:p>
            <a:pPr>
              <a:defRPr/>
            </a:pPr>
            <a:endParaRPr lang="ru-RU"/>
          </a:p>
        </p:txBody>
      </p:sp>
      <p:sp>
        <p:nvSpPr>
          <p:cNvPr id="8" name="Номер слайда 21"/>
          <p:cNvSpPr>
            <a:spLocks noGrp="1"/>
          </p:cNvSpPr>
          <p:nvPr>
            <p:ph type="sldNum" sz="quarter" idx="12"/>
          </p:nvPr>
        </p:nvSpPr>
        <p:spPr/>
        <p:txBody>
          <a:bodyPr/>
          <a:lstStyle>
            <a:lvl1pPr>
              <a:defRPr/>
            </a:lvl1pPr>
          </a:lstStyle>
          <a:p>
            <a:pPr>
              <a:defRPr/>
            </a:pPr>
            <a:fld id="{6B28A751-612B-4133-85F3-9B54BA30D670}" type="slidenum">
              <a:rPr lang="ru-RU"/>
              <a:pPr>
                <a:defRPr/>
              </a:pPr>
              <a:t>‹#›</a:t>
            </a:fld>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EB8307-4B33-401D-8BD1-D4C620268F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2784F30-18AF-49E3-A077-E5132C81CBB1}" type="datetimeFigureOut">
              <a:rPr lang="ru-RU" smtClean="0"/>
              <a:pPr/>
              <a:t>02.05.2017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EB8307-4B33-401D-8BD1-D4C620268F5A}"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784F30-18AF-49E3-A077-E5132C81CBB1}" type="datetimeFigureOut">
              <a:rPr lang="ru-RU" smtClean="0"/>
              <a:pPr/>
              <a:t>02.05.2017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AEB8307-4B33-401D-8BD1-D4C620268F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4AcnbfriYl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928670"/>
            <a:ext cx="7772400" cy="2071702"/>
          </a:xfrm>
        </p:spPr>
        <p:txBody>
          <a:bodyPr/>
          <a:lstStyle/>
          <a:p>
            <a:r>
              <a:rPr lang="ru-RU" dirty="0" smtClean="0"/>
              <a:t>О веретене, прялке и ткацком станке.</a:t>
            </a:r>
            <a:endParaRPr lang="ru-RU" dirty="0"/>
          </a:p>
        </p:txBody>
      </p:sp>
      <p:sp>
        <p:nvSpPr>
          <p:cNvPr id="3" name="Подзаголовок 2"/>
          <p:cNvSpPr>
            <a:spLocks noGrp="1"/>
          </p:cNvSpPr>
          <p:nvPr>
            <p:ph type="subTitle" idx="1"/>
          </p:nvPr>
        </p:nvSpPr>
        <p:spPr>
          <a:xfrm>
            <a:off x="722376" y="5357826"/>
            <a:ext cx="2920930" cy="1285884"/>
          </a:xfrm>
        </p:spPr>
        <p:txBody>
          <a:bodyPr/>
          <a:lstStyle/>
          <a:p>
            <a:endParaRPr lang="ru-RU" b="1" dirty="0">
              <a:solidFill>
                <a:schemeClr val="bg2">
                  <a:lumMod val="25000"/>
                </a:schemeClr>
              </a:solidFill>
            </a:endParaRPr>
          </a:p>
        </p:txBody>
      </p:sp>
      <p:pic>
        <p:nvPicPr>
          <p:cNvPr id="23554" name="Picture 2" descr="http://cs3.livemaster.ru/zhurnalfoto/f/f/1/131004102952.jpg"/>
          <p:cNvPicPr>
            <a:picLocks noChangeAspect="1" noChangeArrowheads="1"/>
          </p:cNvPicPr>
          <p:nvPr/>
        </p:nvPicPr>
        <p:blipFill>
          <a:blip r:embed="rId2" cstate="print"/>
          <a:srcRect/>
          <a:stretch>
            <a:fillRect/>
          </a:stretch>
        </p:blipFill>
        <p:spPr bwMode="auto">
          <a:xfrm>
            <a:off x="4286248" y="3786190"/>
            <a:ext cx="4286250" cy="25717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1600" b="0" dirty="0" smtClean="0">
                <a:solidFill>
                  <a:schemeClr val="tx1"/>
                </a:solidFill>
                <a:effectLst/>
                <a:latin typeface="Arial" pitchFamily="34" charset="0"/>
              </a:rPr>
              <a:t/>
            </a:r>
            <a:br>
              <a:rPr lang="ru-RU" sz="1600" b="0" dirty="0" smtClean="0">
                <a:solidFill>
                  <a:schemeClr val="tx1"/>
                </a:solidFill>
                <a:effectLst/>
                <a:latin typeface="Arial" pitchFamily="34" charset="0"/>
              </a:rPr>
            </a:br>
            <a:r>
              <a:rPr lang="ru-RU" sz="4400" b="0" dirty="0" smtClean="0">
                <a:solidFill>
                  <a:schemeClr val="tx1"/>
                </a:solidFill>
                <a:effectLst/>
                <a:latin typeface="Arial" pitchFamily="34" charset="0"/>
              </a:rPr>
              <a:t/>
            </a:r>
            <a:br>
              <a:rPr lang="ru-RU" sz="4400" b="0" dirty="0" smtClean="0">
                <a:solidFill>
                  <a:schemeClr val="tx1"/>
                </a:solidFill>
                <a:effectLst/>
                <a:latin typeface="Arial" pitchFamily="34" charset="0"/>
              </a:rPr>
            </a:br>
            <a:endParaRPr lang="ru-RU" dirty="0"/>
          </a:p>
        </p:txBody>
      </p:sp>
      <p:sp>
        <p:nvSpPr>
          <p:cNvPr id="3" name="Содержимое 2"/>
          <p:cNvSpPr>
            <a:spLocks noGrp="1"/>
          </p:cNvSpPr>
          <p:nvPr>
            <p:ph idx="1"/>
          </p:nvPr>
        </p:nvSpPr>
        <p:spPr>
          <a:xfrm>
            <a:off x="357158" y="357166"/>
            <a:ext cx="8183880" cy="3643338"/>
          </a:xfrm>
        </p:spPr>
        <p:txBody>
          <a:bodyPr/>
          <a:lstStyle/>
          <a:p>
            <a:endParaRPr lang="ru-RU" dirty="0"/>
          </a:p>
        </p:txBody>
      </p:sp>
      <p:pic>
        <p:nvPicPr>
          <p:cNvPr id="1025" name="Рисунок 2" descr="http://poznayko.at.ua/_bl/0/s82175352.jpg"/>
          <p:cNvPicPr>
            <a:picLocks noChangeAspect="1" noChangeArrowheads="1"/>
          </p:cNvPicPr>
          <p:nvPr/>
        </p:nvPicPr>
        <p:blipFill>
          <a:blip r:embed="rId2" cstate="print"/>
          <a:srcRect/>
          <a:stretch>
            <a:fillRect/>
          </a:stretch>
        </p:blipFill>
        <p:spPr bwMode="auto">
          <a:xfrm>
            <a:off x="1500166" y="357166"/>
            <a:ext cx="5619789" cy="4214842"/>
          </a:xfrm>
          <a:prstGeom prst="rect">
            <a:avLst/>
          </a:prstGeom>
          <a:noFill/>
        </p:spPr>
      </p:pic>
      <p:sp>
        <p:nvSpPr>
          <p:cNvPr id="1027" name="Rectangle 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 name="Прямоугольник 6"/>
          <p:cNvSpPr/>
          <p:nvPr/>
        </p:nvSpPr>
        <p:spPr>
          <a:xfrm>
            <a:off x="571472" y="5072074"/>
            <a:ext cx="8143932" cy="954107"/>
          </a:xfrm>
          <a:prstGeom prst="rect">
            <a:avLst/>
          </a:prstGeom>
        </p:spPr>
        <p:txBody>
          <a:bodyPr wrap="square">
            <a:spAutoFit/>
          </a:bodyPr>
          <a:lstStyle/>
          <a:p>
            <a:r>
              <a:rPr lang="ru-RU" sz="2800" b="0" dirty="0" smtClean="0">
                <a:solidFill>
                  <a:schemeClr val="accent1">
                    <a:lumMod val="75000"/>
                  </a:schemeClr>
                </a:solidFill>
                <a:effectLst/>
                <a:latin typeface="Verdana" pitchFamily="34" charset="0"/>
                <a:ea typeface="Times New Roman" pitchFamily="18" charset="0"/>
                <a:cs typeface="Times New Roman" pitchFamily="18" charset="0"/>
              </a:rPr>
              <a:t>После получения пряжи мастер приступал к тканью.</a:t>
            </a:r>
            <a:endParaRPr lang="ru-RU"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500042"/>
            <a:ext cx="4186238" cy="5572164"/>
          </a:xfrm>
        </p:spPr>
        <p:txBody>
          <a:bodyPr>
            <a:normAutofit fontScale="92500" lnSpcReduction="10000"/>
          </a:bodyPr>
          <a:lstStyle/>
          <a:p>
            <a:r>
              <a:rPr lang="ru-RU" dirty="0" smtClean="0"/>
              <a:t>Первые ткацкие станки были вертикальными. Они представляли собой два вилообразно расщепленных вставленных в землю бруска, на вилообразные концы которых поперечно укладывался деревянный стержень.</a:t>
            </a:r>
            <a:endParaRPr lang="ru-RU" dirty="0"/>
          </a:p>
        </p:txBody>
      </p:sp>
      <p:pic>
        <p:nvPicPr>
          <p:cNvPr id="13316" name="Picture 4" descr="http://www.ms77.ru/images/08134133.jpg"/>
          <p:cNvPicPr>
            <a:picLocks noChangeAspect="1" noChangeArrowheads="1"/>
          </p:cNvPicPr>
          <p:nvPr/>
        </p:nvPicPr>
        <p:blipFill>
          <a:blip r:embed="rId2" cstate="print"/>
          <a:srcRect/>
          <a:stretch>
            <a:fillRect/>
          </a:stretch>
        </p:blipFill>
        <p:spPr bwMode="auto">
          <a:xfrm>
            <a:off x="785786" y="714356"/>
            <a:ext cx="3680138" cy="53578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530352"/>
            <a:ext cx="4186238" cy="5541854"/>
          </a:xfrm>
        </p:spPr>
        <p:txBody>
          <a:bodyPr>
            <a:normAutofit fontScale="85000" lnSpcReduction="20000"/>
          </a:bodyPr>
          <a:lstStyle/>
          <a:p>
            <a:r>
              <a:rPr lang="ru-RU" dirty="0" smtClean="0"/>
              <a:t>Вскоре древние мастера заметили, что технику тканья можно упростить. Действительно, если бы можно было сразу поднимать все четные или нечетные нити основы, мастер был бы избавлен от необходимости подсовывать уток(держатель нити) под каждую нить, а мог сразу протянуть ее через всю основу: сто движений были бы заменены одним! </a:t>
            </a:r>
            <a:endParaRPr lang="ru-RU" dirty="0"/>
          </a:p>
        </p:txBody>
      </p:sp>
      <p:pic>
        <p:nvPicPr>
          <p:cNvPr id="4" name="Picture 2" descr="http://www.pravenc.ru/data/286/485/1234/i400.jpg"/>
          <p:cNvPicPr>
            <a:picLocks noChangeAspect="1" noChangeArrowheads="1"/>
          </p:cNvPicPr>
          <p:nvPr/>
        </p:nvPicPr>
        <p:blipFill>
          <a:blip r:embed="rId2" cstate="print"/>
          <a:srcRect/>
          <a:stretch>
            <a:fillRect/>
          </a:stretch>
        </p:blipFill>
        <p:spPr bwMode="auto">
          <a:xfrm>
            <a:off x="571472" y="1214422"/>
            <a:ext cx="4156392" cy="40005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Изготовление тканей перестало быть плетением и сделалось собственно ткачеством.</a:t>
            </a:r>
            <a:endParaRPr lang="ru-RU" dirty="0"/>
          </a:p>
        </p:txBody>
      </p:sp>
      <p:sp>
        <p:nvSpPr>
          <p:cNvPr id="3" name="Содержимое 2"/>
          <p:cNvSpPr>
            <a:spLocks noGrp="1"/>
          </p:cNvSpPr>
          <p:nvPr>
            <p:ph idx="1"/>
          </p:nvPr>
        </p:nvSpPr>
        <p:spPr/>
        <p:txBody>
          <a:bodyPr/>
          <a:lstStyle/>
          <a:p>
            <a:endParaRPr lang="ru-RU"/>
          </a:p>
        </p:txBody>
      </p:sp>
      <p:pic>
        <p:nvPicPr>
          <p:cNvPr id="12290" name="Picture 2" descr="http://farm4.static.flickr.com/3218/3027568698_455f1eb85f.jpg"/>
          <p:cNvPicPr>
            <a:picLocks noChangeAspect="1" noChangeArrowheads="1"/>
          </p:cNvPicPr>
          <p:nvPr/>
        </p:nvPicPr>
        <p:blipFill>
          <a:blip r:embed="rId2" cstate="print"/>
          <a:srcRect/>
          <a:stretch>
            <a:fillRect/>
          </a:stretch>
        </p:blipFill>
        <p:spPr bwMode="auto">
          <a:xfrm>
            <a:off x="785786" y="571480"/>
            <a:ext cx="5357850" cy="4018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sz="quarter" idx="1"/>
          </p:nvPr>
        </p:nvSpPr>
        <p:spPr>
          <a:xfrm>
            <a:off x="250825" y="457200"/>
            <a:ext cx="4606927" cy="5715000"/>
          </a:xfrm>
        </p:spPr>
        <p:txBody>
          <a:bodyPr>
            <a:normAutofit/>
          </a:bodyPr>
          <a:lstStyle/>
          <a:p>
            <a:pPr eaLnBrk="1" hangingPunct="1">
              <a:buFont typeface="Wingdings 2" pitchFamily="18" charset="2"/>
              <a:buNone/>
            </a:pPr>
            <a:r>
              <a:rPr lang="ru-RU" sz="2400" b="1" dirty="0" smtClean="0">
                <a:latin typeface="Arial Black" pitchFamily="34" charset="0"/>
              </a:rPr>
              <a:t>   У славян весь цикл работ по изготовлению одежды, начиная с посадки льна, обработки волокон, прядения нити и заканчивая тканьем полотна.</a:t>
            </a:r>
          </a:p>
          <a:p>
            <a:pPr>
              <a:buNone/>
            </a:pPr>
            <a:r>
              <a:rPr lang="ru-RU" sz="2400" b="1" dirty="0" smtClean="0">
                <a:latin typeface="Arial Black" pitchFamily="34" charset="0"/>
              </a:rPr>
              <a:t>    Покровительницей прядения и ткачества  на Руси считается святая </a:t>
            </a:r>
            <a:r>
              <a:rPr lang="ru-RU" sz="2400" b="1" dirty="0" err="1" smtClean="0">
                <a:latin typeface="Arial Black" pitchFamily="34" charset="0"/>
              </a:rPr>
              <a:t>Параскева-Пятница</a:t>
            </a:r>
            <a:r>
              <a:rPr lang="ru-RU" sz="2400" b="1" dirty="0" smtClean="0">
                <a:latin typeface="Arial Black" pitchFamily="34" charset="0"/>
              </a:rPr>
              <a:t> .</a:t>
            </a:r>
          </a:p>
        </p:txBody>
      </p:sp>
      <p:sp>
        <p:nvSpPr>
          <p:cNvPr id="12291" name="Текст 2"/>
          <p:cNvSpPr>
            <a:spLocks noGrp="1"/>
          </p:cNvSpPr>
          <p:nvPr>
            <p:ph type="body" idx="2"/>
          </p:nvPr>
        </p:nvSpPr>
        <p:spPr>
          <a:xfrm>
            <a:off x="6781800" y="1600200"/>
            <a:ext cx="1984375" cy="3733800"/>
          </a:xfrm>
        </p:spPr>
        <p:txBody>
          <a:bodyPr/>
          <a:lstStyle/>
          <a:p>
            <a:pPr eaLnBrk="1" hangingPunct="1"/>
            <a:endParaRPr lang="ru-RU" smtClean="0"/>
          </a:p>
        </p:txBody>
      </p:sp>
      <p:sp>
        <p:nvSpPr>
          <p:cNvPr id="4" name="Заголовок 3"/>
          <p:cNvSpPr>
            <a:spLocks noGrp="1"/>
          </p:cNvSpPr>
          <p:nvPr>
            <p:ph type="title"/>
          </p:nvPr>
        </p:nvSpPr>
        <p:spPr/>
        <p:txBody>
          <a:bodyPr/>
          <a:lstStyle/>
          <a:p>
            <a:pPr eaLnBrk="1" hangingPunct="1">
              <a:defRPr/>
            </a:pPr>
            <a:endParaRPr lang="ru-RU" dirty="0"/>
          </a:p>
        </p:txBody>
      </p:sp>
      <p:pic>
        <p:nvPicPr>
          <p:cNvPr id="12293" name="Picture 2" descr="I:\реферат\Новая папка\Image3.jpg"/>
          <p:cNvPicPr>
            <a:picLocks noChangeAspect="1" noChangeArrowheads="1"/>
          </p:cNvPicPr>
          <p:nvPr/>
        </p:nvPicPr>
        <p:blipFill>
          <a:blip r:embed="rId2" cstate="print"/>
          <a:srcRect/>
          <a:stretch>
            <a:fillRect/>
          </a:stretch>
        </p:blipFill>
        <p:spPr bwMode="auto">
          <a:xfrm>
            <a:off x="5357818" y="500063"/>
            <a:ext cx="3428995" cy="928687"/>
          </a:xfrm>
          <a:prstGeom prst="rect">
            <a:avLst/>
          </a:prstGeom>
          <a:noFill/>
          <a:ln w="9525">
            <a:noFill/>
            <a:miter lim="800000"/>
            <a:headEnd/>
            <a:tailEnd/>
          </a:ln>
        </p:spPr>
      </p:pic>
      <p:pic>
        <p:nvPicPr>
          <p:cNvPr id="12294" name="Picture 6" descr="I:\реферат\Новая папка\Image9.jpg"/>
          <p:cNvPicPr>
            <a:picLocks noChangeAspect="1" noChangeArrowheads="1"/>
          </p:cNvPicPr>
          <p:nvPr/>
        </p:nvPicPr>
        <p:blipFill>
          <a:blip r:embed="rId3" cstate="print"/>
          <a:srcRect/>
          <a:stretch>
            <a:fillRect/>
          </a:stretch>
        </p:blipFill>
        <p:spPr bwMode="auto">
          <a:xfrm>
            <a:off x="5373115" y="1571612"/>
            <a:ext cx="3556574" cy="3643338"/>
          </a:xfrm>
          <a:prstGeom prst="rect">
            <a:avLst/>
          </a:prstGeom>
          <a:noFill/>
          <a:ln w="9525">
            <a:noFill/>
            <a:miter lim="800000"/>
            <a:headEnd/>
            <a:tailEnd/>
          </a:ln>
        </p:spPr>
      </p:pic>
      <p:pic>
        <p:nvPicPr>
          <p:cNvPr id="12295" name="Picture 7" descr="I:\реферат\Новая папка\Image7.jpg"/>
          <p:cNvPicPr>
            <a:picLocks noChangeAspect="1" noChangeArrowheads="1"/>
          </p:cNvPicPr>
          <p:nvPr/>
        </p:nvPicPr>
        <p:blipFill>
          <a:blip r:embed="rId4" cstate="print"/>
          <a:srcRect/>
          <a:stretch>
            <a:fillRect/>
          </a:stretch>
        </p:blipFill>
        <p:spPr bwMode="auto">
          <a:xfrm>
            <a:off x="5357818" y="5357813"/>
            <a:ext cx="3571870" cy="85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sz="quarter" idx="1"/>
          </p:nvPr>
        </p:nvSpPr>
        <p:spPr>
          <a:xfrm>
            <a:off x="357188" y="457200"/>
            <a:ext cx="5143500" cy="4329113"/>
          </a:xfrm>
        </p:spPr>
        <p:txBody>
          <a:bodyPr/>
          <a:lstStyle/>
          <a:p>
            <a:pPr>
              <a:buFont typeface="Wingdings 2" pitchFamily="18" charset="2"/>
              <a:buNone/>
            </a:pPr>
            <a:r>
              <a:rPr lang="ru-RU" sz="1800" smtClean="0">
                <a:latin typeface="Arial" charset="0"/>
              </a:rPr>
              <a:t>    </a:t>
            </a:r>
            <a:r>
              <a:rPr lang="ru-RU" sz="1800" smtClean="0">
                <a:latin typeface="Arial Black" pitchFamily="34" charset="0"/>
              </a:rPr>
              <a:t>Одним из самых распространенных видов русского народного искусства было ручное узорное ткачество. </a:t>
            </a:r>
          </a:p>
          <a:p>
            <a:pPr>
              <a:buFont typeface="Wingdings 2" pitchFamily="18" charset="2"/>
              <a:buNone/>
            </a:pPr>
            <a:r>
              <a:rPr lang="ru-RU" sz="1800" smtClean="0">
                <a:latin typeface="Arial" charset="0"/>
              </a:rPr>
              <a:t>  </a:t>
            </a:r>
            <a:r>
              <a:rPr lang="ru-RU" sz="1800" smtClean="0">
                <a:latin typeface="Arial Black" pitchFamily="34" charset="0"/>
              </a:rPr>
              <a:t> </a:t>
            </a:r>
            <a:r>
              <a:rPr lang="ru-RU" sz="1800" smtClean="0">
                <a:latin typeface="Arial" charset="0"/>
              </a:rPr>
              <a:t> </a:t>
            </a:r>
            <a:r>
              <a:rPr lang="ru-RU" sz="1800" smtClean="0">
                <a:latin typeface="Arial Black" pitchFamily="34" charset="0"/>
              </a:rPr>
              <a:t>В древнерусских городах оно занимало среди ремесел видное место. Существовали целые слободы и села, где жили ткачи и были сосредоточены мастерские (хамовными, ткачей называли хамовниками). Они снабжали льняными полотнами, узорными скатертями, полотенцами и пр. Имели ткацкие мастерские и монастыри.</a:t>
            </a:r>
          </a:p>
        </p:txBody>
      </p:sp>
      <p:sp>
        <p:nvSpPr>
          <p:cNvPr id="14339" name="Текст 2"/>
          <p:cNvSpPr>
            <a:spLocks noGrp="1"/>
          </p:cNvSpPr>
          <p:nvPr>
            <p:ph type="body" idx="2"/>
          </p:nvPr>
        </p:nvSpPr>
        <p:spPr>
          <a:xfrm>
            <a:off x="5572125" y="1600200"/>
            <a:ext cx="3194050" cy="3733800"/>
          </a:xfrm>
        </p:spPr>
        <p:txBody>
          <a:bodyPr/>
          <a:lstStyle/>
          <a:p>
            <a:endParaRPr lang="ru-RU" smtClean="0"/>
          </a:p>
        </p:txBody>
      </p:sp>
      <p:sp>
        <p:nvSpPr>
          <p:cNvPr id="4" name="Заголовок 3"/>
          <p:cNvSpPr>
            <a:spLocks noGrp="1"/>
          </p:cNvSpPr>
          <p:nvPr>
            <p:ph type="title"/>
          </p:nvPr>
        </p:nvSpPr>
        <p:spPr/>
        <p:txBody>
          <a:bodyPr/>
          <a:lstStyle/>
          <a:p>
            <a:pPr>
              <a:defRPr/>
            </a:pPr>
            <a:endParaRPr lang="ru-RU"/>
          </a:p>
        </p:txBody>
      </p:sp>
      <p:pic>
        <p:nvPicPr>
          <p:cNvPr id="14341" name="Picture 2" descr="I:\реферат\Новая папка\6770.jpg"/>
          <p:cNvPicPr>
            <a:picLocks noChangeAspect="1" noChangeArrowheads="1"/>
          </p:cNvPicPr>
          <p:nvPr/>
        </p:nvPicPr>
        <p:blipFill>
          <a:blip r:embed="rId2" cstate="print"/>
          <a:srcRect/>
          <a:stretch>
            <a:fillRect/>
          </a:stretch>
        </p:blipFill>
        <p:spPr bwMode="auto">
          <a:xfrm>
            <a:off x="5429250" y="357188"/>
            <a:ext cx="3286125" cy="3214687"/>
          </a:xfrm>
          <a:prstGeom prst="rect">
            <a:avLst/>
          </a:prstGeom>
          <a:noFill/>
          <a:ln w="9525">
            <a:noFill/>
            <a:miter lim="800000"/>
            <a:headEnd/>
            <a:tailEnd/>
          </a:ln>
        </p:spPr>
      </p:pic>
      <p:pic>
        <p:nvPicPr>
          <p:cNvPr id="14342" name="Picture 4" descr="I:\реферат\Новая папка\40.jpg"/>
          <p:cNvPicPr>
            <a:picLocks noChangeAspect="1" noChangeArrowheads="1"/>
          </p:cNvPicPr>
          <p:nvPr/>
        </p:nvPicPr>
        <p:blipFill>
          <a:blip r:embed="rId3" cstate="print"/>
          <a:srcRect/>
          <a:stretch>
            <a:fillRect/>
          </a:stretch>
        </p:blipFill>
        <p:spPr bwMode="auto">
          <a:xfrm>
            <a:off x="5429250" y="3857625"/>
            <a:ext cx="3357563" cy="2857500"/>
          </a:xfrm>
          <a:prstGeom prst="rect">
            <a:avLst/>
          </a:prstGeom>
          <a:noFill/>
          <a:ln w="9525">
            <a:noFill/>
            <a:miter lim="800000"/>
            <a:headEnd/>
            <a:tailEnd/>
          </a:ln>
        </p:spPr>
      </p:pic>
      <p:pic>
        <p:nvPicPr>
          <p:cNvPr id="14343" name="Picture 5" descr="I:\реферат\Новая папка\tka8129.jpg"/>
          <p:cNvPicPr>
            <a:picLocks noChangeAspect="1" noChangeArrowheads="1"/>
          </p:cNvPicPr>
          <p:nvPr/>
        </p:nvPicPr>
        <p:blipFill>
          <a:blip r:embed="rId4" cstate="print"/>
          <a:srcRect/>
          <a:stretch>
            <a:fillRect/>
          </a:stretch>
        </p:blipFill>
        <p:spPr bwMode="auto">
          <a:xfrm>
            <a:off x="714375" y="4786313"/>
            <a:ext cx="4429125" cy="185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p:cNvSpPr>
            <a:spLocks noGrp="1"/>
          </p:cNvSpPr>
          <p:nvPr>
            <p:ph type="title"/>
          </p:nvPr>
        </p:nvSpPr>
        <p:spPr bwMode="auto">
          <a:xfrm>
            <a:off x="457200" y="6237288"/>
            <a:ext cx="8229600" cy="144462"/>
          </a:xfrm>
          <a:ln w="9525"/>
        </p:spPr>
        <p:txBody>
          <a:bodyPr wrap="square" lIns="91440" tIns="45720" rIns="91440" bIns="45720" numCol="1" compatLnSpc="1">
            <a:prstTxWarp prst="textNoShape">
              <a:avLst/>
            </a:prstTxWarp>
            <a:normAutofit fontScale="90000"/>
          </a:bodyPr>
          <a:lstStyle/>
          <a:p>
            <a:pPr>
              <a:defRPr/>
            </a:pPr>
            <a:endParaRPr lang="ru-RU" sz="3800" smtClean="0">
              <a:ln>
                <a:noFill/>
              </a:ln>
              <a:effectLst/>
            </a:endParaRPr>
          </a:p>
        </p:txBody>
      </p:sp>
      <p:sp>
        <p:nvSpPr>
          <p:cNvPr id="18435" name="Rectangle 3"/>
          <p:cNvSpPr>
            <a:spLocks noGrp="1"/>
          </p:cNvSpPr>
          <p:nvPr>
            <p:ph type="body" sz="half" idx="1"/>
          </p:nvPr>
        </p:nvSpPr>
        <p:spPr>
          <a:xfrm>
            <a:off x="179388" y="188913"/>
            <a:ext cx="5040312" cy="2663825"/>
          </a:xfrm>
        </p:spPr>
        <p:txBody>
          <a:bodyPr/>
          <a:lstStyle/>
          <a:p>
            <a:pPr>
              <a:buFont typeface="Wingdings 2" pitchFamily="18" charset="2"/>
              <a:buNone/>
            </a:pPr>
            <a:r>
              <a:rPr lang="ru-RU" sz="1800" smtClean="0">
                <a:latin typeface="Arial" charset="0"/>
              </a:rPr>
              <a:t>    </a:t>
            </a:r>
            <a:r>
              <a:rPr lang="ru-RU" sz="1800" b="1" smtClean="0">
                <a:latin typeface="Arial" charset="0"/>
              </a:rPr>
              <a:t>Неотъемлемым элементом русского костюма всегда был пояс. Пояс бытует с очень отдаленных времен, о чем свидетельствуют письменные и археологические источники.</a:t>
            </a:r>
          </a:p>
          <a:p>
            <a:pPr>
              <a:buFont typeface="Wingdings 2" pitchFamily="18" charset="2"/>
              <a:buNone/>
            </a:pPr>
            <a:r>
              <a:rPr lang="ru-RU" sz="1800" b="1" smtClean="0">
                <a:latin typeface="Arial" charset="0"/>
              </a:rPr>
              <a:t>     На Руси недопустимо было появиться на людях без пояса. Это считалось греховным, как и ходить без креста.</a:t>
            </a:r>
          </a:p>
          <a:p>
            <a:endParaRPr lang="ru-RU" sz="1800" b="1" smtClean="0"/>
          </a:p>
        </p:txBody>
      </p:sp>
      <p:pic>
        <p:nvPicPr>
          <p:cNvPr id="18436" name="Picture 4" descr="2"/>
          <p:cNvPicPr>
            <a:picLocks noGrp="1" noChangeAspect="1" noChangeArrowheads="1"/>
          </p:cNvPicPr>
          <p:nvPr>
            <p:ph sz="quarter" idx="2"/>
          </p:nvPr>
        </p:nvPicPr>
        <p:blipFill>
          <a:blip r:embed="rId2" cstate="print"/>
          <a:srcRect/>
          <a:stretch>
            <a:fillRect/>
          </a:stretch>
        </p:blipFill>
        <p:spPr>
          <a:xfrm>
            <a:off x="5651500" y="188913"/>
            <a:ext cx="3097213" cy="3406775"/>
          </a:xfrm>
        </p:spPr>
      </p:pic>
      <p:pic>
        <p:nvPicPr>
          <p:cNvPr id="18437" name="Picture 7" descr="Безымянный"/>
          <p:cNvPicPr>
            <a:picLocks noGrp="1" noChangeAspect="1" noChangeArrowheads="1"/>
          </p:cNvPicPr>
          <p:nvPr>
            <p:ph sz="quarter" idx="3"/>
          </p:nvPr>
        </p:nvPicPr>
        <p:blipFill>
          <a:blip r:embed="rId3" cstate="print"/>
          <a:srcRect/>
          <a:stretch>
            <a:fillRect/>
          </a:stretch>
        </p:blipFill>
        <p:spPr>
          <a:xfrm>
            <a:off x="5715000" y="3716338"/>
            <a:ext cx="3033713" cy="2808287"/>
          </a:xfrm>
        </p:spPr>
      </p:pic>
      <p:pic>
        <p:nvPicPr>
          <p:cNvPr id="18438" name="Picture 10" descr="vish6"/>
          <p:cNvPicPr>
            <a:picLocks noChangeAspect="1" noChangeArrowheads="1"/>
          </p:cNvPicPr>
          <p:nvPr/>
        </p:nvPicPr>
        <p:blipFill>
          <a:blip r:embed="rId4" cstate="print"/>
          <a:srcRect/>
          <a:stretch>
            <a:fillRect/>
          </a:stretch>
        </p:blipFill>
        <p:spPr bwMode="auto">
          <a:xfrm>
            <a:off x="468313" y="3141663"/>
            <a:ext cx="4464050" cy="338296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642942"/>
          </a:xfrm>
        </p:spPr>
        <p:txBody>
          <a:bodyPr/>
          <a:lstStyle/>
          <a:p>
            <a:r>
              <a:rPr lang="ru-RU" dirty="0" smtClean="0"/>
              <a:t>    </a:t>
            </a:r>
            <a:endParaRPr lang="ru-RU" dirty="0"/>
          </a:p>
        </p:txBody>
      </p:sp>
      <p:sp>
        <p:nvSpPr>
          <p:cNvPr id="3" name="Содержимое 2"/>
          <p:cNvSpPr>
            <a:spLocks noGrp="1"/>
          </p:cNvSpPr>
          <p:nvPr>
            <p:ph idx="1"/>
          </p:nvPr>
        </p:nvSpPr>
        <p:spPr>
          <a:xfrm>
            <a:off x="502920" y="530352"/>
            <a:ext cx="8212484" cy="684070"/>
          </a:xfrm>
        </p:spPr>
        <p:txBody>
          <a:bodyPr>
            <a:normAutofit fontScale="70000" lnSpcReduction="20000"/>
          </a:bodyPr>
          <a:lstStyle/>
          <a:p>
            <a:pPr>
              <a:buNone/>
            </a:pPr>
            <a:r>
              <a:rPr lang="ru-RU" b="1" dirty="0" smtClean="0">
                <a:solidFill>
                  <a:srgbClr val="FF0000"/>
                </a:solidFill>
              </a:rPr>
              <a:t>Проверь свои знания.                                                           </a:t>
            </a:r>
          </a:p>
          <a:p>
            <a:pPr>
              <a:buNone/>
            </a:pPr>
            <a:r>
              <a:rPr lang="ru-RU" b="1" dirty="0" smtClean="0">
                <a:solidFill>
                  <a:srgbClr val="FF0000"/>
                </a:solidFill>
              </a:rPr>
              <a:t>                                 </a:t>
            </a:r>
            <a:endParaRPr lang="ru-RU" b="1" dirty="0">
              <a:solidFill>
                <a:srgbClr val="FF0000"/>
              </a:solidFill>
            </a:endParaRPr>
          </a:p>
        </p:txBody>
      </p:sp>
      <p:graphicFrame>
        <p:nvGraphicFramePr>
          <p:cNvPr id="4" name="Таблица 3"/>
          <p:cNvGraphicFramePr>
            <a:graphicFrameLocks noGrp="1"/>
          </p:cNvGraphicFramePr>
          <p:nvPr/>
        </p:nvGraphicFramePr>
        <p:xfrm>
          <a:off x="2071670" y="1571612"/>
          <a:ext cx="1762115" cy="365760"/>
        </p:xfrm>
        <a:graphic>
          <a:graphicData uri="http://schemas.openxmlformats.org/drawingml/2006/table">
            <a:tbl>
              <a:tblPr firstRow="1" bandRow="1">
                <a:tableStyleId>{5C22544A-7EE6-4342-B048-85BDC9FD1C3A}</a:tableStyleId>
              </a:tblPr>
              <a:tblGrid>
                <a:gridCol w="352423"/>
                <a:gridCol w="352423"/>
                <a:gridCol w="352423"/>
                <a:gridCol w="352423"/>
                <a:gridCol w="352423"/>
              </a:tblGrid>
              <a:tr h="357190">
                <a:tc>
                  <a:txBody>
                    <a:bodyPr/>
                    <a:lstStyle/>
                    <a:p>
                      <a:r>
                        <a:rPr lang="ru-RU" dirty="0" err="1" smtClean="0">
                          <a:solidFill>
                            <a:srgbClr val="FF0000"/>
                          </a:solidFill>
                        </a:rPr>
                        <a:t>п</a:t>
                      </a:r>
                      <a:endParaRPr lang="ru-RU" dirty="0">
                        <a:solidFill>
                          <a:srgbClr val="FF0000"/>
                        </a:solidFill>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graphicFrame>
        <p:nvGraphicFramePr>
          <p:cNvPr id="5" name="Таблица 4"/>
          <p:cNvGraphicFramePr>
            <a:graphicFrameLocks noGrp="1"/>
          </p:cNvGraphicFramePr>
          <p:nvPr/>
        </p:nvGraphicFramePr>
        <p:xfrm>
          <a:off x="1357290" y="1928802"/>
          <a:ext cx="2786080" cy="365760"/>
        </p:xfrm>
        <a:graphic>
          <a:graphicData uri="http://schemas.openxmlformats.org/drawingml/2006/table">
            <a:tbl>
              <a:tblPr firstRow="1" bandRow="1">
                <a:tableStyleId>{5C22544A-7EE6-4342-B048-85BDC9FD1C3A}</a:tableStyleId>
              </a:tblPr>
              <a:tblGrid>
                <a:gridCol w="348260"/>
                <a:gridCol w="348260"/>
                <a:gridCol w="375050"/>
                <a:gridCol w="321470"/>
                <a:gridCol w="348260"/>
                <a:gridCol w="348260"/>
                <a:gridCol w="348260"/>
                <a:gridCol w="348260"/>
              </a:tblGrid>
              <a:tr h="299402">
                <a:tc>
                  <a:txBody>
                    <a:bodyPr/>
                    <a:lstStyle/>
                    <a:p>
                      <a:endParaRPr lang="ru-RU" dirty="0"/>
                    </a:p>
                  </a:txBody>
                  <a:tcPr/>
                </a:tc>
                <a:tc>
                  <a:txBody>
                    <a:bodyPr/>
                    <a:lstStyle/>
                    <a:p>
                      <a:endParaRPr lang="ru-RU" dirty="0"/>
                    </a:p>
                  </a:txBody>
                  <a:tcPr/>
                </a:tc>
                <a:tc>
                  <a:txBody>
                    <a:bodyPr/>
                    <a:lstStyle/>
                    <a:p>
                      <a:r>
                        <a:rPr lang="ru-RU" dirty="0" err="1" smtClean="0">
                          <a:solidFill>
                            <a:srgbClr val="FF0000"/>
                          </a:solidFill>
                        </a:rPr>
                        <a:t>р</a:t>
                      </a:r>
                      <a:endParaRPr lang="ru-RU" dirty="0">
                        <a:solidFill>
                          <a:srgbClr val="FF0000"/>
                        </a:solidFill>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graphicFrame>
        <p:nvGraphicFramePr>
          <p:cNvPr id="7" name="Таблица 6"/>
          <p:cNvGraphicFramePr>
            <a:graphicFrameLocks noGrp="1"/>
          </p:cNvGraphicFramePr>
          <p:nvPr/>
        </p:nvGraphicFramePr>
        <p:xfrm>
          <a:off x="1357290" y="2357430"/>
          <a:ext cx="2786080" cy="365760"/>
        </p:xfrm>
        <a:graphic>
          <a:graphicData uri="http://schemas.openxmlformats.org/drawingml/2006/table">
            <a:tbl>
              <a:tblPr firstRow="1" bandRow="1">
                <a:tableStyleId>{5C22544A-7EE6-4342-B048-85BDC9FD1C3A}</a:tableStyleId>
              </a:tblPr>
              <a:tblGrid>
                <a:gridCol w="348260"/>
                <a:gridCol w="348260"/>
                <a:gridCol w="348260"/>
                <a:gridCol w="348260"/>
                <a:gridCol w="348260"/>
                <a:gridCol w="348260"/>
                <a:gridCol w="348260"/>
                <a:gridCol w="348260"/>
              </a:tblGrid>
              <a:tr h="299402">
                <a:tc>
                  <a:txBody>
                    <a:bodyPr/>
                    <a:lstStyle/>
                    <a:p>
                      <a:endParaRPr lang="ru-RU" dirty="0"/>
                    </a:p>
                  </a:txBody>
                  <a:tcPr/>
                </a:tc>
                <a:tc>
                  <a:txBody>
                    <a:bodyPr/>
                    <a:lstStyle/>
                    <a:p>
                      <a:endParaRPr lang="ru-RU" dirty="0"/>
                    </a:p>
                  </a:txBody>
                  <a:tcPr/>
                </a:tc>
                <a:tc>
                  <a:txBody>
                    <a:bodyPr/>
                    <a:lstStyle/>
                    <a:p>
                      <a:r>
                        <a:rPr lang="ru-RU" dirty="0" smtClean="0">
                          <a:solidFill>
                            <a:srgbClr val="FF0000"/>
                          </a:solidFill>
                        </a:rPr>
                        <a:t>я</a:t>
                      </a:r>
                      <a:endParaRPr lang="ru-RU" dirty="0">
                        <a:solidFill>
                          <a:srgbClr val="FF0000"/>
                        </a:solidFill>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graphicFrame>
        <p:nvGraphicFramePr>
          <p:cNvPr id="8" name="Таблица 7"/>
          <p:cNvGraphicFramePr>
            <a:graphicFrameLocks noGrp="1"/>
          </p:cNvGraphicFramePr>
          <p:nvPr/>
        </p:nvGraphicFramePr>
        <p:xfrm>
          <a:off x="2071670" y="2714620"/>
          <a:ext cx="1047735" cy="388926"/>
        </p:xfrm>
        <a:graphic>
          <a:graphicData uri="http://schemas.openxmlformats.org/drawingml/2006/table">
            <a:tbl>
              <a:tblPr firstRow="1" bandRow="1">
                <a:tableStyleId>{5C22544A-7EE6-4342-B048-85BDC9FD1C3A}</a:tableStyleId>
              </a:tblPr>
              <a:tblGrid>
                <a:gridCol w="349245"/>
                <a:gridCol w="349245"/>
                <a:gridCol w="349245"/>
              </a:tblGrid>
              <a:tr h="388926">
                <a:tc>
                  <a:txBody>
                    <a:bodyPr/>
                    <a:lstStyle/>
                    <a:p>
                      <a:r>
                        <a:rPr lang="ru-RU" dirty="0" smtClean="0">
                          <a:solidFill>
                            <a:srgbClr val="FF0000"/>
                          </a:solidFill>
                        </a:rPr>
                        <a:t>л</a:t>
                      </a:r>
                      <a:endParaRPr lang="ru-RU" dirty="0">
                        <a:solidFill>
                          <a:srgbClr val="FF0000"/>
                        </a:solidFill>
                      </a:endParaRPr>
                    </a:p>
                  </a:txBody>
                  <a:tcPr/>
                </a:tc>
                <a:tc>
                  <a:txBody>
                    <a:bodyPr/>
                    <a:lstStyle/>
                    <a:p>
                      <a:endParaRPr lang="ru-RU" dirty="0"/>
                    </a:p>
                  </a:txBody>
                  <a:tcPr/>
                </a:tc>
                <a:tc>
                  <a:txBody>
                    <a:bodyPr/>
                    <a:lstStyle/>
                    <a:p>
                      <a:endParaRPr lang="ru-RU" dirty="0"/>
                    </a:p>
                  </a:txBody>
                  <a:tcPr/>
                </a:tc>
              </a:tr>
            </a:tbl>
          </a:graphicData>
        </a:graphic>
      </p:graphicFrame>
      <p:graphicFrame>
        <p:nvGraphicFramePr>
          <p:cNvPr id="9" name="Таблица 8"/>
          <p:cNvGraphicFramePr>
            <a:graphicFrameLocks noGrp="1"/>
          </p:cNvGraphicFramePr>
          <p:nvPr/>
        </p:nvGraphicFramePr>
        <p:xfrm>
          <a:off x="357158" y="3071810"/>
          <a:ext cx="2357418" cy="365760"/>
        </p:xfrm>
        <a:graphic>
          <a:graphicData uri="http://schemas.openxmlformats.org/drawingml/2006/table">
            <a:tbl>
              <a:tblPr firstRow="1" bandRow="1">
                <a:tableStyleId>{5C22544A-7EE6-4342-B048-85BDC9FD1C3A}</a:tableStyleId>
              </a:tblPr>
              <a:tblGrid>
                <a:gridCol w="336774"/>
                <a:gridCol w="336774"/>
                <a:gridCol w="336774"/>
                <a:gridCol w="336774"/>
                <a:gridCol w="336774"/>
                <a:gridCol w="387832"/>
                <a:gridCol w="285716"/>
              </a:tblGrid>
              <a:tr h="35719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solidFill>
                            <a:srgbClr val="FF0000"/>
                          </a:solidFill>
                        </a:rPr>
                        <a:t>к</a:t>
                      </a:r>
                      <a:endParaRPr lang="ru-RU" dirty="0">
                        <a:solidFill>
                          <a:srgbClr val="FF0000"/>
                        </a:solidFill>
                      </a:endParaRPr>
                    </a:p>
                  </a:txBody>
                  <a:tcPr/>
                </a:tc>
                <a:tc>
                  <a:txBody>
                    <a:bodyPr/>
                    <a:lstStyle/>
                    <a:p>
                      <a:endParaRPr lang="ru-RU" dirty="0"/>
                    </a:p>
                  </a:txBody>
                  <a:tcPr/>
                </a:tc>
              </a:tr>
            </a:tbl>
          </a:graphicData>
        </a:graphic>
      </p:graphicFrame>
      <p:graphicFrame>
        <p:nvGraphicFramePr>
          <p:cNvPr id="10" name="Таблица 9"/>
          <p:cNvGraphicFramePr>
            <a:graphicFrameLocks noGrp="1"/>
          </p:cNvGraphicFramePr>
          <p:nvPr/>
        </p:nvGraphicFramePr>
        <p:xfrm>
          <a:off x="500034" y="3429000"/>
          <a:ext cx="3143270" cy="365760"/>
        </p:xfrm>
        <a:graphic>
          <a:graphicData uri="http://schemas.openxmlformats.org/drawingml/2006/table">
            <a:tbl>
              <a:tblPr firstRow="1" bandRow="1">
                <a:tableStyleId>{5C22544A-7EE6-4342-B048-85BDC9FD1C3A}</a:tableStyleId>
              </a:tblPr>
              <a:tblGrid>
                <a:gridCol w="314327"/>
                <a:gridCol w="314327"/>
                <a:gridCol w="314327"/>
                <a:gridCol w="314327"/>
                <a:gridCol w="314327"/>
                <a:gridCol w="357191"/>
                <a:gridCol w="271463"/>
                <a:gridCol w="314327"/>
                <a:gridCol w="314327"/>
                <a:gridCol w="314327"/>
              </a:tblGrid>
              <a:tr h="285752">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solidFill>
                            <a:srgbClr val="FF0000"/>
                          </a:solidFill>
                        </a:rPr>
                        <a:t>а</a:t>
                      </a:r>
                      <a:endParaRPr lang="ru-RU" dirty="0">
                        <a:solidFill>
                          <a:srgbClr val="FF0000"/>
                        </a:solidFill>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11" name="Прямоугольник 10"/>
          <p:cNvSpPr/>
          <p:nvPr/>
        </p:nvSpPr>
        <p:spPr>
          <a:xfrm>
            <a:off x="4143372" y="1000108"/>
            <a:ext cx="4572000" cy="646331"/>
          </a:xfrm>
          <a:prstGeom prst="rect">
            <a:avLst/>
          </a:prstGeom>
        </p:spPr>
        <p:txBody>
          <a:bodyPr>
            <a:spAutoFit/>
          </a:bodyPr>
          <a:lstStyle/>
          <a:p>
            <a:pPr>
              <a:buNone/>
            </a:pPr>
            <a:r>
              <a:rPr lang="ru-RU" dirty="0" smtClean="0">
                <a:solidFill>
                  <a:schemeClr val="tx1">
                    <a:lumMod val="85000"/>
                    <a:lumOff val="15000"/>
                  </a:schemeClr>
                </a:solidFill>
              </a:rPr>
              <a:t>1)Как называется  женщина работающая    за прялкой?</a:t>
            </a:r>
            <a:endParaRPr lang="ru-RU" dirty="0">
              <a:solidFill>
                <a:schemeClr val="tx1">
                  <a:lumMod val="85000"/>
                  <a:lumOff val="15000"/>
                </a:schemeClr>
              </a:solidFill>
            </a:endParaRPr>
          </a:p>
        </p:txBody>
      </p:sp>
      <p:sp>
        <p:nvSpPr>
          <p:cNvPr id="12" name="Прямоугольник 11"/>
          <p:cNvSpPr/>
          <p:nvPr/>
        </p:nvSpPr>
        <p:spPr>
          <a:xfrm>
            <a:off x="4214810" y="1714488"/>
            <a:ext cx="4572000" cy="923330"/>
          </a:xfrm>
          <a:prstGeom prst="rect">
            <a:avLst/>
          </a:prstGeom>
        </p:spPr>
        <p:txBody>
          <a:bodyPr>
            <a:spAutoFit/>
          </a:bodyPr>
          <a:lstStyle/>
          <a:p>
            <a:r>
              <a:rPr lang="ru-RU" dirty="0" smtClean="0"/>
              <a:t>2)Приспособление для ручного прядения пряжи, одно из древнейших средств производства</a:t>
            </a:r>
            <a:endParaRPr lang="ru-RU" dirty="0"/>
          </a:p>
        </p:txBody>
      </p:sp>
      <p:sp>
        <p:nvSpPr>
          <p:cNvPr id="13" name="Прямоугольник 12"/>
          <p:cNvSpPr/>
          <p:nvPr/>
        </p:nvSpPr>
        <p:spPr>
          <a:xfrm>
            <a:off x="4214810" y="2857496"/>
            <a:ext cx="4786346" cy="923330"/>
          </a:xfrm>
          <a:prstGeom prst="rect">
            <a:avLst/>
          </a:prstGeom>
        </p:spPr>
        <p:txBody>
          <a:bodyPr wrap="square">
            <a:spAutoFit/>
          </a:bodyPr>
          <a:lstStyle/>
          <a:p>
            <a:r>
              <a:rPr lang="ru-RU" dirty="0" smtClean="0"/>
              <a:t>3)Грузик в форме диска со сквозным отверстием, применявшийся для прядения нити.</a:t>
            </a:r>
            <a:endParaRPr lang="ru-RU" dirty="0"/>
          </a:p>
        </p:txBody>
      </p:sp>
      <p:sp>
        <p:nvSpPr>
          <p:cNvPr id="14" name="Прямоугольник 13"/>
          <p:cNvSpPr/>
          <p:nvPr/>
        </p:nvSpPr>
        <p:spPr>
          <a:xfrm>
            <a:off x="3357554" y="3857628"/>
            <a:ext cx="5643602" cy="646331"/>
          </a:xfrm>
          <a:prstGeom prst="rect">
            <a:avLst/>
          </a:prstGeom>
        </p:spPr>
        <p:txBody>
          <a:bodyPr wrap="square">
            <a:spAutoFit/>
          </a:bodyPr>
          <a:lstStyle/>
          <a:p>
            <a:r>
              <a:rPr lang="ru-RU" dirty="0" smtClean="0"/>
              <a:t> 4)Растение  с голубыми цветками, из которого изготавливали нить для ткачества.</a:t>
            </a:r>
            <a:endParaRPr lang="ru-RU" dirty="0"/>
          </a:p>
        </p:txBody>
      </p:sp>
      <p:sp>
        <p:nvSpPr>
          <p:cNvPr id="15" name="Прямоугольник 14"/>
          <p:cNvSpPr/>
          <p:nvPr/>
        </p:nvSpPr>
        <p:spPr>
          <a:xfrm>
            <a:off x="357158" y="4500570"/>
            <a:ext cx="5072098" cy="646331"/>
          </a:xfrm>
          <a:prstGeom prst="rect">
            <a:avLst/>
          </a:prstGeom>
        </p:spPr>
        <p:txBody>
          <a:bodyPr wrap="square">
            <a:spAutoFit/>
          </a:bodyPr>
          <a:lstStyle/>
          <a:p>
            <a:r>
              <a:rPr lang="ru-RU" dirty="0" smtClean="0"/>
              <a:t>5)Плетёный настил из какого-либо грубого материала(лыко, лаза, прутья).</a:t>
            </a:r>
            <a:endParaRPr lang="ru-RU" dirty="0"/>
          </a:p>
        </p:txBody>
      </p:sp>
      <p:sp>
        <p:nvSpPr>
          <p:cNvPr id="16" name="Прямоугольник 15"/>
          <p:cNvSpPr/>
          <p:nvPr/>
        </p:nvSpPr>
        <p:spPr>
          <a:xfrm>
            <a:off x="428596" y="5214950"/>
            <a:ext cx="8358246" cy="646331"/>
          </a:xfrm>
          <a:prstGeom prst="rect">
            <a:avLst/>
          </a:prstGeom>
        </p:spPr>
        <p:txBody>
          <a:bodyPr wrap="square">
            <a:spAutoFit/>
          </a:bodyPr>
          <a:lstStyle/>
          <a:p>
            <a:r>
              <a:rPr lang="ru-RU" dirty="0" smtClean="0"/>
              <a:t> 6)Растение являющиеся  источником растительных волокон для изготовления хлопковых нитей.</a:t>
            </a:r>
            <a:endParaRPr lang="ru-RU" dirty="0"/>
          </a:p>
        </p:txBody>
      </p:sp>
      <p:sp>
        <p:nvSpPr>
          <p:cNvPr id="17" name="Прямоугольник 16"/>
          <p:cNvSpPr/>
          <p:nvPr/>
        </p:nvSpPr>
        <p:spPr>
          <a:xfrm>
            <a:off x="857224" y="1928802"/>
            <a:ext cx="332142" cy="369332"/>
          </a:xfrm>
          <a:prstGeom prst="rect">
            <a:avLst/>
          </a:prstGeom>
        </p:spPr>
        <p:txBody>
          <a:bodyPr wrap="none">
            <a:spAutoFit/>
          </a:bodyPr>
          <a:lstStyle/>
          <a:p>
            <a:r>
              <a:rPr lang="ru-RU" dirty="0" smtClean="0">
                <a:solidFill>
                  <a:schemeClr val="tx1">
                    <a:lumMod val="85000"/>
                    <a:lumOff val="15000"/>
                  </a:schemeClr>
                </a:solidFill>
              </a:rPr>
              <a:t>2</a:t>
            </a:r>
            <a:endParaRPr lang="ru-RU" dirty="0"/>
          </a:p>
        </p:txBody>
      </p:sp>
      <p:sp>
        <p:nvSpPr>
          <p:cNvPr id="18" name="Прямоугольник 17"/>
          <p:cNvSpPr/>
          <p:nvPr/>
        </p:nvSpPr>
        <p:spPr>
          <a:xfrm>
            <a:off x="1643042" y="1428736"/>
            <a:ext cx="332142" cy="369332"/>
          </a:xfrm>
          <a:prstGeom prst="rect">
            <a:avLst/>
          </a:prstGeom>
        </p:spPr>
        <p:txBody>
          <a:bodyPr wrap="none">
            <a:spAutoFit/>
          </a:bodyPr>
          <a:lstStyle/>
          <a:p>
            <a:r>
              <a:rPr lang="ru-RU" dirty="0" smtClean="0">
                <a:solidFill>
                  <a:schemeClr val="tx1">
                    <a:lumMod val="85000"/>
                    <a:lumOff val="15000"/>
                  </a:schemeClr>
                </a:solidFill>
              </a:rPr>
              <a:t>1</a:t>
            </a:r>
            <a:endParaRPr lang="ru-RU" dirty="0"/>
          </a:p>
        </p:txBody>
      </p:sp>
      <p:sp>
        <p:nvSpPr>
          <p:cNvPr id="19" name="Прямоугольник 18"/>
          <p:cNvSpPr/>
          <p:nvPr/>
        </p:nvSpPr>
        <p:spPr>
          <a:xfrm>
            <a:off x="857224" y="2357430"/>
            <a:ext cx="332142" cy="369332"/>
          </a:xfrm>
          <a:prstGeom prst="rect">
            <a:avLst/>
          </a:prstGeom>
        </p:spPr>
        <p:txBody>
          <a:bodyPr wrap="none">
            <a:spAutoFit/>
          </a:bodyPr>
          <a:lstStyle/>
          <a:p>
            <a:r>
              <a:rPr lang="ru-RU" dirty="0" smtClean="0">
                <a:solidFill>
                  <a:schemeClr val="tx1">
                    <a:lumMod val="85000"/>
                    <a:lumOff val="15000"/>
                  </a:schemeClr>
                </a:solidFill>
              </a:rPr>
              <a:t>3</a:t>
            </a:r>
            <a:endParaRPr lang="ru-RU" dirty="0"/>
          </a:p>
        </p:txBody>
      </p:sp>
      <p:sp>
        <p:nvSpPr>
          <p:cNvPr id="20" name="Прямоугольник 19"/>
          <p:cNvSpPr/>
          <p:nvPr/>
        </p:nvSpPr>
        <p:spPr>
          <a:xfrm>
            <a:off x="1714480" y="2714620"/>
            <a:ext cx="332142" cy="369332"/>
          </a:xfrm>
          <a:prstGeom prst="rect">
            <a:avLst/>
          </a:prstGeom>
        </p:spPr>
        <p:txBody>
          <a:bodyPr wrap="none">
            <a:spAutoFit/>
          </a:bodyPr>
          <a:lstStyle/>
          <a:p>
            <a:r>
              <a:rPr lang="ru-RU" dirty="0" smtClean="0">
                <a:solidFill>
                  <a:schemeClr val="tx1">
                    <a:lumMod val="85000"/>
                    <a:lumOff val="15000"/>
                  </a:schemeClr>
                </a:solidFill>
              </a:rPr>
              <a:t>4</a:t>
            </a:r>
            <a:endParaRPr lang="ru-RU" dirty="0"/>
          </a:p>
        </p:txBody>
      </p:sp>
      <p:sp>
        <p:nvSpPr>
          <p:cNvPr id="21" name="Прямоугольник 20"/>
          <p:cNvSpPr/>
          <p:nvPr/>
        </p:nvSpPr>
        <p:spPr>
          <a:xfrm>
            <a:off x="0" y="3000372"/>
            <a:ext cx="332142" cy="369332"/>
          </a:xfrm>
          <a:prstGeom prst="rect">
            <a:avLst/>
          </a:prstGeom>
        </p:spPr>
        <p:txBody>
          <a:bodyPr wrap="none">
            <a:spAutoFit/>
          </a:bodyPr>
          <a:lstStyle/>
          <a:p>
            <a:r>
              <a:rPr lang="ru-RU" dirty="0" smtClean="0">
                <a:solidFill>
                  <a:schemeClr val="tx1">
                    <a:lumMod val="85000"/>
                    <a:lumOff val="15000"/>
                  </a:schemeClr>
                </a:solidFill>
              </a:rPr>
              <a:t>5</a:t>
            </a:r>
            <a:endParaRPr lang="ru-RU" dirty="0"/>
          </a:p>
        </p:txBody>
      </p:sp>
      <p:sp>
        <p:nvSpPr>
          <p:cNvPr id="22" name="Прямоугольник 21"/>
          <p:cNvSpPr/>
          <p:nvPr/>
        </p:nvSpPr>
        <p:spPr>
          <a:xfrm>
            <a:off x="142844" y="3500438"/>
            <a:ext cx="332142" cy="369332"/>
          </a:xfrm>
          <a:prstGeom prst="rect">
            <a:avLst/>
          </a:prstGeom>
        </p:spPr>
        <p:txBody>
          <a:bodyPr wrap="none">
            <a:spAutoFit/>
          </a:bodyPr>
          <a:lstStyle/>
          <a:p>
            <a:r>
              <a:rPr lang="ru-RU" dirty="0" smtClean="0">
                <a:solidFill>
                  <a:schemeClr val="tx1">
                    <a:lumMod val="85000"/>
                    <a:lumOff val="15000"/>
                  </a:schemeClr>
                </a:solidFill>
              </a:rPr>
              <a:t>6</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183880" cy="1051560"/>
          </a:xfrm>
        </p:spPr>
        <p:txBody>
          <a:bodyPr/>
          <a:lstStyle/>
          <a:p>
            <a:r>
              <a:rPr lang="ru-RU" dirty="0" smtClean="0"/>
              <a:t>Домашнее задание </a:t>
            </a:r>
            <a:endParaRPr lang="ru-RU" dirty="0"/>
          </a:p>
        </p:txBody>
      </p:sp>
      <p:sp>
        <p:nvSpPr>
          <p:cNvPr id="3" name="Объект 2"/>
          <p:cNvSpPr>
            <a:spLocks noGrp="1"/>
          </p:cNvSpPr>
          <p:nvPr>
            <p:ph idx="1"/>
          </p:nvPr>
        </p:nvSpPr>
        <p:spPr>
          <a:xfrm>
            <a:off x="502920" y="2348880"/>
            <a:ext cx="8183880" cy="2369424"/>
          </a:xfrm>
        </p:spPr>
        <p:txBody>
          <a:bodyPr/>
          <a:lstStyle/>
          <a:p>
            <a:r>
              <a:rPr lang="ru-RU" dirty="0"/>
              <a:t>Учебник стр. 121-125 . приготовить сообщение об </a:t>
            </a:r>
            <a:r>
              <a:rPr lang="ru-RU"/>
              <a:t>известных </a:t>
            </a:r>
            <a:r>
              <a:rPr lang="ru-RU" smtClean="0"/>
              <a:t>русских </a:t>
            </a:r>
            <a:r>
              <a:rPr lang="ru-RU" dirty="0"/>
              <a:t>оружейниках. </a:t>
            </a:r>
          </a:p>
        </p:txBody>
      </p:sp>
    </p:spTree>
    <p:extLst>
      <p:ext uri="{BB962C8B-B14F-4D97-AF65-F5344CB8AC3E}">
        <p14:creationId xmlns:p14="http://schemas.microsoft.com/office/powerpoint/2010/main" val="100957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0" dirty="0">
                <a:effectLst/>
              </a:rPr>
              <a:t> </a:t>
            </a:r>
            <a:r>
              <a:rPr lang="en-US" b="0" u="sng" dirty="0">
                <a:effectLst/>
                <a:hlinkClick r:id="rId2"/>
              </a:rPr>
              <a:t>http://www.youtube.com/watch?v=4AcnbfriYl0</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24649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14876" y="530352"/>
            <a:ext cx="4286280" cy="5541854"/>
          </a:xfrm>
        </p:spPr>
        <p:txBody>
          <a:bodyPr>
            <a:noAutofit/>
          </a:bodyPr>
          <a:lstStyle/>
          <a:p>
            <a:r>
              <a:rPr lang="ru-RU" sz="2400" dirty="0" smtClean="0">
                <a:solidFill>
                  <a:schemeClr val="accent1">
                    <a:lumMod val="75000"/>
                  </a:schemeClr>
                </a:solidFill>
              </a:rPr>
              <a:t>Ткачество кардинальным образом изменило жизнь и облик человека. Вместо звериных шкур люди облачились в одежду, сшитую из льняных, шерстяных или хлопчатых тканей, которые с тех пор стали нашими неизменными спутниками. </a:t>
            </a:r>
            <a:endParaRPr lang="ru-RU" sz="2400" dirty="0">
              <a:solidFill>
                <a:schemeClr val="accent1">
                  <a:lumMod val="75000"/>
                </a:schemeClr>
              </a:solidFill>
            </a:endParaRPr>
          </a:p>
        </p:txBody>
      </p:sp>
      <p:pic>
        <p:nvPicPr>
          <p:cNvPr id="22530" name="Picture 2" descr="http://festival.1september.ru/articles/520507/image001.jpg"/>
          <p:cNvPicPr>
            <a:picLocks noChangeAspect="1" noChangeArrowheads="1"/>
          </p:cNvPicPr>
          <p:nvPr/>
        </p:nvPicPr>
        <p:blipFill>
          <a:blip r:embed="rId2" cstate="print"/>
          <a:srcRect/>
          <a:stretch>
            <a:fillRect/>
          </a:stretch>
        </p:blipFill>
        <p:spPr bwMode="auto">
          <a:xfrm>
            <a:off x="857224" y="571480"/>
            <a:ext cx="3810000" cy="50768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571480"/>
            <a:ext cx="4186238" cy="5786478"/>
          </a:xfrm>
        </p:spPr>
        <p:txBody>
          <a:bodyPr>
            <a:normAutofit/>
          </a:bodyPr>
          <a:lstStyle/>
          <a:p>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Однако прежде, чем наши предки научились ткать, они должны в совершенстве освоить технику плетения.</a:t>
            </a:r>
            <a:r>
              <a:rPr lang="ru-RU" dirty="0" smtClean="0"/>
              <a:t/>
            </a:r>
            <a:br>
              <a:rPr lang="ru-RU" dirty="0" smtClean="0"/>
            </a:br>
            <a:endParaRPr lang="ru-RU" dirty="0"/>
          </a:p>
        </p:txBody>
      </p:sp>
      <p:sp>
        <p:nvSpPr>
          <p:cNvPr id="3" name="Содержимое 2"/>
          <p:cNvSpPr>
            <a:spLocks noGrp="1"/>
          </p:cNvSpPr>
          <p:nvPr>
            <p:ph idx="1"/>
          </p:nvPr>
        </p:nvSpPr>
        <p:spPr>
          <a:xfrm>
            <a:off x="502920" y="530352"/>
            <a:ext cx="3997642" cy="5398978"/>
          </a:xfrm>
        </p:spPr>
        <p:txBody>
          <a:bodyPr/>
          <a:lstStyle/>
          <a:p>
            <a:endParaRPr lang="ru-RU" dirty="0"/>
          </a:p>
        </p:txBody>
      </p:sp>
      <p:pic>
        <p:nvPicPr>
          <p:cNvPr id="21506" name="Picture 2" descr="http://cs5221.vk.me/v5221976/170/BYk1_bM1K3w.jpg"/>
          <p:cNvPicPr>
            <a:picLocks noChangeAspect="1" noChangeArrowheads="1"/>
          </p:cNvPicPr>
          <p:nvPr/>
        </p:nvPicPr>
        <p:blipFill>
          <a:blip r:embed="rId2" cstate="print"/>
          <a:srcRect/>
          <a:stretch>
            <a:fillRect/>
          </a:stretch>
        </p:blipFill>
        <p:spPr bwMode="auto">
          <a:xfrm>
            <a:off x="928662" y="928670"/>
            <a:ext cx="3000396" cy="45763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Только выучившись плести циновки из веток и камыша, люди могли приступить к "переплетению" нитей. </a:t>
            </a:r>
            <a:endParaRPr lang="ru-RU" sz="2400" dirty="0"/>
          </a:p>
        </p:txBody>
      </p:sp>
      <p:sp>
        <p:nvSpPr>
          <p:cNvPr id="3" name="Содержимое 2"/>
          <p:cNvSpPr>
            <a:spLocks noGrp="1"/>
          </p:cNvSpPr>
          <p:nvPr>
            <p:ph idx="1"/>
          </p:nvPr>
        </p:nvSpPr>
        <p:spPr/>
        <p:txBody>
          <a:bodyPr/>
          <a:lstStyle/>
          <a:p>
            <a:endParaRPr lang="ru-RU"/>
          </a:p>
        </p:txBody>
      </p:sp>
      <p:pic>
        <p:nvPicPr>
          <p:cNvPr id="20482" name="Picture 2" descr="http://images.superstyle.ru/pic/art_pics/4_8_40883_1340253183.jpg"/>
          <p:cNvPicPr>
            <a:picLocks noChangeAspect="1" noChangeArrowheads="1"/>
          </p:cNvPicPr>
          <p:nvPr/>
        </p:nvPicPr>
        <p:blipFill>
          <a:blip r:embed="rId2" cstate="print"/>
          <a:srcRect/>
          <a:stretch>
            <a:fillRect/>
          </a:stretch>
        </p:blipFill>
        <p:spPr bwMode="auto">
          <a:xfrm>
            <a:off x="357158" y="571481"/>
            <a:ext cx="4154393" cy="1714512"/>
          </a:xfrm>
          <a:prstGeom prst="rect">
            <a:avLst/>
          </a:prstGeom>
          <a:noFill/>
        </p:spPr>
      </p:pic>
      <p:pic>
        <p:nvPicPr>
          <p:cNvPr id="20484" name="Picture 4" descr="http://channel11.ru/uploads/posts/2011-06/1309423180_platonova_master_lozy.jpg"/>
          <p:cNvPicPr>
            <a:picLocks noChangeAspect="1" noChangeArrowheads="1"/>
          </p:cNvPicPr>
          <p:nvPr/>
        </p:nvPicPr>
        <p:blipFill>
          <a:blip r:embed="rId3" cstate="print"/>
          <a:srcRect/>
          <a:stretch>
            <a:fillRect/>
          </a:stretch>
        </p:blipFill>
        <p:spPr bwMode="auto">
          <a:xfrm>
            <a:off x="4572000" y="1428736"/>
            <a:ext cx="4190997" cy="31432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1928826"/>
          </a:xfrm>
        </p:spPr>
        <p:txBody>
          <a:bodyPr>
            <a:noAutofit/>
          </a:bodyPr>
          <a:lstStyle/>
          <a:p>
            <a:r>
              <a:rPr lang="ru-RU" sz="2400" dirty="0" smtClean="0"/>
              <a:t>Процесс производства ткани распадается на две основные операции - получение пряжи (прядение) и получение холста (собственно ткачество). </a:t>
            </a:r>
            <a:endParaRPr lang="ru-RU" sz="2400" dirty="0"/>
          </a:p>
        </p:txBody>
      </p:sp>
      <p:sp>
        <p:nvSpPr>
          <p:cNvPr id="3" name="Содержимое 2"/>
          <p:cNvSpPr>
            <a:spLocks noGrp="1"/>
          </p:cNvSpPr>
          <p:nvPr>
            <p:ph idx="1"/>
          </p:nvPr>
        </p:nvSpPr>
        <p:spPr>
          <a:xfrm>
            <a:off x="502920" y="3571876"/>
            <a:ext cx="8183880" cy="1146428"/>
          </a:xfrm>
        </p:spPr>
        <p:txBody>
          <a:bodyPr/>
          <a:lstStyle/>
          <a:p>
            <a:endParaRPr lang="ru-RU" dirty="0"/>
          </a:p>
        </p:txBody>
      </p:sp>
      <p:pic>
        <p:nvPicPr>
          <p:cNvPr id="19458" name="Picture 2" descr="http://cs3.livemaster.ru/zhurnalfoto/4/a/6/130829165553.jpg"/>
          <p:cNvPicPr>
            <a:picLocks noChangeAspect="1" noChangeArrowheads="1"/>
          </p:cNvPicPr>
          <p:nvPr/>
        </p:nvPicPr>
        <p:blipFill>
          <a:blip r:embed="rId2" cstate="print"/>
          <a:srcRect/>
          <a:stretch>
            <a:fillRect/>
          </a:stretch>
        </p:blipFill>
        <p:spPr bwMode="auto">
          <a:xfrm>
            <a:off x="285720" y="3143248"/>
            <a:ext cx="4422192" cy="2214578"/>
          </a:xfrm>
          <a:prstGeom prst="rect">
            <a:avLst/>
          </a:prstGeom>
          <a:noFill/>
        </p:spPr>
      </p:pic>
      <p:sp>
        <p:nvSpPr>
          <p:cNvPr id="5" name="Прямоугольник 4"/>
          <p:cNvSpPr/>
          <p:nvPr/>
        </p:nvSpPr>
        <p:spPr>
          <a:xfrm>
            <a:off x="1428728" y="2500306"/>
            <a:ext cx="2664512" cy="369332"/>
          </a:xfrm>
          <a:prstGeom prst="rect">
            <a:avLst/>
          </a:prstGeom>
        </p:spPr>
        <p:txBody>
          <a:bodyPr wrap="none">
            <a:spAutoFit/>
          </a:bodyPr>
          <a:lstStyle/>
          <a:p>
            <a:r>
              <a:rPr lang="ru-RU" b="1" dirty="0" smtClean="0">
                <a:solidFill>
                  <a:srgbClr val="FF0000"/>
                </a:solidFill>
              </a:rPr>
              <a:t>получение пряжи </a:t>
            </a:r>
            <a:endParaRPr lang="ru-RU" b="1" dirty="0">
              <a:solidFill>
                <a:srgbClr val="FF0000"/>
              </a:solidFill>
            </a:endParaRPr>
          </a:p>
        </p:txBody>
      </p:sp>
      <p:sp>
        <p:nvSpPr>
          <p:cNvPr id="6" name="Прямоугольник 5"/>
          <p:cNvSpPr/>
          <p:nvPr/>
        </p:nvSpPr>
        <p:spPr>
          <a:xfrm>
            <a:off x="5429256" y="2571744"/>
            <a:ext cx="2672526" cy="369332"/>
          </a:xfrm>
          <a:prstGeom prst="rect">
            <a:avLst/>
          </a:prstGeom>
        </p:spPr>
        <p:txBody>
          <a:bodyPr wrap="none">
            <a:spAutoFit/>
          </a:bodyPr>
          <a:lstStyle/>
          <a:p>
            <a:r>
              <a:rPr lang="ru-RU" b="1" dirty="0" smtClean="0">
                <a:solidFill>
                  <a:srgbClr val="FF0000"/>
                </a:solidFill>
              </a:rPr>
              <a:t>получение холста </a:t>
            </a:r>
            <a:endParaRPr lang="ru-RU" b="1" dirty="0">
              <a:solidFill>
                <a:srgbClr val="FF0000"/>
              </a:solidFill>
            </a:endParaRPr>
          </a:p>
        </p:txBody>
      </p:sp>
      <p:sp>
        <p:nvSpPr>
          <p:cNvPr id="19460" name="AutoShape 4" descr="https://lib.rus.ec/i/22/468822/i_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2" name="AutoShape 6" descr="https://lib.rus.ec/i/22/468822/i_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4" name="Picture 8" descr="https://lib.rus.ec/i/22/468822/i_006.jpg"/>
          <p:cNvPicPr>
            <a:picLocks noChangeAspect="1" noChangeArrowheads="1"/>
          </p:cNvPicPr>
          <p:nvPr/>
        </p:nvPicPr>
        <p:blipFill>
          <a:blip r:embed="rId3" cstate="print"/>
          <a:srcRect/>
          <a:stretch>
            <a:fillRect/>
          </a:stretch>
        </p:blipFill>
        <p:spPr bwMode="auto">
          <a:xfrm>
            <a:off x="5000628" y="3786190"/>
            <a:ext cx="3685989"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2000"/>
                                        <p:tgtEl>
                                          <p:spTgt spid="19458"/>
                                        </p:tgtEl>
                                      </p:cBhvr>
                                    </p:animEffect>
                                    <p:anim calcmode="lin" valueType="num">
                                      <p:cBhvr>
                                        <p:cTn id="15" dur="2000" fill="hold"/>
                                        <p:tgtEl>
                                          <p:spTgt spid="19458"/>
                                        </p:tgtEl>
                                        <p:attrNameLst>
                                          <p:attrName>style.rotation</p:attrName>
                                        </p:attrNameLst>
                                      </p:cBhvr>
                                      <p:tavLst>
                                        <p:tav tm="0">
                                          <p:val>
                                            <p:fltVal val="720"/>
                                          </p:val>
                                        </p:tav>
                                        <p:tav tm="100000">
                                          <p:val>
                                            <p:fltVal val="0"/>
                                          </p:val>
                                        </p:tav>
                                      </p:tavLst>
                                    </p:anim>
                                    <p:anim calcmode="lin" valueType="num">
                                      <p:cBhvr>
                                        <p:cTn id="16" dur="2000" fill="hold"/>
                                        <p:tgtEl>
                                          <p:spTgt spid="19458"/>
                                        </p:tgtEl>
                                        <p:attrNameLst>
                                          <p:attrName>ppt_h</p:attrName>
                                        </p:attrNameLst>
                                      </p:cBhvr>
                                      <p:tavLst>
                                        <p:tav tm="0">
                                          <p:val>
                                            <p:fltVal val="0"/>
                                          </p:val>
                                        </p:tav>
                                        <p:tav tm="100000">
                                          <p:val>
                                            <p:strVal val="#ppt_h"/>
                                          </p:val>
                                        </p:tav>
                                      </p:tavLst>
                                    </p:anim>
                                    <p:anim calcmode="lin" valueType="num">
                                      <p:cBhvr>
                                        <p:cTn id="17" dur="2000" fill="hold"/>
                                        <p:tgtEl>
                                          <p:spTgt spid="19458"/>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anim calcmode="lin" valueType="num">
                                      <p:cBhvr>
                                        <p:cTn id="23"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35" presetClass="entr" presetSubtype="0" fill="hold" nodeType="afterEffect">
                                  <p:stCondLst>
                                    <p:cond delay="0"/>
                                  </p:stCondLst>
                                  <p:childTnLst>
                                    <p:set>
                                      <p:cBhvr>
                                        <p:cTn id="28" dur="1" fill="hold">
                                          <p:stCondLst>
                                            <p:cond delay="0"/>
                                          </p:stCondLst>
                                        </p:cTn>
                                        <p:tgtEl>
                                          <p:spTgt spid="19464"/>
                                        </p:tgtEl>
                                        <p:attrNameLst>
                                          <p:attrName>style.visibility</p:attrName>
                                        </p:attrNameLst>
                                      </p:cBhvr>
                                      <p:to>
                                        <p:strVal val="visible"/>
                                      </p:to>
                                    </p:set>
                                    <p:animEffect transition="in" filter="fade">
                                      <p:cBhvr>
                                        <p:cTn id="29" dur="2000"/>
                                        <p:tgtEl>
                                          <p:spTgt spid="19464"/>
                                        </p:tgtEl>
                                      </p:cBhvr>
                                    </p:animEffect>
                                    <p:anim calcmode="lin" valueType="num">
                                      <p:cBhvr>
                                        <p:cTn id="30" dur="2000" fill="hold"/>
                                        <p:tgtEl>
                                          <p:spTgt spid="19464"/>
                                        </p:tgtEl>
                                        <p:attrNameLst>
                                          <p:attrName>style.rotation</p:attrName>
                                        </p:attrNameLst>
                                      </p:cBhvr>
                                      <p:tavLst>
                                        <p:tav tm="0">
                                          <p:val>
                                            <p:fltVal val="720"/>
                                          </p:val>
                                        </p:tav>
                                        <p:tav tm="100000">
                                          <p:val>
                                            <p:fltVal val="0"/>
                                          </p:val>
                                        </p:tav>
                                      </p:tavLst>
                                    </p:anim>
                                    <p:anim calcmode="lin" valueType="num">
                                      <p:cBhvr>
                                        <p:cTn id="31" dur="2000" fill="hold"/>
                                        <p:tgtEl>
                                          <p:spTgt spid="19464"/>
                                        </p:tgtEl>
                                        <p:attrNameLst>
                                          <p:attrName>ppt_h</p:attrName>
                                        </p:attrNameLst>
                                      </p:cBhvr>
                                      <p:tavLst>
                                        <p:tav tm="0">
                                          <p:val>
                                            <p:fltVal val="0"/>
                                          </p:val>
                                        </p:tav>
                                        <p:tav tm="100000">
                                          <p:val>
                                            <p:strVal val="#ppt_h"/>
                                          </p:val>
                                        </p:tav>
                                      </p:tavLst>
                                    </p:anim>
                                    <p:anim calcmode="lin" valueType="num">
                                      <p:cBhvr>
                                        <p:cTn id="32" dur="2000" fill="hold"/>
                                        <p:tgtEl>
                                          <p:spTgt spid="194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42918"/>
            <a:ext cx="4211956" cy="5392122"/>
          </a:xfrm>
        </p:spPr>
        <p:txBody>
          <a:bodyPr/>
          <a:lstStyle/>
          <a:p>
            <a:endParaRPr lang="ru-RU" dirty="0"/>
          </a:p>
        </p:txBody>
      </p:sp>
      <p:sp>
        <p:nvSpPr>
          <p:cNvPr id="3" name="Содержимое 2"/>
          <p:cNvSpPr>
            <a:spLocks noGrp="1"/>
          </p:cNvSpPr>
          <p:nvPr>
            <p:ph idx="1"/>
          </p:nvPr>
        </p:nvSpPr>
        <p:spPr>
          <a:xfrm>
            <a:off x="4929190" y="571480"/>
            <a:ext cx="3757610" cy="5715040"/>
          </a:xfrm>
        </p:spPr>
        <p:txBody>
          <a:bodyPr>
            <a:normAutofit fontScale="85000" lnSpcReduction="20000"/>
          </a:bodyPr>
          <a:lstStyle/>
          <a:p>
            <a:r>
              <a:rPr lang="ru-RU" dirty="0" smtClean="0"/>
              <a:t>Наблюдая за свойствами растений, люди заметили, что многие из них имеют в своем составе упругие и гибкие волокна. К числу таких волокнистых растений, использовавшихся человеком уже в глубокой древности, относятся лен, конопля, крапива, </a:t>
            </a:r>
            <a:r>
              <a:rPr lang="ru-RU" dirty="0" err="1" smtClean="0"/>
              <a:t>ксанф</a:t>
            </a:r>
            <a:r>
              <a:rPr lang="ru-RU" dirty="0" smtClean="0"/>
              <a:t>, хлопчатник и другие.</a:t>
            </a:r>
            <a:endParaRPr lang="ru-RU" dirty="0"/>
          </a:p>
        </p:txBody>
      </p:sp>
      <p:pic>
        <p:nvPicPr>
          <p:cNvPr id="18434" name="Picture 2" descr="http://tk.vstu.by/my_image/istoriya/image1.png"/>
          <p:cNvPicPr>
            <a:picLocks noChangeAspect="1" noChangeArrowheads="1"/>
          </p:cNvPicPr>
          <p:nvPr/>
        </p:nvPicPr>
        <p:blipFill>
          <a:blip r:embed="rId2" cstate="print"/>
          <a:srcRect/>
          <a:stretch>
            <a:fillRect/>
          </a:stretch>
        </p:blipFill>
        <p:spPr bwMode="auto">
          <a:xfrm>
            <a:off x="642910" y="285728"/>
            <a:ext cx="3929090" cy="59613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530352"/>
            <a:ext cx="4186238" cy="5541854"/>
          </a:xfrm>
        </p:spPr>
        <p:txBody>
          <a:bodyPr>
            <a:normAutofit fontScale="92500" lnSpcReduction="20000"/>
          </a:bodyPr>
          <a:lstStyle/>
          <a:p>
            <a:r>
              <a:rPr lang="ru-RU" dirty="0" smtClean="0"/>
              <a:t>После приручения животных наши предки получили вместе с мясом и молоком большое количество шерсти, также используемой для производства тканей. Перед началом прядения надо было подготовить сырьё. Исходным материалом для пряжи служит прядильное волокно.</a:t>
            </a:r>
          </a:p>
          <a:p>
            <a:endParaRPr lang="ru-RU" dirty="0"/>
          </a:p>
        </p:txBody>
      </p:sp>
      <p:pic>
        <p:nvPicPr>
          <p:cNvPr id="17410" name="Picture 2" descr="http://i036.radikal.ru/0711/aa/ce3f4fb1ae39.jpg"/>
          <p:cNvPicPr>
            <a:picLocks noChangeAspect="1" noChangeArrowheads="1"/>
          </p:cNvPicPr>
          <p:nvPr/>
        </p:nvPicPr>
        <p:blipFill>
          <a:blip r:embed="rId2" cstate="print"/>
          <a:srcRect/>
          <a:stretch>
            <a:fillRect/>
          </a:stretch>
        </p:blipFill>
        <p:spPr bwMode="auto">
          <a:xfrm>
            <a:off x="214282" y="1357298"/>
            <a:ext cx="4633816" cy="30003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Древнейшим и простейшим приспособлением для производства пряжи была ручная прялка. </a:t>
            </a:r>
            <a:endParaRPr lang="ru-RU" sz="2400" dirty="0"/>
          </a:p>
        </p:txBody>
      </p:sp>
      <p:sp>
        <p:nvSpPr>
          <p:cNvPr id="3" name="Содержимое 2"/>
          <p:cNvSpPr>
            <a:spLocks noGrp="1"/>
          </p:cNvSpPr>
          <p:nvPr>
            <p:ph idx="1"/>
          </p:nvPr>
        </p:nvSpPr>
        <p:spPr/>
        <p:txBody>
          <a:bodyPr/>
          <a:lstStyle/>
          <a:p>
            <a:endParaRPr lang="ru-RU"/>
          </a:p>
        </p:txBody>
      </p:sp>
      <p:pic>
        <p:nvPicPr>
          <p:cNvPr id="16386" name="Picture 2" descr="http://costroma.k156.ru/gromov/slovar/priaha_s.jpg"/>
          <p:cNvPicPr>
            <a:picLocks noChangeAspect="1" noChangeArrowheads="1"/>
          </p:cNvPicPr>
          <p:nvPr/>
        </p:nvPicPr>
        <p:blipFill>
          <a:blip r:embed="rId2" cstate="print"/>
          <a:srcRect/>
          <a:stretch>
            <a:fillRect/>
          </a:stretch>
        </p:blipFill>
        <p:spPr bwMode="auto">
          <a:xfrm>
            <a:off x="428596" y="571480"/>
            <a:ext cx="3143272" cy="3771928"/>
          </a:xfrm>
          <a:prstGeom prst="rect">
            <a:avLst/>
          </a:prstGeom>
          <a:noFill/>
        </p:spPr>
      </p:pic>
      <p:pic>
        <p:nvPicPr>
          <p:cNvPr id="16388" name="Picture 4" descr="http://telarian.ru/pics/spinning/TNP-03.gif"/>
          <p:cNvPicPr>
            <a:picLocks noChangeAspect="1" noChangeArrowheads="1"/>
          </p:cNvPicPr>
          <p:nvPr/>
        </p:nvPicPr>
        <p:blipFill>
          <a:blip r:embed="rId3" cstate="print"/>
          <a:srcRect/>
          <a:stretch>
            <a:fillRect/>
          </a:stretch>
        </p:blipFill>
        <p:spPr bwMode="auto">
          <a:xfrm>
            <a:off x="4929190" y="500042"/>
            <a:ext cx="3527802"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428604"/>
            <a:ext cx="4186238" cy="5715040"/>
          </a:xfrm>
        </p:spPr>
        <p:txBody>
          <a:bodyPr>
            <a:normAutofit fontScale="62500" lnSpcReduction="20000"/>
          </a:bodyPr>
          <a:lstStyle/>
          <a:p>
            <a:r>
              <a:rPr lang="ru-RU" dirty="0" smtClean="0"/>
              <a:t>Перед началом работы прядильное волокно прикрепляли на какой-нибудь воткнутый сук или палку с развилкой (позже этот сучок заменили доской, которая и получила название прялки). Затем мастер вытягивал из клубка пучок волокон и присоединял к особому приспособлению для скручивания нити. Оно состояло из палочки (веретена) и пряслицы (в качестве которой служил круглый камешек с дырочкой посередине). Пряслица насаживалась на веретено. Веретено вместе с прикрученным к нему началом нити приводили в быстрое вращение и тотчас отпускали.</a:t>
            </a:r>
          </a:p>
          <a:p>
            <a:endParaRPr lang="ru-RU" dirty="0"/>
          </a:p>
        </p:txBody>
      </p:sp>
      <p:pic>
        <p:nvPicPr>
          <p:cNvPr id="15362" name="Picture 2" descr="http://www.rusizn.ru/images/history/158.jpg"/>
          <p:cNvPicPr>
            <a:picLocks noChangeAspect="1" noChangeArrowheads="1"/>
          </p:cNvPicPr>
          <p:nvPr/>
        </p:nvPicPr>
        <p:blipFill>
          <a:blip r:embed="rId2" cstate="print"/>
          <a:srcRect/>
          <a:stretch>
            <a:fillRect/>
          </a:stretch>
        </p:blipFill>
        <p:spPr bwMode="auto">
          <a:xfrm>
            <a:off x="285720" y="500042"/>
            <a:ext cx="4210050" cy="2628900"/>
          </a:xfrm>
          <a:prstGeom prst="rect">
            <a:avLst/>
          </a:prstGeom>
          <a:noFill/>
        </p:spPr>
      </p:pic>
      <p:pic>
        <p:nvPicPr>
          <p:cNvPr id="15364" name="Picture 4" descr="http://trv-science.ru/uploads/8.51.jpg"/>
          <p:cNvPicPr>
            <a:picLocks noChangeAspect="1" noChangeArrowheads="1"/>
          </p:cNvPicPr>
          <p:nvPr/>
        </p:nvPicPr>
        <p:blipFill>
          <a:blip r:embed="rId3" cstate="print"/>
          <a:srcRect/>
          <a:stretch>
            <a:fillRect/>
          </a:stretch>
        </p:blipFill>
        <p:spPr bwMode="auto">
          <a:xfrm>
            <a:off x="285720" y="3357562"/>
            <a:ext cx="4368891" cy="283368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139</TotalTime>
  <Words>576</Words>
  <Application>Microsoft Office PowerPoint</Application>
  <PresentationFormat>Экран (4:3)</PresentationFormat>
  <Paragraphs>46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О веретене, прялке и ткацком станке.</vt:lpstr>
      <vt:lpstr>Презентация PowerPoint</vt:lpstr>
      <vt:lpstr>    Однако прежде, чем наши предки научились ткать, они должны в совершенстве освоить технику плетения. </vt:lpstr>
      <vt:lpstr>Только выучившись плести циновки из веток и камыша, люди могли приступить к "переплетению" нитей. </vt:lpstr>
      <vt:lpstr>Процесс производства ткани распадается на две основные операции - получение пряжи (прядение) и получение холста (собственно ткачество). </vt:lpstr>
      <vt:lpstr>Презентация PowerPoint</vt:lpstr>
      <vt:lpstr>Презентация PowerPoint</vt:lpstr>
      <vt:lpstr>Древнейшим и простейшим приспособлением для производства пряжи была ручная прялка. </vt:lpstr>
      <vt:lpstr>Презентация PowerPoint</vt:lpstr>
      <vt:lpstr>  </vt:lpstr>
      <vt:lpstr>Презентация PowerPoint</vt:lpstr>
      <vt:lpstr>Презентация PowerPoint</vt:lpstr>
      <vt:lpstr>Изготовление тканей перестало быть плетением и сделалось собственно ткачеством.</vt:lpstr>
      <vt:lpstr>Презентация PowerPoint</vt:lpstr>
      <vt:lpstr>Презентация PowerPoint</vt:lpstr>
      <vt:lpstr>Презентация PowerPoint</vt:lpstr>
      <vt:lpstr>    </vt:lpstr>
      <vt:lpstr>Домашнее задание </vt:lpstr>
      <vt:lpstr> http://www.youtube.com/watch?v=4AcnbfriYl0</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веретене, прялке и ткацком станке.</dc:title>
  <dc:creator>  </dc:creator>
  <cp:lastModifiedBy>Deafult User</cp:lastModifiedBy>
  <cp:revision>17</cp:revision>
  <dcterms:created xsi:type="dcterms:W3CDTF">2014-08-19T16:48:05Z</dcterms:created>
  <dcterms:modified xsi:type="dcterms:W3CDTF">2017-05-02T14:00:53Z</dcterms:modified>
</cp:coreProperties>
</file>