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7" r:id="rId4"/>
    <p:sldId id="281" r:id="rId5"/>
    <p:sldId id="284" r:id="rId6"/>
    <p:sldId id="285" r:id="rId7"/>
    <p:sldId id="278" r:id="rId8"/>
    <p:sldId id="256" r:id="rId9"/>
    <p:sldId id="257" r:id="rId10"/>
    <p:sldId id="258" r:id="rId11"/>
    <p:sldId id="280" r:id="rId12"/>
    <p:sldId id="279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1" r:id="rId23"/>
    <p:sldId id="273" r:id="rId24"/>
    <p:sldId id="274" r:id="rId25"/>
    <p:sldId id="275" r:id="rId26"/>
    <p:sldId id="276" r:id="rId27"/>
    <p:sldId id="26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9914"/>
            <a:ext cx="2664296" cy="21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01" y="3217817"/>
            <a:ext cx="2664296" cy="21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01" y="3176972"/>
            <a:ext cx="2664296" cy="21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01" y="3329372"/>
            <a:ext cx="2664296" cy="21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6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2"/>
                </a:solidFill>
              </a:rPr>
              <a:t>Вопросы по тексту: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dirty="0" smtClean="0">
                <a:solidFill>
                  <a:schemeClr val="tx2"/>
                </a:solidFill>
              </a:rPr>
              <a:t>1.Какой вопрос задавали своим мамам маленькая рыбка, белый медвежонок и рыжий верблюжонок?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chemeClr val="tx2"/>
                </a:solidFill>
              </a:rPr>
              <a:t>2. Как ответила рыба мать? Прочитайте.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chemeClr val="tx2"/>
                </a:solidFill>
              </a:rPr>
              <a:t>3.Как ответила медведица? Прочитайте?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chemeClr val="tx2"/>
                </a:solidFill>
              </a:rPr>
              <a:t>4.Как ответила верблюдица? Прочитайте.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chemeClr val="tx2"/>
                </a:solidFill>
              </a:rPr>
              <a:t>5.Каков мир человека?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chemeClr val="tx2"/>
                </a:solidFill>
              </a:rPr>
              <a:t>6.Скажите, где в тексте сказка и где быль 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kk-KZ" sz="2800" dirty="0" smtClean="0">
                <a:solidFill>
                  <a:schemeClr val="tx2"/>
                </a:solidFill>
              </a:rPr>
              <a:t>болған іс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r>
              <a:rPr lang="kk-KZ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88832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8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dirty="0" smtClean="0"/>
              <a:t>       </a:t>
            </a:r>
          </a:p>
          <a:p>
            <a:r>
              <a:rPr lang="kk-KZ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балық        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endParaRPr lang="kk-KZ" sz="3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медвежонок   ақ аю  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bear</a:t>
            </a:r>
            <a:endParaRPr lang="kk-KZ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Рыжий верблюжонок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orange camel</a:t>
            </a:r>
            <a:endParaRPr lang="kk-KZ" sz="3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Жирен сары бота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53972"/>
            <a:ext cx="259228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53972"/>
            <a:ext cx="295232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03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Дипломы, грамоты\Фон для презентаций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42918"/>
            <a:ext cx="80010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/>
                </a:solidFill>
              </a:rPr>
              <a:t> </a:t>
            </a:r>
            <a:r>
              <a:rPr lang="ru-RU" sz="4000" b="1" dirty="0" smtClean="0">
                <a:solidFill>
                  <a:srgbClr val="1F497D"/>
                </a:solidFill>
              </a:rPr>
              <a:t>Словарная работа</a:t>
            </a:r>
          </a:p>
          <a:p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Грузовик         жүк таситын көлік</a:t>
            </a:r>
          </a:p>
          <a:p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endParaRPr lang="kk-KZ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000" b="1" dirty="0" smtClean="0">
              <a:solidFill>
                <a:srgbClr val="1F497D"/>
              </a:solidFill>
            </a:endParaRPr>
          </a:p>
          <a:p>
            <a:pPr algn="ctr"/>
            <a:endParaRPr lang="ru-RU" sz="3600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2646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3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1.imgsmail.ru/imgpreview?key=46e8659aca8808bf&amp;mb=imgdb_preview_18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44" y="3284984"/>
            <a:ext cx="48333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5" name="AutoShape 5" descr="Два верблюжонка, фото фотография фото обои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000"/>
            <a:ext cx="3600400" cy="355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000"/>
            <a:ext cx="3888432" cy="26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4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Слушайте. Повторяйте за учителем.</a:t>
            </a:r>
            <a:br>
              <a:rPr lang="kk-K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прочитайте.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b="1" dirty="0" smtClean="0">
                <a:solidFill>
                  <a:schemeClr val="accent2"/>
                </a:solidFill>
              </a:rPr>
              <a:t>Медвежонок, верблюжонок; медведица, верблюдица; рыбка, сказка; лед,поля из льда, ледяные поля, горы из льда, ледяные горы.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4887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76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25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глаголы </a:t>
            </a:r>
            <a:r>
              <a:rPr lang="kk-KZ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спросить, ответить, увидеть, подойти, прочитать,</a:t>
            </a:r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три столбика.</a:t>
            </a:r>
            <a:b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Обозначьте окончания.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kk-KZ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Образец:</a:t>
            </a:r>
          </a:p>
          <a:p>
            <a:pPr marL="0" indent="0">
              <a:buNone/>
            </a:pPr>
            <a:r>
              <a:rPr lang="kk-KZ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сделал?     Что сделала?        Что сделали?</a:t>
            </a:r>
          </a:p>
          <a:p>
            <a:pPr marL="0" indent="0">
              <a:buNone/>
            </a:pPr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подошел</a:t>
            </a:r>
            <a:r>
              <a:rPr lang="kk-KZ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подошл</a:t>
            </a:r>
            <a:r>
              <a:rPr lang="kk-KZ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подошл</a:t>
            </a:r>
            <a:r>
              <a:rPr lang="kk-KZ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7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11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</a:t>
            </a:r>
            <a:r>
              <a:rPr lang="kk-KZ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 </a:t>
            </a:r>
            <a:r>
              <a:rPr lang="kk-KZ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учащихся со сказкой Г. </a:t>
            </a:r>
            <a:r>
              <a:rPr lang="kk-KZ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Сейтназарова «Что такое мир?»;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закрепление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формирование  умений </a:t>
            </a:r>
            <a:r>
              <a:rPr lang="kk-KZ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изменяются глаголы; 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развивать память, внимание, мышление</a:t>
            </a:r>
            <a:r>
              <a:rPr lang="kk-KZ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воспитывать любовь к труду</a:t>
            </a:r>
            <a:r>
              <a:rPr lang="kk-KZ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0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словосочетания с данными словами.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с ними предложения. </a:t>
            </a:r>
            <a:br>
              <a:rPr lang="kk-KZ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предложения запишите.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I</a:t>
            </a:r>
            <a:r>
              <a:rPr lang="kk-KZ" sz="2000" b="1" dirty="0" smtClean="0">
                <a:solidFill>
                  <a:schemeClr val="accent2"/>
                </a:solidFill>
              </a:rPr>
              <a:t>. Что сделают?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п</a:t>
            </a:r>
            <a:r>
              <a:rPr lang="kk-KZ" sz="2000" b="1" dirty="0" smtClean="0">
                <a:solidFill>
                  <a:schemeClr val="tx2"/>
                </a:solidFill>
              </a:rPr>
              <a:t>ринесут                                               задачу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р</a:t>
            </a:r>
            <a:r>
              <a:rPr lang="kk-KZ" sz="2000" b="1" dirty="0" smtClean="0">
                <a:solidFill>
                  <a:schemeClr val="tx2"/>
                </a:solidFill>
              </a:rPr>
              <a:t>ешат                                                     завтрак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з</a:t>
            </a:r>
            <a:r>
              <a:rPr lang="kk-KZ" sz="2000" b="1" dirty="0" smtClean="0">
                <a:solidFill>
                  <a:schemeClr val="tx2"/>
                </a:solidFill>
              </a:rPr>
              <a:t>акончат                                                ферму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п</a:t>
            </a:r>
            <a:r>
              <a:rPr lang="kk-KZ" sz="2000" b="1" dirty="0" smtClean="0">
                <a:solidFill>
                  <a:schemeClr val="tx2"/>
                </a:solidFill>
              </a:rPr>
              <a:t>остроят                                                театр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о</a:t>
            </a:r>
            <a:r>
              <a:rPr lang="kk-KZ" sz="2000" b="1" dirty="0" smtClean="0">
                <a:solidFill>
                  <a:schemeClr val="tx2"/>
                </a:solidFill>
              </a:rPr>
              <a:t>ткроют                                                работу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II</a:t>
            </a:r>
            <a:r>
              <a:rPr lang="kk-KZ" sz="2000" b="1" dirty="0" smtClean="0">
                <a:solidFill>
                  <a:schemeClr val="accent2"/>
                </a:solidFill>
              </a:rPr>
              <a:t>. Что будут делать?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б</a:t>
            </a:r>
            <a:r>
              <a:rPr lang="kk-KZ" sz="2000" b="1" dirty="0" smtClean="0">
                <a:solidFill>
                  <a:schemeClr val="tx2"/>
                </a:solidFill>
              </a:rPr>
              <a:t>удут приносить                                  библиотека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б</a:t>
            </a:r>
            <a:r>
              <a:rPr lang="kk-KZ" sz="2000" b="1" dirty="0" smtClean="0">
                <a:solidFill>
                  <a:schemeClr val="tx2"/>
                </a:solidFill>
              </a:rPr>
              <a:t>удут решать                                        театр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б</a:t>
            </a:r>
            <a:r>
              <a:rPr lang="kk-KZ" sz="2000" b="1" dirty="0" smtClean="0">
                <a:solidFill>
                  <a:schemeClr val="tx2"/>
                </a:solidFill>
              </a:rPr>
              <a:t>удут заканчивать                               работа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б</a:t>
            </a:r>
            <a:r>
              <a:rPr lang="kk-KZ" sz="2000" b="1" dirty="0" smtClean="0">
                <a:solidFill>
                  <a:schemeClr val="tx2"/>
                </a:solidFill>
              </a:rPr>
              <a:t>удут строить                                        ферма</a:t>
            </a:r>
          </a:p>
          <a:p>
            <a:pPr marL="0" indent="0">
              <a:buNone/>
            </a:pPr>
            <a:r>
              <a:rPr lang="kk-KZ" sz="2000" b="1" dirty="0">
                <a:solidFill>
                  <a:schemeClr val="tx2"/>
                </a:solidFill>
              </a:rPr>
              <a:t>б</a:t>
            </a:r>
            <a:r>
              <a:rPr lang="kk-KZ" sz="2000" b="1" dirty="0" smtClean="0">
                <a:solidFill>
                  <a:schemeClr val="tx2"/>
                </a:solidFill>
              </a:rPr>
              <a:t>удут открывать                                    завтрак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1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tx2"/>
                </a:solidFill>
              </a:rPr>
              <a:t>Прочитайте.Делайте паузу на знаке /, выделяйте голосом подчеркнутые слова. Скажите, какова главная мысль стихотворения. </a:t>
            </a: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</a:rPr>
              <a:t>Выучите наизусть.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800" b="1" dirty="0" smtClean="0">
                <a:solidFill>
                  <a:schemeClr val="accent2">
                    <a:lumMod val="75000"/>
                  </a:schemeClr>
                </a:solidFill>
              </a:rPr>
              <a:t>Дети Земли.</a:t>
            </a:r>
          </a:p>
          <a:p>
            <a:pPr marL="0" indent="0" algn="ctr">
              <a:buNone/>
            </a:pPr>
            <a:endParaRPr lang="kk-KZ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k-KZ" sz="2000" b="1" dirty="0" smtClean="0">
                <a:solidFill>
                  <a:schemeClr val="tx2"/>
                </a:solidFill>
              </a:rPr>
              <a:t>Есть </a:t>
            </a:r>
            <a:r>
              <a:rPr lang="kk-KZ" sz="2000" b="1" u="sng" dirty="0" smtClean="0">
                <a:solidFill>
                  <a:schemeClr val="tx2"/>
                </a:solidFill>
              </a:rPr>
              <a:t>белые</a:t>
            </a:r>
            <a:r>
              <a:rPr lang="kk-KZ" sz="2000" b="1" dirty="0" smtClean="0">
                <a:solidFill>
                  <a:schemeClr val="tx2"/>
                </a:solidFill>
              </a:rPr>
              <a:t> дети, /                                               Как большой детский сад, /</a:t>
            </a:r>
          </a:p>
          <a:p>
            <a:pPr marL="0" indent="0">
              <a:buNone/>
            </a:pPr>
            <a:r>
              <a:rPr lang="kk-KZ" sz="2000" b="1" dirty="0" smtClean="0">
                <a:solidFill>
                  <a:schemeClr val="tx2"/>
                </a:solidFill>
              </a:rPr>
              <a:t>Есть черные дети, /                                             Где каждый друг другу   /</a:t>
            </a:r>
          </a:p>
          <a:p>
            <a:pPr marL="0" indent="0">
              <a:buNone/>
            </a:pPr>
            <a:r>
              <a:rPr lang="kk-KZ" sz="2000" b="1" dirty="0" smtClean="0">
                <a:solidFill>
                  <a:schemeClr val="tx2"/>
                </a:solidFill>
              </a:rPr>
              <a:t>Есть желтые дети /                                              сестра или брат.  /</a:t>
            </a:r>
          </a:p>
          <a:p>
            <a:pPr marL="0" indent="0">
              <a:buNone/>
            </a:pPr>
            <a:r>
              <a:rPr lang="kk-KZ" sz="2000" b="1" dirty="0" smtClean="0">
                <a:solidFill>
                  <a:schemeClr val="tx2"/>
                </a:solidFill>
              </a:rPr>
              <a:t>На нашей планете. /                                            Пусть будут все дети /</a:t>
            </a:r>
          </a:p>
          <a:p>
            <a:pPr marL="0" indent="0">
              <a:buNone/>
            </a:pPr>
            <a:r>
              <a:rPr lang="kk-KZ" sz="2000" b="1" dirty="0" smtClean="0">
                <a:solidFill>
                  <a:schemeClr val="tx2"/>
                </a:solidFill>
              </a:rPr>
              <a:t>Вся наша Земля -  /                                              Друзьями навеки</a:t>
            </a:r>
            <a:r>
              <a:rPr lang="en-US" sz="2000" b="1" dirty="0" smtClean="0">
                <a:solidFill>
                  <a:schemeClr val="tx2"/>
                </a:solidFill>
              </a:rPr>
              <a:t>!  /</a:t>
            </a:r>
            <a:endParaRPr lang="kk-KZ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kk-K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kk-KZ" sz="2000" b="1" dirty="0" smtClean="0">
                <a:solidFill>
                  <a:schemeClr val="tx2"/>
                </a:solidFill>
              </a:rPr>
              <a:t>                                  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</a:rPr>
              <a:t>(</a:t>
            </a:r>
            <a:r>
              <a:rPr lang="kk-KZ" sz="2000" b="1" dirty="0" smtClean="0">
                <a:solidFill>
                  <a:schemeClr val="tx2"/>
                </a:solidFill>
              </a:rPr>
              <a:t>Ануарбек Дуйсенбиев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3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dirty="0" smtClean="0">
                <a:solidFill>
                  <a:srgbClr val="00B050"/>
                </a:solidFill>
              </a:rPr>
              <a:t>Дети Земли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7686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3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lang="kk-KZ" b="1" dirty="0" smtClean="0">
                <a:solidFill>
                  <a:schemeClr val="accent3">
                    <a:lumMod val="75000"/>
                  </a:schemeClr>
                </a:solidFill>
              </a:rPr>
              <a:t>гра «Наборщик».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kk-KZ" b="1" dirty="0" smtClean="0"/>
              <a:t>Кто больше подберет слов с буквами из слов </a:t>
            </a:r>
            <a:r>
              <a:rPr lang="kk-KZ" sz="3600" b="1" i="1" dirty="0" smtClean="0">
                <a:solidFill>
                  <a:schemeClr val="tx2"/>
                </a:solidFill>
              </a:rPr>
              <a:t>агроном, солдат, летчик,врач.</a:t>
            </a:r>
          </a:p>
          <a:p>
            <a:pPr marL="0" indent="0">
              <a:buNone/>
            </a:pP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3" y="2308484"/>
            <a:ext cx="2520280" cy="210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952750" cy="206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89731"/>
            <a:ext cx="2819002" cy="210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16750"/>
            <a:ext cx="3384376" cy="218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3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tx2"/>
                </a:solidFill>
              </a:rPr>
              <a:t>Образец: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kk-KZ" sz="3600" b="1" dirty="0" smtClean="0">
                <a:solidFill>
                  <a:schemeClr val="tx2"/>
                </a:solidFill>
              </a:rPr>
              <a:t>А – аптека,август, апельсин;</a:t>
            </a:r>
          </a:p>
          <a:p>
            <a:pPr marL="0" indent="0">
              <a:buNone/>
            </a:pPr>
            <a:r>
              <a:rPr lang="kk-KZ" sz="3600" b="1" dirty="0">
                <a:solidFill>
                  <a:schemeClr val="tx2"/>
                </a:solidFill>
              </a:rPr>
              <a:t>г</a:t>
            </a:r>
            <a:r>
              <a:rPr lang="kk-KZ" sz="3600" b="1" dirty="0" smtClean="0">
                <a:solidFill>
                  <a:schemeClr val="tx2"/>
                </a:solidFill>
              </a:rPr>
              <a:t> -  гитара, граница, гнезда;</a:t>
            </a:r>
          </a:p>
          <a:p>
            <a:pPr marL="0" indent="0">
              <a:buNone/>
            </a:pPr>
            <a:r>
              <a:rPr lang="kk-KZ" sz="3600" b="1" dirty="0">
                <a:solidFill>
                  <a:schemeClr val="tx2"/>
                </a:solidFill>
              </a:rPr>
              <a:t>р</a:t>
            </a:r>
            <a:r>
              <a:rPr lang="kk-KZ" sz="3600" b="1" dirty="0" smtClean="0">
                <a:solidFill>
                  <a:schemeClr val="tx2"/>
                </a:solidFill>
              </a:rPr>
              <a:t> – рисунок,рисование;</a:t>
            </a:r>
          </a:p>
          <a:p>
            <a:pPr marL="0" indent="0">
              <a:buNone/>
            </a:pPr>
            <a:r>
              <a:rPr lang="kk-KZ" sz="3600" b="1" dirty="0" smtClean="0">
                <a:solidFill>
                  <a:schemeClr val="tx2"/>
                </a:solidFill>
              </a:rPr>
              <a:t>о – открытка, орел;</a:t>
            </a:r>
          </a:p>
          <a:p>
            <a:pPr marL="0" indent="0">
              <a:buNone/>
            </a:pPr>
            <a:r>
              <a:rPr lang="kk-KZ" sz="3600" b="1" dirty="0">
                <a:solidFill>
                  <a:schemeClr val="tx2"/>
                </a:solidFill>
              </a:rPr>
              <a:t>н</a:t>
            </a:r>
            <a:r>
              <a:rPr lang="kk-KZ" sz="3600" b="1" dirty="0" smtClean="0">
                <a:solidFill>
                  <a:schemeClr val="tx2"/>
                </a:solidFill>
              </a:rPr>
              <a:t> – нора, небо, ночь;</a:t>
            </a:r>
          </a:p>
          <a:p>
            <a:pPr marL="0" indent="0">
              <a:buNone/>
            </a:pPr>
            <a:r>
              <a:rPr lang="kk-KZ" sz="3600" b="1" dirty="0" smtClean="0">
                <a:solidFill>
                  <a:schemeClr val="tx2"/>
                </a:solidFill>
              </a:rPr>
              <a:t>о – озеро, обед, орех;</a:t>
            </a:r>
          </a:p>
          <a:p>
            <a:pPr marL="0" indent="0">
              <a:buNone/>
            </a:pPr>
            <a:r>
              <a:rPr lang="kk-KZ" sz="3600" b="1" dirty="0">
                <a:solidFill>
                  <a:schemeClr val="tx2"/>
                </a:solidFill>
              </a:rPr>
              <a:t>м</a:t>
            </a:r>
            <a:r>
              <a:rPr lang="kk-KZ" sz="3600" b="1" dirty="0" smtClean="0">
                <a:solidFill>
                  <a:schemeClr val="tx2"/>
                </a:solidFill>
              </a:rPr>
              <a:t> – май, малина, </a:t>
            </a:r>
            <a:r>
              <a:rPr lang="kk-KZ" sz="3600" b="1" dirty="0">
                <a:solidFill>
                  <a:schemeClr val="tx2"/>
                </a:solidFill>
              </a:rPr>
              <a:t>м</a:t>
            </a:r>
            <a:r>
              <a:rPr lang="kk-KZ" sz="3600" b="1" dirty="0" smtClean="0">
                <a:solidFill>
                  <a:schemeClr val="tx2"/>
                </a:solidFill>
              </a:rPr>
              <a:t>есяц, метро.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5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000" b="1" dirty="0" smtClean="0">
                <a:solidFill>
                  <a:schemeClr val="tx2"/>
                </a:solidFill>
              </a:rPr>
              <a:t>Прочитайте пословицы.</a:t>
            </a:r>
            <a:br>
              <a:rPr lang="kk-KZ" sz="4000" b="1" dirty="0" smtClean="0">
                <a:solidFill>
                  <a:schemeClr val="tx2"/>
                </a:solidFill>
              </a:rPr>
            </a:br>
            <a:r>
              <a:rPr lang="kk-KZ" sz="4000" b="1" dirty="0" smtClean="0">
                <a:solidFill>
                  <a:schemeClr val="tx2"/>
                </a:solidFill>
              </a:rPr>
              <a:t>Скажите, почему так говорят.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</a:rPr>
              <a:t>Земля ценится хлебом, а человек –    делом.</a:t>
            </a:r>
          </a:p>
          <a:p>
            <a:r>
              <a:rPr lang="kk-KZ" sz="3600" b="1" dirty="0" smtClean="0">
                <a:solidFill>
                  <a:schemeClr val="accent2">
                    <a:lumMod val="75000"/>
                  </a:schemeClr>
                </a:solidFill>
              </a:rPr>
              <a:t>Если за день ничего полезного не сделал –  зря прожил день.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2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273"/>
            <a:ext cx="84969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09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5"/>
            <a:ext cx="756083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72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Будь солнышком</a:t>
            </a:r>
            <a:r>
              <a:rPr lang="en-US" sz="4000" b="1" dirty="0" smtClean="0">
                <a:solidFill>
                  <a:srgbClr val="FFC000"/>
                </a:solidFill>
              </a:rPr>
              <a:t>!</a:t>
            </a:r>
            <a:r>
              <a:rPr lang="kk-KZ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/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kk-KZ" sz="4000" b="1" dirty="0" smtClean="0">
                <a:solidFill>
                  <a:srgbClr val="FFC000"/>
                </a:solidFill>
              </a:rPr>
              <a:t>Улыбнитесь друг- другу</a:t>
            </a:r>
            <a:r>
              <a:rPr lang="en-US" sz="4000" b="1" dirty="0" smtClean="0">
                <a:solidFill>
                  <a:srgbClr val="FFC000"/>
                </a:solidFill>
              </a:rPr>
              <a:t>!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8245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177281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400" dirty="0">
              <a:solidFill>
                <a:prstClr val="black"/>
              </a:solidFill>
            </a:endParaRPr>
          </a:p>
          <a:p>
            <a:pPr lvl="0" algn="r"/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338702"/>
            <a:ext cx="3456384" cy="218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Солнышко ясное встало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Доброе утро! – сказало,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Доброе утро велит быть добрей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Честней и упорней и веселей…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Придумано мудро: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доброе утро!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1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23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kk-KZ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1.Наизусть стихотворение №4</a:t>
            </a:r>
            <a:r>
              <a:rPr lang="kk-KZ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kk-KZ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kk-KZ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kk-KZ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Мальчик </a:t>
            </a:r>
            <a:r>
              <a:rPr lang="kk-KZ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Помогай</a:t>
            </a:r>
            <a:r>
              <a:rPr lang="kk-KZ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i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996952"/>
            <a:ext cx="633670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3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Отгадать загадку 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kk-KZ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1.</a:t>
            </a:r>
            <a:r>
              <a:rPr lang="kk-KZ" b="1" i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Не </a:t>
            </a:r>
            <a:r>
              <a:rPr lang="kk-KZ" b="1" i="1" dirty="0">
                <a:solidFill>
                  <a:schemeClr val="accent2"/>
                </a:solidFill>
                <a:latin typeface="Times New Roman"/>
                <a:ea typeface="Times New Roman"/>
              </a:rPr>
              <a:t>летает, не жужжит,</a:t>
            </a:r>
            <a:endParaRPr lang="ru-RU" b="1" i="1" dirty="0">
              <a:solidFill>
                <a:schemeClr val="accent2"/>
              </a:solidFill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kk-KZ" b="1" i="1" dirty="0">
                <a:solidFill>
                  <a:schemeClr val="accent2"/>
                </a:solidFill>
                <a:latin typeface="Times New Roman"/>
                <a:ea typeface="Times New Roman"/>
              </a:rPr>
              <a:t> Жук по улице бежит.</a:t>
            </a:r>
            <a:endParaRPr lang="ru-RU" b="1" i="1" dirty="0">
              <a:solidFill>
                <a:schemeClr val="accent2"/>
              </a:solidFill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kk-KZ" b="1" i="1" dirty="0">
                <a:solidFill>
                  <a:schemeClr val="accent2"/>
                </a:solidFill>
                <a:latin typeface="Times New Roman"/>
                <a:ea typeface="Times New Roman"/>
              </a:rPr>
              <a:t> И горят в глазах жука</a:t>
            </a:r>
            <a:endParaRPr lang="ru-RU" b="1" i="1" dirty="0">
              <a:solidFill>
                <a:schemeClr val="accent2"/>
              </a:solidFill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kk-KZ" b="1" i="1" dirty="0">
                <a:solidFill>
                  <a:schemeClr val="accent2"/>
                </a:solidFill>
                <a:latin typeface="Times New Roman"/>
                <a:ea typeface="Times New Roman"/>
              </a:rPr>
              <a:t>Два блестящих огонька</a:t>
            </a:r>
            <a:r>
              <a:rPr lang="kk-KZ" b="1" i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kk-KZ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</a:t>
            </a:r>
            <a:r>
              <a:rPr lang="kk-KZ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Составление </a:t>
            </a:r>
            <a:r>
              <a:rPr lang="kk-KZ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предложения со словом- грузовик</a:t>
            </a:r>
            <a:r>
              <a:rPr lang="kk-KZ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Грузовик медленно ехал по дороге.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Грузовик привез дрова.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spcAft>
                <a:spcPts val="0"/>
              </a:spcAft>
              <a:buNone/>
            </a:pPr>
            <a:endParaRPr lang="ru-RU" b="1" i="1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915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kk-KZ" sz="3600" b="1" i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1.Чтение </a:t>
            </a:r>
            <a:r>
              <a:rPr lang="kk-KZ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разбор сказки 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</a:t>
            </a:r>
            <a:r>
              <a:rPr lang="kk-KZ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такое </a:t>
            </a:r>
            <a:r>
              <a:rPr lang="kk-KZ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мир?».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2.Ответить </a:t>
            </a:r>
            <a:r>
              <a:rPr lang="kk-KZ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вопросы по тексту – </a:t>
            </a:r>
            <a:r>
              <a:rPr lang="kk-KZ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kk-KZ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стр.учебника </a:t>
            </a:r>
            <a:r>
              <a:rPr lang="kk-KZ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108.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1044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68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           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Минутка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чистописания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dirty="0" smtClean="0">
                <a:latin typeface="Times New Roman"/>
                <a:ea typeface="Times New Roman"/>
              </a:rPr>
              <a:t>   </a:t>
            </a:r>
            <a:endParaRPr lang="kk-KZ" sz="3600" i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kk-KZ" sz="3600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-   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Родина - </a:t>
            </a:r>
            <a:r>
              <a:rPr lang="kk-KZ" sz="36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Motherland </a:t>
            </a:r>
            <a:r>
              <a:rPr lang="kk-KZ" sz="36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– </a:t>
            </a: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Отан</a:t>
            </a:r>
            <a:endParaRPr lang="ru-RU" sz="36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kk-KZ" sz="3600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-  Мир –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pease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kk-KZ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бейбітшілік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Жить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Родине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служить.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Отанға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There </a:t>
            </a:r>
            <a:r>
              <a:rPr lang="en-US" sz="3600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is no place like Motherland</a:t>
            </a:r>
            <a:r>
              <a:rPr lang="kk-KZ" sz="3600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600" b="1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kk-KZ" sz="3600" b="1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3600" b="1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4_58579" descr="солнышк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0" y="116632"/>
            <a:ext cx="210771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g4_58579" descr="солнышк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g4_58579" descr="солнышк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3048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g4_58579" descr="солнышк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9" y="134101"/>
            <a:ext cx="223224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99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15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accent1"/>
                </a:solidFill>
              </a:rPr>
              <a:t>Что такое мир?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Мальчик подошел к окну и увидел за окном строящийся дом</a:t>
            </a:r>
            <a:r>
              <a:rPr lang="kk-KZ" b="1" dirty="0" smtClean="0">
                <a:solidFill>
                  <a:schemeClr val="accent1"/>
                </a:solidFill>
              </a:rPr>
              <a:t>. </a:t>
            </a:r>
            <a:r>
              <a:rPr lang="kk-KZ" b="1" dirty="0">
                <a:solidFill>
                  <a:schemeClr val="accent1"/>
                </a:solidFill>
              </a:rPr>
              <a:t>С</a:t>
            </a:r>
            <a:r>
              <a:rPr lang="kk-KZ" b="1" dirty="0" smtClean="0">
                <a:solidFill>
                  <a:schemeClr val="accent1"/>
                </a:solidFill>
              </a:rPr>
              <a:t>ильные краны поднимали стены с готовыми окнами и балконами.</a:t>
            </a:r>
          </a:p>
          <a:p>
            <a:pPr marL="0" indent="0">
              <a:buNone/>
            </a:pPr>
            <a:r>
              <a:rPr lang="kk-KZ" b="1" dirty="0" smtClean="0">
                <a:solidFill>
                  <a:schemeClr val="accent1"/>
                </a:solidFill>
              </a:rPr>
              <a:t>- Это мир человека, - сказал мальчик. – Здесь я живу, учусь и дружу. Вырасту и буду работать, как и мой отец, на грузовике.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4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568</Words>
  <Application>Microsoft Office PowerPoint</Application>
  <PresentationFormat>Экран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Цель урока:</vt:lpstr>
      <vt:lpstr>Будь солнышком!  Улыбнитесь друг- другу!</vt:lpstr>
      <vt:lpstr>Проверка домашнего задания</vt:lpstr>
      <vt:lpstr>Отгадать загадку </vt:lpstr>
      <vt:lpstr>Презентация PowerPoint</vt:lpstr>
      <vt:lpstr>            Минутка чистописания </vt:lpstr>
      <vt:lpstr>Презентация PowerPoint</vt:lpstr>
      <vt:lpstr>Что такое мир?</vt:lpstr>
      <vt:lpstr>Вопросы по тексту:</vt:lpstr>
      <vt:lpstr>Презентация PowerPoint</vt:lpstr>
      <vt:lpstr>Презентация PowerPoint</vt:lpstr>
      <vt:lpstr>Презентация PowerPoint</vt:lpstr>
      <vt:lpstr>Презентация PowerPoint</vt:lpstr>
      <vt:lpstr>Слушайте. Повторяйте за учителем. Потом прочитайте. </vt:lpstr>
      <vt:lpstr>Презентация PowerPoint</vt:lpstr>
      <vt:lpstr>Презентация PowerPoint</vt:lpstr>
      <vt:lpstr> Запишите глаголы спросить, ответить, увидеть, подойти, прочитать, в три столбика. Обозначьте окончания.</vt:lpstr>
      <vt:lpstr>Презентация PowerPoint</vt:lpstr>
      <vt:lpstr>Составьте словосочетания с данными словами. Придумайте с ними предложения.  Четыре предложения запишите.</vt:lpstr>
      <vt:lpstr>Прочитайте.Делайте паузу на знаке /, выделяйте голосом подчеркнутые слова. Скажите, какова главная мысль стихотворения. Выучите наизусть.</vt:lpstr>
      <vt:lpstr>Дети Земли</vt:lpstr>
      <vt:lpstr>Игра «Наборщик».</vt:lpstr>
      <vt:lpstr>Образец:</vt:lpstr>
      <vt:lpstr>Прочитайте пословицы. Скажите, почему так говорят.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97</cp:revision>
  <dcterms:created xsi:type="dcterms:W3CDTF">2016-01-31T11:51:47Z</dcterms:created>
  <dcterms:modified xsi:type="dcterms:W3CDTF">2017-02-03T12:50:34Z</dcterms:modified>
</cp:coreProperties>
</file>