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E177E-94BA-43DD-BA6C-C51726AC970F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A720C782-E19D-4515-A7D0-0E3A8FB46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775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E177E-94BA-43DD-BA6C-C51726AC970F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A720C782-E19D-4515-A7D0-0E3A8FB46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85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E177E-94BA-43DD-BA6C-C51726AC970F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A720C782-E19D-4515-A7D0-0E3A8FB46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772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E177E-94BA-43DD-BA6C-C51726AC970F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720C782-E19D-4515-A7D0-0E3A8FB4628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2803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E177E-94BA-43DD-BA6C-C51726AC970F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720C782-E19D-4515-A7D0-0E3A8FB46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873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E177E-94BA-43DD-BA6C-C51726AC970F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C782-E19D-4515-A7D0-0E3A8FB46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028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E177E-94BA-43DD-BA6C-C51726AC970F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C782-E19D-4515-A7D0-0E3A8FB46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259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E177E-94BA-43DD-BA6C-C51726AC970F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C782-E19D-4515-A7D0-0E3A8FB46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900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8E7E177E-94BA-43DD-BA6C-C51726AC970F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A720C782-E19D-4515-A7D0-0E3A8FB46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01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E177E-94BA-43DD-BA6C-C51726AC970F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C782-E19D-4515-A7D0-0E3A8FB46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181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E177E-94BA-43DD-BA6C-C51726AC970F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A720C782-E19D-4515-A7D0-0E3A8FB46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98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E177E-94BA-43DD-BA6C-C51726AC970F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C782-E19D-4515-A7D0-0E3A8FB46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11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E177E-94BA-43DD-BA6C-C51726AC970F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C782-E19D-4515-A7D0-0E3A8FB46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885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E177E-94BA-43DD-BA6C-C51726AC970F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C782-E19D-4515-A7D0-0E3A8FB46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255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E177E-94BA-43DD-BA6C-C51726AC970F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C782-E19D-4515-A7D0-0E3A8FB46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08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E177E-94BA-43DD-BA6C-C51726AC970F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C782-E19D-4515-A7D0-0E3A8FB46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333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E177E-94BA-43DD-BA6C-C51726AC970F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C782-E19D-4515-A7D0-0E3A8FB46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87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E177E-94BA-43DD-BA6C-C51726AC970F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0C782-E19D-4515-A7D0-0E3A8FB46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631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7319" y="3386729"/>
            <a:ext cx="7906725" cy="1152020"/>
          </a:xfrm>
        </p:spPr>
        <p:txBody>
          <a:bodyPr/>
          <a:lstStyle/>
          <a:p>
            <a:pPr algn="l"/>
            <a:r>
              <a:rPr lang="ru-RU" dirty="0"/>
              <a:t>Что такое </a:t>
            </a:r>
            <a:r>
              <a:rPr lang="ru-RU" dirty="0" smtClean="0"/>
              <a:t>рецензия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7333" y="5158810"/>
            <a:ext cx="8144134" cy="111768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Подготовила Елена </a:t>
            </a:r>
            <a:r>
              <a:rPr lang="ru-RU" dirty="0" err="1" smtClean="0"/>
              <a:t>Анантольевна</a:t>
            </a:r>
            <a:r>
              <a:rPr lang="ru-RU" dirty="0" smtClean="0"/>
              <a:t> </a:t>
            </a:r>
            <a:r>
              <a:rPr lang="ru-RU" dirty="0" err="1"/>
              <a:t>Б</a:t>
            </a:r>
            <a:r>
              <a:rPr lang="ru-RU" dirty="0" err="1" smtClean="0"/>
              <a:t>укурова</a:t>
            </a:r>
            <a:r>
              <a:rPr lang="ru-RU" dirty="0" smtClean="0"/>
              <a:t> – </a:t>
            </a:r>
          </a:p>
          <a:p>
            <a:pPr algn="ctr"/>
            <a:r>
              <a:rPr lang="ru-RU" dirty="0" smtClean="0"/>
              <a:t>педагог МАУДО «Дом детского творчества» </a:t>
            </a:r>
          </a:p>
          <a:p>
            <a:pPr algn="ctr"/>
            <a:r>
              <a:rPr lang="ru-RU" dirty="0" smtClean="0"/>
              <a:t>станицы Староминской Краснодарского края</a:t>
            </a:r>
            <a:endParaRPr lang="ru-RU" dirty="0"/>
          </a:p>
        </p:txBody>
      </p:sp>
      <p:pic>
        <p:nvPicPr>
          <p:cNvPr id="1028" name="Picture 4" descr="https://zaochnik.ru/uploads/2019/04/26/og2onw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666" y="1763827"/>
            <a:ext cx="4930334" cy="3245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48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0" y="944421"/>
            <a:ext cx="9613861" cy="1080938"/>
          </a:xfrm>
        </p:spPr>
        <p:txBody>
          <a:bodyPr>
            <a:noAutofit/>
          </a:bodyPr>
          <a:lstStyle/>
          <a:p>
            <a:r>
              <a:rPr lang="ru-RU" sz="4400" dirty="0"/>
              <a:t>Как написать рецензию на книгу</a:t>
            </a:r>
            <a:r>
              <a:rPr lang="ru-RU" sz="4400" b="1" dirty="0"/>
              <a:t/>
            </a:r>
            <a:br>
              <a:rPr lang="ru-RU" sz="4400" b="1" dirty="0"/>
            </a:b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6458" y="2136869"/>
            <a:ext cx="6101542" cy="432993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200" dirty="0"/>
              <a:t>Основные задачи литературной рецензии: проинформировать потенциальных читателей о выходе новой книги, дать общее представление </a:t>
            </a:r>
            <a:r>
              <a:rPr lang="ru-RU" sz="3200" dirty="0" smtClean="0"/>
              <a:t>о её </a:t>
            </a:r>
            <a:r>
              <a:rPr lang="ru-RU" sz="3200" dirty="0"/>
              <a:t>содержании и предоставить оценку качества книги.</a:t>
            </a:r>
          </a:p>
          <a:p>
            <a:pPr algn="just"/>
            <a:r>
              <a:rPr lang="ru-RU" sz="3200" dirty="0"/>
              <a:t>Объем литературной рецензии — 1000-1250 слов.</a:t>
            </a:r>
          </a:p>
          <a:p>
            <a:endParaRPr lang="ru-RU" dirty="0"/>
          </a:p>
        </p:txBody>
      </p:sp>
      <p:pic>
        <p:nvPicPr>
          <p:cNvPr id="8194" name="Picture 2" descr="Художественный стиль реч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4" t="8726" r="13460" b="7819"/>
          <a:stretch/>
        </p:blipFill>
        <p:spPr bwMode="auto">
          <a:xfrm>
            <a:off x="8143792" y="2136869"/>
            <a:ext cx="3801595" cy="452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71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Как написать рецензию на книгу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64" y="2336871"/>
            <a:ext cx="6826072" cy="429668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>
                <a:solidFill>
                  <a:srgbClr val="FFFF00"/>
                </a:solidFill>
              </a:rPr>
              <a:t>Вступительная часть</a:t>
            </a:r>
            <a:r>
              <a:rPr lang="ru-RU" dirty="0"/>
              <a:t> рецензии на книгу включает в себя краткое изложение ее содержания и общее впечатление от прочитанного произведения. При этом краткое содержание книги не должно занимать больше ⅓ всей рецензии. Постарайтесь не раскрыть сюжетные повороты книги, сохраните интригу и интерес у будущего читателя.</a:t>
            </a:r>
          </a:p>
          <a:p>
            <a:pPr algn="just"/>
            <a:r>
              <a:rPr lang="ru-RU" b="1" dirty="0">
                <a:solidFill>
                  <a:srgbClr val="FFFF00"/>
                </a:solidFill>
              </a:rPr>
              <a:t>Основная часть</a:t>
            </a:r>
            <a:r>
              <a:rPr lang="ru-RU" b="1" dirty="0"/>
              <a:t> </a:t>
            </a:r>
            <a:r>
              <a:rPr lang="ru-RU" dirty="0"/>
              <a:t>рецензии должна состоять из рассуждений, аргументов, впечатлений, выделенных идей и концепций, тенденций, характеристик и особенностей книги. Цитаты могут быть включены в рецензию, но в разумных пределах. Главное — передать впечатление от книги </a:t>
            </a:r>
            <a:r>
              <a:rPr lang="ru-RU" i="1" dirty="0"/>
              <a:t>своими словами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1266" name="Picture 2" descr="Сокровищница копирайт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069" y="2393106"/>
            <a:ext cx="4671240" cy="424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50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Следующие вопросы помогут вам при написании литературной рецензии: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812" y="2103120"/>
            <a:ext cx="6222013" cy="4680065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ru-RU" dirty="0"/>
              <a:t>Каково ваше впечатление от книги? Что вы ожидали от этой книги прежде, чем взяли ее в руки? Оправдались ли ваши ожидания? Объясните свою реакцию читателям, расскажите, как вы пришли к такому выводу.</a:t>
            </a:r>
          </a:p>
          <a:p>
            <a:pPr lvl="0" algn="just"/>
            <a:r>
              <a:rPr lang="ru-RU" dirty="0"/>
              <a:t>Расскажите своими словами о главной мысли произведения (по мнению автора). Каким образом и в каком контексте это изложено в тексте?</a:t>
            </a:r>
          </a:p>
          <a:p>
            <a:pPr lvl="0" algn="just"/>
            <a:r>
              <a:rPr lang="ru-RU" dirty="0"/>
              <a:t>В чем заключается основная цель автора? Каким образом автор ее достиг или не смог достичь по вашему мнению?</a:t>
            </a:r>
          </a:p>
          <a:p>
            <a:pPr lvl="0" algn="just"/>
            <a:r>
              <a:rPr lang="ru-RU" dirty="0"/>
              <a:t>Есть ли способ более эффективно, сжато, упорядоченно изложить авторский текст?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491" y="2269374"/>
            <a:ext cx="5354963" cy="3974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445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861294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ru-RU" dirty="0"/>
              <a:t>Следующие вопросы помогут вам при написании литературной рецензии: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126" y="2320247"/>
            <a:ext cx="6767882" cy="4321623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ru-RU" dirty="0"/>
              <a:t>Присутствует ли четкая логическая цепочка и связь между событиями, описанными в книге? Может быть вы заметили противоречия и </a:t>
            </a:r>
            <a:r>
              <a:rPr lang="ru-RU" dirty="0" err="1"/>
              <a:t>несостыковки</a:t>
            </a:r>
            <a:r>
              <a:rPr lang="ru-RU" dirty="0"/>
              <a:t>?</a:t>
            </a:r>
          </a:p>
          <a:p>
            <a:pPr lvl="0" algn="just"/>
            <a:r>
              <a:rPr lang="ru-RU" dirty="0"/>
              <a:t>Можете ли вы определить основную </a:t>
            </a:r>
            <a:r>
              <a:rPr lang="ru-RU" u="sng" dirty="0"/>
              <a:t>сюжетную линию</a:t>
            </a:r>
            <a:r>
              <a:rPr lang="ru-RU" dirty="0"/>
              <a:t>, которой придерживается автор? Существует ли у книги своя философия? События случайны, цикличны, линейны?</a:t>
            </a:r>
          </a:p>
          <a:p>
            <a:pPr lvl="0" algn="just"/>
            <a:r>
              <a:rPr lang="ru-RU" dirty="0"/>
              <a:t>Чем мотивировался и вдохновлялся автор при создании книги? Какие использовал материалы при написании?</a:t>
            </a:r>
          </a:p>
          <a:p>
            <a:pPr lvl="0" algn="just"/>
            <a:r>
              <a:rPr lang="ru-RU" dirty="0"/>
              <a:t>Насколько точно, убедительно, честно пишет автор? Может быть вы заметили искажение фактов, преувеличение или обесценивание? Если да, то почему автор так поступил?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  <p:pic>
        <p:nvPicPr>
          <p:cNvPr id="13314" name="Picture 2" descr="М. Портер «Конкурентное преимущество», У. Паундстоун «Это дорого или дешево?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703" y="2408854"/>
            <a:ext cx="4535503" cy="371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46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944421"/>
            <a:ext cx="9613861" cy="108093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Рецензия</a:t>
            </a:r>
            <a:r>
              <a:rPr lang="ru-RU" sz="2400" dirty="0">
                <a:solidFill>
                  <a:srgbClr val="FFFF00"/>
                </a:solidFill>
              </a:rPr>
              <a:t> </a:t>
            </a:r>
            <a:r>
              <a:rPr lang="ru-RU" sz="2400" dirty="0"/>
              <a:t>— критический отзыв, который информирует о новом событии, содержит в себе оценку и краткий анализ произведения художественной литературы, науки, искусства, журналистики и др.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2" y="2336873"/>
            <a:ext cx="7374711" cy="3599316"/>
          </a:xfrm>
        </p:spPr>
        <p:txBody>
          <a:bodyPr>
            <a:normAutofit fontScale="92500"/>
          </a:bodyPr>
          <a:lstStyle/>
          <a:p>
            <a:r>
              <a:rPr lang="ru-RU" sz="3200" dirty="0"/>
              <a:t>Написание рецензии — это увлекательный, творческий процесс, в результате которого читатель/зритель превращается в автора и создает собственный текст, в котором выражает свои мысли, переживания, а также личное понимание и осознание прочитанного или увиденного.</a:t>
            </a:r>
          </a:p>
          <a:p>
            <a:endParaRPr lang="ru-RU" dirty="0"/>
          </a:p>
        </p:txBody>
      </p:sp>
      <p:pic>
        <p:nvPicPr>
          <p:cNvPr id="2050" name="Picture 2" descr="Как написать рецензию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3" t="13731" r="27136" b="13310"/>
          <a:stretch/>
        </p:blipFill>
        <p:spPr bwMode="auto">
          <a:xfrm>
            <a:off x="7958306" y="2535381"/>
            <a:ext cx="4314307" cy="399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01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0" y="828043"/>
            <a:ext cx="9613861" cy="1080938"/>
          </a:xfrm>
        </p:spPr>
        <p:txBody>
          <a:bodyPr>
            <a:noAutofit/>
          </a:bodyPr>
          <a:lstStyle/>
          <a:p>
            <a:r>
              <a:rPr lang="ru-RU" sz="2400" b="1" dirty="0"/>
              <a:t>Предметом</a:t>
            </a:r>
            <a:r>
              <a:rPr lang="ru-RU" sz="2400" dirty="0"/>
              <a:t> рецензии становятся не просто факты, а различные информационные явления — спектакли, книги, игры, брошюры, научные работы, кинофильмы, телепередачи.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2"/>
            <a:ext cx="6671305" cy="4246807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/>
              <a:t>Рецензия относится к аналитическим жанрам публицистического стиля речи.</a:t>
            </a:r>
            <a:br>
              <a:rPr lang="ru-RU" sz="2800" dirty="0"/>
            </a:br>
            <a:r>
              <a:rPr lang="ru-RU" sz="2800" dirty="0" smtClean="0"/>
              <a:t>Так </a:t>
            </a:r>
            <a:r>
              <a:rPr lang="ru-RU" sz="2800" dirty="0"/>
              <a:t>как рецензия — это аналитический жанр, ее </a:t>
            </a:r>
            <a:r>
              <a:rPr lang="ru-RU" sz="2800" b="1" dirty="0">
                <a:solidFill>
                  <a:srgbClr val="FFFF00"/>
                </a:solidFill>
              </a:rPr>
              <a:t>главной задачей</a:t>
            </a:r>
            <a:r>
              <a:rPr lang="ru-RU" sz="2800" dirty="0">
                <a:solidFill>
                  <a:srgbClr val="FFFF00"/>
                </a:solidFill>
              </a:rPr>
              <a:t> является не просто информирование о событии или объекте, а представление этого события: анализ, оценка происходящего, аргументация, личные выводы и рассуждения. </a:t>
            </a:r>
            <a:r>
              <a:rPr lang="ru-RU" sz="2800" dirty="0"/>
              <a:t>Но в то же время рецензию не стоит рассматривать в качестве средства для решения каких-то глобальных общественных проблем. Этим занимаются различные исследования, литературно-критические статьи или обозрения.</a:t>
            </a:r>
          </a:p>
          <a:p>
            <a:r>
              <a:rPr lang="ru-RU" sz="2800" dirty="0"/>
              <a:t>В основном, автор рецензии (рецензент) изучает одно-два произведения и дает им оценку, чаще критическую.</a:t>
            </a:r>
          </a:p>
          <a:p>
            <a:endParaRPr lang="ru-RU" dirty="0"/>
          </a:p>
        </p:txBody>
      </p:sp>
      <p:pic>
        <p:nvPicPr>
          <p:cNvPr id="6146" name="Picture 2" descr="Как написать рецензию - план, примеры, клиш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076" y="2776449"/>
            <a:ext cx="4738256" cy="315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11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0" y="1002610"/>
            <a:ext cx="9613861" cy="1080938"/>
          </a:xfrm>
        </p:spPr>
        <p:txBody>
          <a:bodyPr>
            <a:noAutofit/>
          </a:bodyPr>
          <a:lstStyle/>
          <a:p>
            <a:r>
              <a:rPr lang="ru-RU" sz="5400" dirty="0"/>
              <a:t>Типы рецензий</a:t>
            </a:r>
            <a:r>
              <a:rPr lang="ru-RU" sz="5400" b="1" dirty="0"/>
              <a:t/>
            </a:r>
            <a:br>
              <a:rPr lang="ru-RU" sz="5400" b="1" dirty="0"/>
            </a:b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2" y="2336873"/>
            <a:ext cx="7586027" cy="418861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зависимости от количества анализируемых произведений выделяют два типа рецензий:</a:t>
            </a:r>
          </a:p>
          <a:p>
            <a:pPr lvl="0"/>
            <a:r>
              <a:rPr lang="ru-RU" b="1" dirty="0" err="1"/>
              <a:t>Монорецензия</a:t>
            </a:r>
            <a:r>
              <a:rPr lang="ru-RU" b="1" dirty="0"/>
              <a:t>. </a:t>
            </a:r>
            <a:r>
              <a:rPr lang="ru-RU" dirty="0"/>
              <a:t>Предметом </a:t>
            </a:r>
            <a:r>
              <a:rPr lang="ru-RU" dirty="0" err="1"/>
              <a:t>монорецензии</a:t>
            </a:r>
            <a:r>
              <a:rPr lang="ru-RU" dirty="0"/>
              <a:t> является одно произведение, которое автор может сравнивать с другими произведениями, известными публике. Объем такой рецензии небольшой.</a:t>
            </a:r>
          </a:p>
          <a:p>
            <a:pPr lvl="0"/>
            <a:r>
              <a:rPr lang="ru-RU" b="1" dirty="0" err="1">
                <a:solidFill>
                  <a:srgbClr val="FFFF00"/>
                </a:solidFill>
              </a:rPr>
              <a:t>Полирецензия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  <a:r>
              <a:rPr lang="ru-RU" dirty="0">
                <a:solidFill>
                  <a:srgbClr val="FFFF00"/>
                </a:solidFill>
              </a:rPr>
              <a:t>Предмет </a:t>
            </a:r>
            <a:r>
              <a:rPr lang="ru-RU" dirty="0" err="1">
                <a:solidFill>
                  <a:srgbClr val="FFFF00"/>
                </a:solidFill>
              </a:rPr>
              <a:t>полирецензии</a:t>
            </a:r>
            <a:r>
              <a:rPr lang="ru-RU" dirty="0">
                <a:solidFill>
                  <a:srgbClr val="FFFF00"/>
                </a:solidFill>
              </a:rPr>
              <a:t> — два и более произведений, которые, чаще всего, автор сравнивает между собой или с другими новыми или малоизвестными произведениями. Такая рецензия отличается внушительным объемом.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2" descr="Как написать синопси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04"/>
          <a:stretch/>
        </p:blipFill>
        <p:spPr bwMode="auto">
          <a:xfrm>
            <a:off x="8136336" y="2836798"/>
            <a:ext cx="4055664" cy="3406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46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819" y="1044173"/>
            <a:ext cx="9613861" cy="1080938"/>
          </a:xfrm>
        </p:spPr>
        <p:txBody>
          <a:bodyPr>
            <a:noAutofit/>
          </a:bodyPr>
          <a:lstStyle/>
          <a:p>
            <a:r>
              <a:rPr lang="ru-RU" sz="4400" dirty="0"/>
              <a:t>В зависимости </a:t>
            </a:r>
            <a:r>
              <a:rPr lang="ru-RU" sz="4400" dirty="0">
                <a:solidFill>
                  <a:srgbClr val="FFFF00"/>
                </a:solidFill>
              </a:rPr>
              <a:t>от тематики </a:t>
            </a:r>
            <a:r>
              <a:rPr lang="ru-RU" sz="4400" dirty="0"/>
              <a:t>рецензии бывают:</a:t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13803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литературные;</a:t>
            </a:r>
          </a:p>
          <a:p>
            <a:pPr lvl="0"/>
            <a:r>
              <a:rPr lang="ru-RU" dirty="0"/>
              <a:t>театральные;</a:t>
            </a:r>
          </a:p>
          <a:p>
            <a:pPr lvl="0"/>
            <a:r>
              <a:rPr lang="ru-RU" dirty="0"/>
              <a:t>музыкальные;</a:t>
            </a:r>
          </a:p>
          <a:p>
            <a:pPr lvl="0"/>
            <a:r>
              <a:rPr lang="ru-RU" dirty="0" err="1"/>
              <a:t>кинорецензии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рецензия на научную работу;</a:t>
            </a:r>
          </a:p>
          <a:p>
            <a:pPr lvl="0"/>
            <a:r>
              <a:rPr lang="ru-RU" dirty="0"/>
              <a:t>рецензии на рекламные клипы;</a:t>
            </a:r>
          </a:p>
          <a:p>
            <a:pPr lvl="0"/>
            <a:r>
              <a:rPr lang="ru-RU" dirty="0"/>
              <a:t>рецензии на мультипликационные фильмы;</a:t>
            </a:r>
          </a:p>
          <a:p>
            <a:pPr lvl="0"/>
            <a:r>
              <a:rPr lang="ru-RU" dirty="0"/>
              <a:t>рецензии на игры и пр.</a:t>
            </a:r>
          </a:p>
          <a:p>
            <a:endParaRPr lang="ru-RU" dirty="0"/>
          </a:p>
        </p:txBody>
      </p:sp>
      <p:pic>
        <p:nvPicPr>
          <p:cNvPr id="3074" name="Picture 2" descr="Публицистический стиль реч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04" t="4800" r="12478" b="4218"/>
          <a:stretch/>
        </p:blipFill>
        <p:spPr bwMode="auto">
          <a:xfrm>
            <a:off x="7780713" y="479183"/>
            <a:ext cx="4550402" cy="5638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92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0" y="1077425"/>
            <a:ext cx="9613861" cy="1080938"/>
          </a:xfrm>
        </p:spPr>
        <p:txBody>
          <a:bodyPr>
            <a:noAutofit/>
          </a:bodyPr>
          <a:lstStyle/>
          <a:p>
            <a:r>
              <a:rPr lang="ru-RU" sz="4400" dirty="0"/>
              <a:t>В зависимости </a:t>
            </a:r>
            <a:r>
              <a:rPr lang="ru-RU" sz="4400" dirty="0">
                <a:solidFill>
                  <a:srgbClr val="FFFF00"/>
                </a:solidFill>
              </a:rPr>
              <a:t>от объема </a:t>
            </a:r>
            <a:r>
              <a:rPr lang="ru-RU" sz="4400" dirty="0"/>
              <a:t>выделяют:</a:t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3"/>
            <a:ext cx="5329781" cy="4346560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ru-RU" sz="2800" b="1" dirty="0"/>
              <a:t>мини-рецензии. </a:t>
            </a:r>
            <a:r>
              <a:rPr lang="ru-RU" sz="2800" dirty="0"/>
              <a:t>Это рецензия небольшого объема (1-1,5 страницы печатного текста), в которой рецензент кратко, лаконично и без лишних отступлений дает аргументированную оценку произведению. Мини-рецензии пользуются большим спросом.</a:t>
            </a:r>
          </a:p>
          <a:p>
            <a:pPr lvl="0" algn="just"/>
            <a:r>
              <a:rPr lang="ru-RU" sz="2800" b="1" dirty="0">
                <a:solidFill>
                  <a:srgbClr val="FFFF00"/>
                </a:solidFill>
              </a:rPr>
              <a:t>гранд-рецензии</a:t>
            </a:r>
            <a:r>
              <a:rPr lang="ru-RU" sz="2800" dirty="0">
                <a:solidFill>
                  <a:srgbClr val="FFFF00"/>
                </a:solidFill>
              </a:rPr>
              <a:t>. Это рецензия большого объема, в которой досконально раскрыта тема, представлен глубокий анализ и дана разносторонняя оценка произведению. Гранд-рецензии обычно пишут критики-эксперты.</a:t>
            </a:r>
          </a:p>
        </p:txBody>
      </p:sp>
      <p:pic>
        <p:nvPicPr>
          <p:cNvPr id="5122" name="Picture 2" descr="Как пишется рецензия на методическое учебное пособие. Пример и образе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423" y="2537461"/>
            <a:ext cx="5879010" cy="391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38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0" y="1002609"/>
            <a:ext cx="9613861" cy="1080938"/>
          </a:xfrm>
        </p:spPr>
        <p:txBody>
          <a:bodyPr>
            <a:noAutofit/>
          </a:bodyPr>
          <a:lstStyle/>
          <a:p>
            <a:r>
              <a:rPr lang="ru-RU" dirty="0"/>
              <a:t>Рекомендации по написанию рецензии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521127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ru-RU" dirty="0"/>
              <a:t>Прочитайте, прослушайте или просмотрите произведение не менее одного раза. При первом ознакомлении с материалом у вас возникнет общее впечатление от увиденного или услышанного. Затем необходимо определить сильные и слабые стороны исследуемого произведения. После этого прочтите или просмотрите материал еще раз, сравните свои ощущения с первым впечатлением, запишите, если ваше мнение изменилось.</a:t>
            </a:r>
          </a:p>
          <a:p>
            <a:pPr lvl="0" algn="just"/>
            <a:r>
              <a:rPr lang="ru-RU" dirty="0"/>
              <a:t>Предоставьте аудитории подробную информацию о произведении. Например, если пишите литературную рецензию, сообщите дату издания книги, автора, укажите издательство, сообщите, где можно прочитать/купить/найти книгу.</a:t>
            </a:r>
          </a:p>
          <a:p>
            <a:pPr lvl="0" algn="just"/>
            <a:r>
              <a:rPr lang="ru-RU" dirty="0"/>
              <a:t>Опишите качество и ценность произведения для себя и для других людей. В чем заключаются его преимущества и недостатки? Кому прочитанное или увиденное принесет пользу? Что в нем нового, актуального, интересного?</a:t>
            </a:r>
          </a:p>
          <a:p>
            <a:endParaRPr lang="ru-RU" dirty="0"/>
          </a:p>
        </p:txBody>
      </p:sp>
      <p:pic>
        <p:nvPicPr>
          <p:cNvPr id="7170" name="Picture 2" descr="Стилистические прием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154" y="-205365"/>
            <a:ext cx="2367846" cy="271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94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1002610"/>
            <a:ext cx="9613861" cy="1080938"/>
          </a:xfrm>
        </p:spPr>
        <p:txBody>
          <a:bodyPr/>
          <a:lstStyle/>
          <a:p>
            <a:r>
              <a:rPr lang="ru-RU" dirty="0"/>
              <a:t>Рекомендации по написанию рецензии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205243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dirty="0"/>
              <a:t>Знайте свою целевую аудиторию. Вы должны понимать, для кого пишите. От аудитории будет зависеть стиль написания рецензии (например, научная рецензия будет написана исключительно в формальном стиле). Более детальное изложение своих доводов понадобится для широкой публики, в то время, как для экспертов ваша рецензия должна быть максимально лаконичной, аргументированной и «по делу».</a:t>
            </a:r>
          </a:p>
          <a:p>
            <a:pPr lvl="0" algn="just"/>
            <a:r>
              <a:rPr lang="ru-RU" dirty="0"/>
              <a:t>Докажите. Покажите своему читателю, почему и каким образом вы пришли к такому выводу, подкрепите свою критическую оценку доказательствами, фактами, цитатами, сравнениями.</a:t>
            </a:r>
          </a:p>
          <a:p>
            <a:pPr lvl="0" algn="just"/>
            <a:r>
              <a:rPr lang="ru-RU" dirty="0"/>
              <a:t>Объясните, какими критериями, стандартами, характеристиками вы руководствовались при разборе и оценке произведения.</a:t>
            </a:r>
          </a:p>
          <a:p>
            <a:endParaRPr lang="ru-RU" dirty="0"/>
          </a:p>
        </p:txBody>
      </p:sp>
      <p:pic>
        <p:nvPicPr>
          <p:cNvPr id="4" name="Picture 2" descr="Стилистические прием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154" y="-205365"/>
            <a:ext cx="2367846" cy="271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37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961046"/>
            <a:ext cx="9613861" cy="1080938"/>
          </a:xfrm>
        </p:spPr>
        <p:txBody>
          <a:bodyPr/>
          <a:lstStyle/>
          <a:p>
            <a:r>
              <a:rPr lang="ru-RU" dirty="0"/>
              <a:t>Рекомендации по написанию рецензии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230182"/>
          </a:xfrm>
        </p:spPr>
        <p:txBody>
          <a:bodyPr>
            <a:normAutofit/>
          </a:bodyPr>
          <a:lstStyle/>
          <a:p>
            <a:pPr lvl="0" algn="just"/>
            <a:r>
              <a:rPr lang="ru-RU" dirty="0"/>
              <a:t>Подтвердите свое мнение. Можно использовать цитаты или описать сцены из произведения, можно использовать внешние источники — мнения других критиков, рецензентов и экспертов.</a:t>
            </a:r>
          </a:p>
          <a:p>
            <a:pPr lvl="0" algn="just"/>
            <a:r>
              <a:rPr lang="ru-RU" dirty="0"/>
              <a:t>Понимание жанра, вида искусства и темы. Наличие знаний в области оцениваемого произведения — одно из основополагающих требований для создания по-настоящему хорошей рецензии.</a:t>
            </a:r>
          </a:p>
          <a:p>
            <a:pPr lvl="0" algn="just"/>
            <a:r>
              <a:rPr lang="ru-RU" dirty="0"/>
              <a:t>Сравнивайте и противопоставляйте. В рецензии допускается и даже, в некоторых случаях, необходимо сравнивать одно произведение с другим. Создавайте контраст.</a:t>
            </a:r>
          </a:p>
          <a:p>
            <a:endParaRPr lang="ru-RU" dirty="0"/>
          </a:p>
        </p:txBody>
      </p:sp>
      <p:pic>
        <p:nvPicPr>
          <p:cNvPr id="4" name="Picture 2" descr="Стилистические прием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154" y="-205365"/>
            <a:ext cx="2367846" cy="271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8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76</TotalTime>
  <Words>639</Words>
  <Application>Microsoft Office PowerPoint</Application>
  <PresentationFormat>Широкоэкранный</PresentationFormat>
  <Paragraphs>53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Trebuchet MS</vt:lpstr>
      <vt:lpstr>Берлин</vt:lpstr>
      <vt:lpstr>Что такое рецензия </vt:lpstr>
      <vt:lpstr>Рецензия — критический отзыв, который информирует о новом событии, содержит в себе оценку и краткий анализ произведения художественной литературы, науки, искусства, журналистики и др. </vt:lpstr>
      <vt:lpstr>Предметом рецензии становятся не просто факты, а различные информационные явления — спектакли, книги, игры, брошюры, научные работы, кинофильмы, телепередачи. </vt:lpstr>
      <vt:lpstr>Типы рецензий </vt:lpstr>
      <vt:lpstr>В зависимости от тематики рецензии бывают: </vt:lpstr>
      <vt:lpstr>В зависимости от объема выделяют: </vt:lpstr>
      <vt:lpstr>Рекомендации по написанию рецензии </vt:lpstr>
      <vt:lpstr>Рекомендации по написанию рецензии </vt:lpstr>
      <vt:lpstr>Рекомендации по написанию рецензии </vt:lpstr>
      <vt:lpstr>Как написать рецензию на книгу </vt:lpstr>
      <vt:lpstr>Как написать рецензию на книгу</vt:lpstr>
      <vt:lpstr>Следующие вопросы помогут вам при написании литературной рецензии: </vt:lpstr>
      <vt:lpstr>Следующие вопросы помогут вам при написании литературной рецензии: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рецензия</dc:title>
  <dc:creator>Имя</dc:creator>
  <cp:lastModifiedBy>Имя</cp:lastModifiedBy>
  <cp:revision>11</cp:revision>
  <dcterms:created xsi:type="dcterms:W3CDTF">2021-01-08T07:39:48Z</dcterms:created>
  <dcterms:modified xsi:type="dcterms:W3CDTF">2021-01-11T08:50:39Z</dcterms:modified>
</cp:coreProperties>
</file>