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89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60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26" autoAdjust="0"/>
    <p:restoredTop sz="94660"/>
  </p:normalViewPr>
  <p:slideViewPr>
    <p:cSldViewPr>
      <p:cViewPr varScale="1">
        <p:scale>
          <a:sx n="104" d="100"/>
          <a:sy n="104" d="100"/>
        </p:scale>
        <p:origin x="-18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63845-4ECD-44C9-B5DB-41E459B60065}" type="datetimeFigureOut">
              <a:rPr lang="ru-RU" smtClean="0"/>
              <a:pPr/>
              <a:t>10.11.2013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AE032-F93F-49C7-BAB7-1353A90A23E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63845-4ECD-44C9-B5DB-41E459B60065}" type="datetimeFigureOut">
              <a:rPr lang="ru-RU" smtClean="0"/>
              <a:pPr/>
              <a:t>10.11.2013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AE032-F93F-49C7-BAB7-1353A90A23E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63845-4ECD-44C9-B5DB-41E459B60065}" type="datetimeFigureOut">
              <a:rPr lang="ru-RU" smtClean="0"/>
              <a:pPr/>
              <a:t>10.11.2013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AE032-F93F-49C7-BAB7-1353A90A23E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63845-4ECD-44C9-B5DB-41E459B60065}" type="datetimeFigureOut">
              <a:rPr lang="ru-RU" smtClean="0"/>
              <a:pPr/>
              <a:t>10.11.2013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AE032-F93F-49C7-BAB7-1353A90A23E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63845-4ECD-44C9-B5DB-41E459B60065}" type="datetimeFigureOut">
              <a:rPr lang="ru-RU" smtClean="0"/>
              <a:pPr/>
              <a:t>10.11.2013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AE032-F93F-49C7-BAB7-1353A90A23E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63845-4ECD-44C9-B5DB-41E459B60065}" type="datetimeFigureOut">
              <a:rPr lang="ru-RU" smtClean="0"/>
              <a:pPr/>
              <a:t>10.11.2013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AE032-F93F-49C7-BAB7-1353A90A23E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63845-4ECD-44C9-B5DB-41E459B60065}" type="datetimeFigureOut">
              <a:rPr lang="ru-RU" smtClean="0"/>
              <a:pPr/>
              <a:t>10.11.2013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AE032-F93F-49C7-BAB7-1353A90A23E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63845-4ECD-44C9-B5DB-41E459B60065}" type="datetimeFigureOut">
              <a:rPr lang="ru-RU" smtClean="0"/>
              <a:pPr/>
              <a:t>10.11.2013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AE032-F93F-49C7-BAB7-1353A90A23E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63845-4ECD-44C9-B5DB-41E459B60065}" type="datetimeFigureOut">
              <a:rPr lang="ru-RU" smtClean="0"/>
              <a:pPr/>
              <a:t>10.11.2013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AE032-F93F-49C7-BAB7-1353A90A23E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63845-4ECD-44C9-B5DB-41E459B60065}" type="datetimeFigureOut">
              <a:rPr lang="ru-RU" smtClean="0"/>
              <a:pPr/>
              <a:t>10.11.2013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AE032-F93F-49C7-BAB7-1353A90A23E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63845-4ECD-44C9-B5DB-41E459B60065}" type="datetimeFigureOut">
              <a:rPr lang="ru-RU" smtClean="0"/>
              <a:pPr/>
              <a:t>10.11.2013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FEAE032-F93F-49C7-BAB7-1353A90A23E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4363845-4ECD-44C9-B5DB-41E459B60065}" type="datetimeFigureOut">
              <a:rPr lang="ru-RU" smtClean="0"/>
              <a:pPr/>
              <a:t>10.11.2013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FEAE032-F93F-49C7-BAB7-1353A90A23E2}" type="slidenum">
              <a:rPr lang="ru-RU" smtClean="0"/>
              <a:pPr/>
              <a:t>‹#›</a:t>
            </a:fld>
            <a:endParaRPr lang="ru-RU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704877" y="404664"/>
            <a:ext cx="7809506" cy="5256213"/>
            <a:chOff x="560861" y="0"/>
            <a:chExt cx="7809506" cy="5256213"/>
          </a:xfrm>
        </p:grpSpPr>
        <p:pic>
          <p:nvPicPr>
            <p:cNvPr id="3" name="Picture 4" descr="C:\Users\Ольга\Downloads\O665d4717ff8cc27551418dfb707ccb6b.jpg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DF9FA"/>
                </a:clrFrom>
                <a:clrTo>
                  <a:srgbClr val="FDF9FA">
                    <a:alpha val="0"/>
                  </a:srgbClr>
                </a:clrTo>
              </a:clrChange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899592" y="0"/>
              <a:ext cx="7470775" cy="5256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" name="TextBox 3"/>
            <p:cNvSpPr txBox="1"/>
            <p:nvPr/>
          </p:nvSpPr>
          <p:spPr>
            <a:xfrm rot="20876594">
              <a:off x="560861" y="1777135"/>
              <a:ext cx="6731651" cy="1107996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r>
                <a:rPr lang="en-US" sz="6600" b="1" dirty="0" smtClean="0">
                  <a:ln w="11430"/>
                  <a:solidFill>
                    <a:srgbClr val="00B05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    </a:t>
              </a:r>
              <a:r>
                <a:rPr lang="ru-RU" sz="6000" b="1" dirty="0" smtClean="0">
                  <a:ln w="11430"/>
                  <a:solidFill>
                    <a:srgbClr val="00B05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Загадки-шутки</a:t>
              </a:r>
              <a:endParaRPr lang="ru-RU" sz="6000" b="1" dirty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MOI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2060848"/>
            <a:ext cx="2051050" cy="200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3131840" y="4221088"/>
            <a:ext cx="282160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Arial Black" pitchFamily="34" charset="0"/>
              </a:rPr>
              <a:t>буква «</a:t>
            </a:r>
            <a:r>
              <a:rPr lang="ru-RU" sz="7200" b="1" dirty="0" smtClean="0">
                <a:solidFill>
                  <a:srgbClr val="002060"/>
                </a:solidFill>
                <a:latin typeface="Arial Black" pitchFamily="34" charset="0"/>
              </a:rPr>
              <a:t>к</a:t>
            </a:r>
            <a:r>
              <a:rPr lang="ru-RU" sz="3200" b="1" dirty="0" smtClean="0">
                <a:solidFill>
                  <a:srgbClr val="FF0000"/>
                </a:solidFill>
                <a:latin typeface="Arial Black" pitchFamily="34" charset="0"/>
              </a:rPr>
              <a:t>»</a:t>
            </a:r>
            <a:endParaRPr lang="ru-RU" sz="3200" b="1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03648" y="836712"/>
            <a:ext cx="6689652" cy="52322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Arial Black" pitchFamily="34" charset="0"/>
              </a:rPr>
              <a:t>Что находится в начале книги? </a:t>
            </a:r>
            <a:endParaRPr lang="ru-RU" sz="2800" b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3" grpId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MOI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2060848"/>
            <a:ext cx="2051050" cy="200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899592" y="1124744"/>
            <a:ext cx="6923690" cy="52322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Arial Black" pitchFamily="34" charset="0"/>
              </a:rPr>
              <a:t>Что мы слышим в начале урока?</a:t>
            </a:r>
            <a:endParaRPr lang="ru-RU" sz="2800" dirty="0">
              <a:latin typeface="Arial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31840" y="4221088"/>
            <a:ext cx="276870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latin typeface="Arial Black" pitchFamily="34" charset="0"/>
              </a:rPr>
              <a:t>букву «</a:t>
            </a:r>
            <a:r>
              <a:rPr lang="ru-RU" sz="7200" dirty="0" smtClean="0">
                <a:solidFill>
                  <a:srgbClr val="FF0000"/>
                </a:solidFill>
                <a:latin typeface="Arial Black" pitchFamily="34" charset="0"/>
              </a:rPr>
              <a:t>у</a:t>
            </a:r>
            <a:r>
              <a:rPr lang="ru-RU" sz="3200" dirty="0" smtClean="0">
                <a:latin typeface="Arial Black" pitchFamily="34" charset="0"/>
              </a:rPr>
              <a:t>»</a:t>
            </a:r>
            <a:endParaRPr lang="ru-RU" sz="32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4" grpId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MOI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2924944"/>
            <a:ext cx="2051050" cy="200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763688" y="620688"/>
            <a:ext cx="5713424" cy="181588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Arial Black" pitchFamily="34" charset="0"/>
              </a:rPr>
              <a:t>Что в человеке  есть одно, </a:t>
            </a:r>
          </a:p>
          <a:p>
            <a:r>
              <a:rPr lang="ru-RU" sz="2800" dirty="0" smtClean="0">
                <a:latin typeface="Arial Black" pitchFamily="34" charset="0"/>
              </a:rPr>
              <a:t>а у вороны вдвое, </a:t>
            </a:r>
          </a:p>
          <a:p>
            <a:r>
              <a:rPr lang="ru-RU" sz="2800" dirty="0" smtClean="0">
                <a:latin typeface="Arial Black" pitchFamily="34" charset="0"/>
              </a:rPr>
              <a:t>в лисе не встретится оно,</a:t>
            </a:r>
          </a:p>
          <a:p>
            <a:r>
              <a:rPr lang="ru-RU" sz="2800" dirty="0" smtClean="0">
                <a:latin typeface="Arial Black" pitchFamily="34" charset="0"/>
              </a:rPr>
              <a:t> а в огороде втрое? </a:t>
            </a:r>
            <a:endParaRPr lang="ru-RU" sz="2800" b="1" dirty="0">
              <a:latin typeface="Arial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31840" y="4725144"/>
            <a:ext cx="284404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Arial Black" pitchFamily="34" charset="0"/>
              </a:rPr>
              <a:t>буква «</a:t>
            </a:r>
            <a:r>
              <a:rPr lang="ru-RU" sz="7200" b="1" dirty="0" smtClean="0">
                <a:solidFill>
                  <a:srgbClr val="FF0000"/>
                </a:solidFill>
                <a:latin typeface="Arial Black" pitchFamily="34" charset="0"/>
              </a:rPr>
              <a:t>о</a:t>
            </a:r>
            <a:r>
              <a:rPr lang="ru-RU" sz="3200" b="1" dirty="0" smtClean="0">
                <a:latin typeface="Arial Black" pitchFamily="34" charset="0"/>
              </a:rPr>
              <a:t>»</a:t>
            </a:r>
            <a:endParaRPr lang="ru-RU" sz="3200" b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4" grpId="2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MOI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2060848"/>
            <a:ext cx="2051050" cy="200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971600" y="908720"/>
            <a:ext cx="7564891" cy="95410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Arial Black" pitchFamily="34" charset="0"/>
              </a:rPr>
              <a:t>За какой сонорной буквой спрятано</a:t>
            </a:r>
          </a:p>
          <a:p>
            <a:r>
              <a:rPr lang="ru-RU" sz="2800" dirty="0" smtClean="0">
                <a:latin typeface="Arial Black" pitchFamily="34" charset="0"/>
              </a:rPr>
              <a:t> большое, просторное помещение? </a:t>
            </a:r>
            <a:endParaRPr lang="ru-RU" sz="2800" b="1" dirty="0">
              <a:latin typeface="Arial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51920" y="5085184"/>
            <a:ext cx="11705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err="1" smtClean="0">
                <a:solidFill>
                  <a:srgbClr val="FF0000"/>
                </a:solidFill>
                <a:latin typeface="Arial Black" pitchFamily="34" charset="0"/>
              </a:rPr>
              <a:t>за-л</a:t>
            </a:r>
            <a:endParaRPr lang="ru-RU" sz="3200" b="1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4" grpId="2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MOI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2060848"/>
            <a:ext cx="2051050" cy="200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251520" y="1124744"/>
            <a:ext cx="8451353" cy="52322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Arial Black" pitchFamily="34" charset="0"/>
              </a:rPr>
              <a:t>Что у зайца позади, а у цапли впереди</a:t>
            </a:r>
            <a:r>
              <a:rPr lang="ru-RU" sz="2800" b="1" dirty="0" smtClean="0">
                <a:latin typeface="Arial Black" pitchFamily="34" charset="0"/>
              </a:rPr>
              <a:t>? </a:t>
            </a:r>
            <a:endParaRPr lang="ru-RU" sz="2800" b="1" dirty="0">
              <a:latin typeface="Arial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59832" y="4365104"/>
            <a:ext cx="286488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Arial Black" pitchFamily="34" charset="0"/>
              </a:rPr>
              <a:t>буква «</a:t>
            </a:r>
            <a:r>
              <a:rPr lang="ru-RU" sz="7200" b="1" dirty="0" err="1" smtClean="0">
                <a:solidFill>
                  <a:srgbClr val="002060"/>
                </a:solidFill>
                <a:latin typeface="Arial Black" pitchFamily="34" charset="0"/>
              </a:rPr>
              <a:t>ц</a:t>
            </a:r>
            <a:r>
              <a:rPr lang="ru-RU" sz="3200" b="1" dirty="0" smtClean="0">
                <a:solidFill>
                  <a:srgbClr val="FF0000"/>
                </a:solidFill>
                <a:latin typeface="Arial Black" pitchFamily="34" charset="0"/>
              </a:rPr>
              <a:t>»</a:t>
            </a:r>
            <a:endParaRPr lang="ru-RU" sz="3200" b="1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MOI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2060848"/>
            <a:ext cx="2051050" cy="200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115616" y="1124744"/>
            <a:ext cx="7205819" cy="52322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Arial Black" pitchFamily="34" charset="0"/>
              </a:rPr>
              <a:t>Какой алфавит состоит из 6 букв?</a:t>
            </a:r>
            <a:endParaRPr lang="ru-RU" sz="2800" b="1" dirty="0">
              <a:latin typeface="Arial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71800" y="4653136"/>
            <a:ext cx="33489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Arial Black" pitchFamily="34" charset="0"/>
              </a:rPr>
              <a:t>слово </a:t>
            </a:r>
            <a:r>
              <a:rPr lang="ru-RU" sz="3200" b="1" dirty="0" smtClean="0">
                <a:solidFill>
                  <a:srgbClr val="FF0000"/>
                </a:solidFill>
                <a:latin typeface="Arial Black" pitchFamily="34" charset="0"/>
              </a:rPr>
              <a:t>азбука</a:t>
            </a:r>
            <a:endParaRPr lang="ru-RU" sz="3200" b="1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4" grpId="2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MOI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2060848"/>
            <a:ext cx="2051050" cy="200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611560" y="980728"/>
            <a:ext cx="8079456" cy="52322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Arial Black" pitchFamily="34" charset="0"/>
              </a:rPr>
              <a:t>Как из сорной травы сделать лебедя? </a:t>
            </a:r>
            <a:endParaRPr lang="ru-RU" sz="2800" b="1" dirty="0">
              <a:latin typeface="Arial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55776" y="4509120"/>
            <a:ext cx="39356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Arial Black" pitchFamily="34" charset="0"/>
              </a:rPr>
              <a:t>лебед</a:t>
            </a:r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  <a:latin typeface="Arial Black" pitchFamily="34" charset="0"/>
              </a:rPr>
              <a:t>а</a:t>
            </a:r>
            <a:r>
              <a:rPr lang="ru-RU" sz="3200" b="1" dirty="0" smtClean="0">
                <a:solidFill>
                  <a:srgbClr val="FF0000"/>
                </a:solidFill>
                <a:latin typeface="Arial Black" pitchFamily="34" charset="0"/>
              </a:rPr>
              <a:t> - лебед</a:t>
            </a:r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  <a:latin typeface="Arial Black" pitchFamily="34" charset="0"/>
              </a:rPr>
              <a:t>ь</a:t>
            </a:r>
            <a:endParaRPr lang="ru-RU" sz="3200" b="1" dirty="0">
              <a:solidFill>
                <a:schemeClr val="accent4">
                  <a:lumMod val="50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4" grpId="2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MOI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2060848"/>
            <a:ext cx="2051050" cy="200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899592" y="980728"/>
            <a:ext cx="7816563" cy="95410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Arial Black" pitchFamily="34" charset="0"/>
              </a:rPr>
              <a:t>Из какого слога надо выбросить «а»,</a:t>
            </a:r>
          </a:p>
          <a:p>
            <a:r>
              <a:rPr lang="ru-RU" sz="2800" dirty="0" smtClean="0">
                <a:latin typeface="Arial Black" pitchFamily="34" charset="0"/>
              </a:rPr>
              <a:t> чтобы получилось жилище? </a:t>
            </a:r>
            <a:endParaRPr lang="ru-RU" sz="2800" b="1" dirty="0">
              <a:latin typeface="Arial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91880" y="4437112"/>
            <a:ext cx="244490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Arial Black" pitchFamily="34" charset="0"/>
              </a:rPr>
              <a:t>Из - </a:t>
            </a:r>
            <a:r>
              <a:rPr lang="ru-RU" sz="7200" b="1" dirty="0" smtClean="0">
                <a:solidFill>
                  <a:srgbClr val="FF0000"/>
                </a:solidFill>
                <a:latin typeface="Arial Black" pitchFamily="34" charset="0"/>
              </a:rPr>
              <a:t>ба</a:t>
            </a:r>
            <a:endParaRPr lang="ru-RU" sz="7200" b="1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4" grpId="2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MOI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2060848"/>
            <a:ext cx="2051050" cy="200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395536" y="980728"/>
            <a:ext cx="8505855" cy="95410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Arial Black" pitchFamily="34" charset="0"/>
              </a:rPr>
              <a:t>Половина какой буквы даёт</a:t>
            </a:r>
          </a:p>
          <a:p>
            <a:r>
              <a:rPr lang="ru-RU" sz="2800" dirty="0" smtClean="0">
                <a:latin typeface="Arial Black" pitchFamily="34" charset="0"/>
              </a:rPr>
              <a:t> название войсковому подразделению? </a:t>
            </a:r>
            <a:endParaRPr lang="ru-RU" sz="2800" b="1" dirty="0">
              <a:latin typeface="Arial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95936" y="4437112"/>
            <a:ext cx="209544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Arial Black" pitchFamily="34" charset="0"/>
              </a:rPr>
              <a:t>пол - </a:t>
            </a:r>
            <a:r>
              <a:rPr lang="ru-RU" sz="7200" b="1" dirty="0" smtClean="0">
                <a:solidFill>
                  <a:srgbClr val="0070C0"/>
                </a:solidFill>
                <a:latin typeface="Arial Black" pitchFamily="34" charset="0"/>
              </a:rPr>
              <a:t>к</a:t>
            </a:r>
            <a:endParaRPr lang="ru-RU" sz="7200" b="1" dirty="0">
              <a:solidFill>
                <a:srgbClr val="0070C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4" grpId="2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MOI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2060848"/>
            <a:ext cx="2051050" cy="200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043608" y="908720"/>
            <a:ext cx="7066358" cy="95410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Arial Black" pitchFamily="34" charset="0"/>
              </a:rPr>
              <a:t>В названии какого европейского </a:t>
            </a:r>
          </a:p>
          <a:p>
            <a:r>
              <a:rPr lang="ru-RU" sz="2800" dirty="0" smtClean="0">
                <a:latin typeface="Arial Black" pitchFamily="34" charset="0"/>
              </a:rPr>
              <a:t>государства стоит  три «я»? </a:t>
            </a:r>
            <a:endParaRPr lang="ru-RU" sz="2800" b="1" dirty="0">
              <a:latin typeface="Arial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87824" y="4221088"/>
            <a:ext cx="326563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err="1" smtClean="0">
                <a:latin typeface="Arial Black" pitchFamily="34" charset="0"/>
              </a:rPr>
              <a:t>Авс</a:t>
            </a:r>
            <a:r>
              <a:rPr lang="ru-RU" sz="3200" b="1" dirty="0" smtClean="0">
                <a:latin typeface="Arial Black" pitchFamily="34" charset="0"/>
              </a:rPr>
              <a:t> – </a:t>
            </a:r>
            <a:r>
              <a:rPr lang="ru-RU" sz="3200" b="1" dirty="0" smtClean="0">
                <a:solidFill>
                  <a:srgbClr val="0070C0"/>
                </a:solidFill>
                <a:latin typeface="Arial Black" pitchFamily="34" charset="0"/>
              </a:rPr>
              <a:t>три</a:t>
            </a:r>
            <a:r>
              <a:rPr lang="ru-RU" sz="3200" b="1" dirty="0" smtClean="0">
                <a:latin typeface="Arial Black" pitchFamily="34" charset="0"/>
              </a:rPr>
              <a:t> - </a:t>
            </a:r>
            <a:r>
              <a:rPr lang="ru-RU" sz="7200" b="1" dirty="0" smtClean="0">
                <a:solidFill>
                  <a:srgbClr val="FF0000"/>
                </a:solidFill>
                <a:latin typeface="Arial Black" pitchFamily="34" charset="0"/>
              </a:rPr>
              <a:t>я</a:t>
            </a:r>
            <a:endParaRPr lang="ru-RU" sz="7200" b="1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4" grpId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980728"/>
            <a:ext cx="8015336" cy="52322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Arial Black" pitchFamily="34" charset="0"/>
              </a:rPr>
              <a:t>В каком магазине ничего не купишь? </a:t>
            </a:r>
            <a:endParaRPr lang="ru-RU" sz="2800" b="1" dirty="0">
              <a:latin typeface="Arial Black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95736" y="4509120"/>
            <a:ext cx="52790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Arial Black" pitchFamily="34" charset="0"/>
              </a:rPr>
              <a:t>в магазине</a:t>
            </a:r>
            <a:r>
              <a:rPr lang="ru-RU" sz="3200" b="1" dirty="0" smtClean="0">
                <a:latin typeface="Arial Black" pitchFamily="34" charset="0"/>
              </a:rPr>
              <a:t>  </a:t>
            </a:r>
            <a:r>
              <a:rPr lang="ru-RU" sz="3200" b="1" dirty="0" smtClean="0">
                <a:solidFill>
                  <a:srgbClr val="FF0000"/>
                </a:solidFill>
                <a:latin typeface="Arial Black" pitchFamily="34" charset="0"/>
              </a:rPr>
              <a:t>винтовки</a:t>
            </a:r>
            <a:endParaRPr lang="ru-RU" sz="3200" b="1" dirty="0">
              <a:solidFill>
                <a:srgbClr val="FF0000"/>
              </a:solidFill>
              <a:latin typeface="Arial Black" pitchFamily="34" charset="0"/>
            </a:endParaRPr>
          </a:p>
        </p:txBody>
      </p:sp>
      <p:pic>
        <p:nvPicPr>
          <p:cNvPr id="4" name="Picture 8" descr="MOI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2060848"/>
            <a:ext cx="2051050" cy="200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3" grpId="2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MOI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2060848"/>
            <a:ext cx="2051050" cy="200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827584" y="764704"/>
            <a:ext cx="7608173" cy="95410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Arial Black" pitchFamily="34" charset="0"/>
              </a:rPr>
              <a:t>Какой буквой можно превратить </a:t>
            </a:r>
          </a:p>
          <a:p>
            <a:r>
              <a:rPr lang="ru-RU" sz="2800" dirty="0" smtClean="0">
                <a:latin typeface="Arial Black" pitchFamily="34" charset="0"/>
              </a:rPr>
              <a:t>геометрическую фигуру в топливо? </a:t>
            </a:r>
            <a:endParaRPr lang="ru-RU" sz="2800" b="1" dirty="0">
              <a:latin typeface="Arial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15816" y="4077072"/>
            <a:ext cx="310854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Arial Black" pitchFamily="34" charset="0"/>
              </a:rPr>
              <a:t>уго</a:t>
            </a:r>
            <a:r>
              <a:rPr lang="ru-RU" sz="3200" b="1" dirty="0" smtClean="0">
                <a:solidFill>
                  <a:srgbClr val="002060"/>
                </a:solidFill>
                <a:latin typeface="Arial Black" pitchFamily="34" charset="0"/>
              </a:rPr>
              <a:t>л</a:t>
            </a:r>
            <a:r>
              <a:rPr lang="ru-RU" sz="3200" b="1" dirty="0" smtClean="0">
                <a:latin typeface="Arial Black" pitchFamily="34" charset="0"/>
              </a:rPr>
              <a:t> -уго</a:t>
            </a:r>
            <a:r>
              <a:rPr lang="ru-RU" sz="3200" b="1" dirty="0" smtClean="0">
                <a:solidFill>
                  <a:srgbClr val="00B050"/>
                </a:solidFill>
                <a:latin typeface="Arial Black" pitchFamily="34" charset="0"/>
              </a:rPr>
              <a:t>л</a:t>
            </a:r>
            <a:r>
              <a:rPr lang="ru-RU" sz="7200" b="1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ь</a:t>
            </a:r>
            <a:endParaRPr lang="ru-RU" sz="7200" b="1" dirty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4" grpId="2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MOI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2060848"/>
            <a:ext cx="2051050" cy="200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619672" y="764704"/>
            <a:ext cx="4857420" cy="95410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Arial Black" pitchFamily="34" charset="0"/>
              </a:rPr>
              <a:t>Какой болезнью никто</a:t>
            </a:r>
          </a:p>
          <a:p>
            <a:r>
              <a:rPr lang="ru-RU" sz="2800" dirty="0" smtClean="0">
                <a:latin typeface="Arial Black" pitchFamily="34" charset="0"/>
              </a:rPr>
              <a:t> на земле не болел? </a:t>
            </a:r>
            <a:endParaRPr lang="ru-RU" sz="2800" b="1" dirty="0">
              <a:latin typeface="Arial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03848" y="5013176"/>
            <a:ext cx="22220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Arial Black" pitchFamily="34" charset="0"/>
              </a:rPr>
              <a:t>морской</a:t>
            </a:r>
            <a:endParaRPr lang="ru-RU" sz="3200" b="1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4" grpId="2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MOI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2060848"/>
            <a:ext cx="2051050" cy="200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251520" y="548680"/>
            <a:ext cx="8331127" cy="52322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Arial Black" pitchFamily="34" charset="0"/>
              </a:rPr>
              <a:t>Когда зрячий человек бывает слепым? </a:t>
            </a:r>
            <a:endParaRPr lang="ru-RU" sz="2800" b="1" dirty="0">
              <a:latin typeface="Arial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27784" y="4509120"/>
            <a:ext cx="33441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Arial Black" pitchFamily="34" charset="0"/>
              </a:rPr>
              <a:t>неграмотный</a:t>
            </a:r>
            <a:endParaRPr lang="ru-RU" sz="3200" b="1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4" grpId="2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MOI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2060848"/>
            <a:ext cx="2051050" cy="200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467544" y="692696"/>
            <a:ext cx="8280920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Arial Black" pitchFamily="34" charset="0"/>
              </a:rPr>
              <a:t>Каким гребнем голову не  расчешешь?</a:t>
            </a:r>
            <a:endParaRPr lang="ru-RU" sz="2800" dirty="0">
              <a:latin typeface="Arial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 flipH="1">
            <a:off x="3059831" y="4653136"/>
            <a:ext cx="360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FF0000"/>
                </a:solidFill>
                <a:latin typeface="Arial Black" pitchFamily="34" charset="0"/>
              </a:rPr>
              <a:t> петушиным</a:t>
            </a:r>
            <a:endParaRPr lang="ru-RU" sz="3200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MOI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2060848"/>
            <a:ext cx="2051050" cy="200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288691" y="836712"/>
            <a:ext cx="8855309" cy="52322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Arial Black" pitchFamily="34" charset="0"/>
              </a:rPr>
              <a:t>Какой год продолжается всего один день?</a:t>
            </a:r>
            <a:endParaRPr lang="ru-RU" sz="2800" dirty="0">
              <a:latin typeface="Arial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31840" y="4293096"/>
            <a:ext cx="26084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Arial Black" pitchFamily="34" charset="0"/>
              </a:rPr>
              <a:t>Новый год</a:t>
            </a:r>
            <a:endParaRPr lang="ru-RU" sz="3200" b="1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4" grpId="2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MOI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2060848"/>
            <a:ext cx="2051050" cy="200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899592" y="1052736"/>
            <a:ext cx="6997428" cy="52322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Arial Black" pitchFamily="34" charset="0"/>
              </a:rPr>
              <a:t>В  какие ворота  не забьёшь гол?</a:t>
            </a:r>
            <a:endParaRPr lang="ru-RU" sz="2800" dirty="0">
              <a:latin typeface="Arial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75856" y="4437112"/>
            <a:ext cx="27254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srgbClr val="FF0000"/>
                </a:solidFill>
                <a:latin typeface="Arial Black" pitchFamily="34" charset="0"/>
              </a:rPr>
              <a:t>в  Карские</a:t>
            </a:r>
            <a:endParaRPr lang="ru-RU" sz="3200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4" grpId="2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MOI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2060848"/>
            <a:ext cx="2051050" cy="200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971600" y="1052736"/>
            <a:ext cx="7229864" cy="52322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Arial Black" pitchFamily="34" charset="0"/>
              </a:rPr>
              <a:t>Из какой тарелки не пообедаешь?</a:t>
            </a:r>
            <a:endParaRPr lang="ru-RU" sz="2800" dirty="0">
              <a:latin typeface="Arial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03848" y="4437112"/>
            <a:ext cx="24609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srgbClr val="FF0000"/>
                </a:solidFill>
                <a:latin typeface="Arial Black" pitchFamily="34" charset="0"/>
              </a:rPr>
              <a:t>из пустой</a:t>
            </a:r>
            <a:endParaRPr lang="ru-RU" sz="3200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4" grpId="2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MOI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2060848"/>
            <a:ext cx="2051050" cy="200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251519" y="980728"/>
            <a:ext cx="8892481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Arial Black" pitchFamily="34" charset="0"/>
              </a:rPr>
              <a:t>Какие четыре моря носят название цвета?</a:t>
            </a:r>
            <a:endParaRPr lang="ru-RU" sz="2800" dirty="0">
              <a:latin typeface="Arial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27784" y="4149080"/>
            <a:ext cx="419057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srgbClr val="FF0000"/>
                </a:solidFill>
                <a:latin typeface="Arial Black" pitchFamily="34" charset="0"/>
              </a:rPr>
              <a:t>Белое, Чёрное,</a:t>
            </a:r>
            <a:endParaRPr lang="en-US" sz="3200" dirty="0" smtClean="0">
              <a:solidFill>
                <a:srgbClr val="FF0000"/>
              </a:solidFill>
              <a:latin typeface="Arial Black" pitchFamily="34" charset="0"/>
            </a:endParaRPr>
          </a:p>
          <a:p>
            <a:r>
              <a:rPr lang="ru-RU" sz="3200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endParaRPr lang="en-US" sz="3200" dirty="0" smtClean="0">
              <a:solidFill>
                <a:srgbClr val="FF0000"/>
              </a:solidFill>
              <a:latin typeface="Arial Black" pitchFamily="34" charset="0"/>
            </a:endParaRPr>
          </a:p>
          <a:p>
            <a:r>
              <a:rPr lang="ru-RU" sz="3200" dirty="0" smtClean="0">
                <a:solidFill>
                  <a:srgbClr val="FF0000"/>
                </a:solidFill>
                <a:latin typeface="Arial Black" pitchFamily="34" charset="0"/>
              </a:rPr>
              <a:t>Красноё, Жёлтое</a:t>
            </a:r>
            <a:endParaRPr lang="ru-RU" sz="3200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7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000"/>
                            </p:stCondLst>
                            <p:childTnLst>
                              <p:par>
                                <p:cTn id="22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3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MOI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2060848"/>
            <a:ext cx="2051050" cy="200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547664" y="908720"/>
            <a:ext cx="5410455" cy="95410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Arial Black" pitchFamily="34" charset="0"/>
              </a:rPr>
              <a:t>На какое дерево садится </a:t>
            </a:r>
          </a:p>
          <a:p>
            <a:r>
              <a:rPr lang="ru-RU" sz="2800" dirty="0" smtClean="0">
                <a:latin typeface="Arial Black" pitchFamily="34" charset="0"/>
              </a:rPr>
              <a:t>ворона во время дождя?</a:t>
            </a:r>
            <a:endParaRPr lang="ru-RU" sz="2800" dirty="0">
              <a:latin typeface="Arial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59832" y="4149080"/>
            <a:ext cx="25955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srgbClr val="FF0000"/>
                </a:solidFill>
                <a:latin typeface="Arial Black" pitchFamily="34" charset="0"/>
              </a:rPr>
              <a:t>на мокрое</a:t>
            </a:r>
            <a:endParaRPr lang="ru-RU" sz="3200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" presetID="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4" grpId="2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MOI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2060848"/>
            <a:ext cx="2051050" cy="200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539552" y="1196752"/>
            <a:ext cx="8311891" cy="58477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ru-RU" sz="3200" dirty="0" smtClean="0">
                <a:latin typeface="Arial Black" pitchFamily="34" charset="0"/>
              </a:rPr>
              <a:t>Из какого крана нельзя напиться?</a:t>
            </a:r>
            <a:endParaRPr lang="ru-RU" sz="3200" dirty="0">
              <a:latin typeface="Arial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99792" y="4077072"/>
            <a:ext cx="37497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srgbClr val="FF0000"/>
                </a:solidFill>
                <a:latin typeface="Arial Black" pitchFamily="34" charset="0"/>
              </a:rPr>
              <a:t>из подъёмного</a:t>
            </a:r>
            <a:endParaRPr lang="ru-RU" sz="3200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4" grpId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19672" y="764704"/>
            <a:ext cx="5012911" cy="95410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Arial Black" pitchFamily="34" charset="0"/>
              </a:rPr>
              <a:t>Что можно набрать </a:t>
            </a:r>
            <a:endParaRPr lang="en-US" sz="2800" dirty="0" smtClean="0">
              <a:latin typeface="Arial Black" pitchFamily="34" charset="0"/>
            </a:endParaRPr>
          </a:p>
          <a:p>
            <a:r>
              <a:rPr lang="ru-RU" sz="2800" dirty="0" smtClean="0">
                <a:latin typeface="Arial Black" pitchFamily="34" charset="0"/>
              </a:rPr>
              <a:t>ничего не беря в руки? </a:t>
            </a:r>
            <a:endParaRPr lang="ru-RU" sz="2800" b="1" dirty="0">
              <a:latin typeface="Arial Black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83768" y="4509120"/>
            <a:ext cx="41392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Arial Black" pitchFamily="34" charset="0"/>
              </a:rPr>
              <a:t>номер телефона</a:t>
            </a:r>
            <a:endParaRPr lang="ru-RU" sz="3200" b="1" dirty="0">
              <a:solidFill>
                <a:srgbClr val="FF0000"/>
              </a:solidFill>
              <a:latin typeface="Arial Black" pitchFamily="34" charset="0"/>
            </a:endParaRPr>
          </a:p>
        </p:txBody>
      </p:sp>
      <p:pic>
        <p:nvPicPr>
          <p:cNvPr id="4" name="Picture 8" descr="MOI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2060848"/>
            <a:ext cx="2051050" cy="200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71600" y="1052736"/>
            <a:ext cx="6731330" cy="52322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Arial Black" pitchFamily="34" charset="0"/>
              </a:rPr>
              <a:t>В каких лесах не водится дичь?</a:t>
            </a:r>
            <a:endParaRPr lang="ru-RU" sz="2800" dirty="0">
              <a:latin typeface="Arial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55776" y="4293096"/>
            <a:ext cx="38667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srgbClr val="FF0000"/>
                </a:solidFill>
                <a:latin typeface="Arial Black" pitchFamily="34" charset="0"/>
              </a:rPr>
              <a:t>в строительных</a:t>
            </a:r>
            <a:endParaRPr lang="ru-RU" sz="3200" dirty="0">
              <a:solidFill>
                <a:srgbClr val="FF0000"/>
              </a:solidFill>
              <a:latin typeface="Arial Black" pitchFamily="34" charset="0"/>
            </a:endParaRPr>
          </a:p>
        </p:txBody>
      </p:sp>
      <p:pic>
        <p:nvPicPr>
          <p:cNvPr id="5" name="Picture 8" descr="MOI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2060848"/>
            <a:ext cx="2051050" cy="200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4" grpId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1052736"/>
            <a:ext cx="7140096" cy="95410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Arial Black" pitchFamily="34" charset="0"/>
              </a:rPr>
              <a:t>Можно ли отрезать без ножа</a:t>
            </a:r>
          </a:p>
          <a:p>
            <a:r>
              <a:rPr lang="ru-RU" sz="2800" dirty="0" smtClean="0">
                <a:latin typeface="Arial Black" pitchFamily="34" charset="0"/>
              </a:rPr>
              <a:t> или другого режущего предмета?</a:t>
            </a:r>
            <a:endParaRPr lang="ru-RU" sz="2800" b="1" dirty="0">
              <a:latin typeface="Arial Black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91680" y="4581128"/>
            <a:ext cx="61815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Arial Black" pitchFamily="34" charset="0"/>
              </a:rPr>
              <a:t>отрезать – резко ответить</a:t>
            </a:r>
            <a:endParaRPr lang="ru-RU" sz="3200" b="1" dirty="0">
              <a:solidFill>
                <a:srgbClr val="FF0000"/>
              </a:solidFill>
              <a:latin typeface="Arial Black" pitchFamily="34" charset="0"/>
            </a:endParaRPr>
          </a:p>
        </p:txBody>
      </p:sp>
      <p:pic>
        <p:nvPicPr>
          <p:cNvPr id="4" name="Picture 8" descr="MOI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2060848"/>
            <a:ext cx="2051050" cy="200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3" grpId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MOI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2060848"/>
            <a:ext cx="2051050" cy="200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899592" y="980728"/>
            <a:ext cx="7715574" cy="52322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Arial Black" pitchFamily="34" charset="0"/>
              </a:rPr>
              <a:t>Что можно собрать без помощи рук?</a:t>
            </a:r>
            <a:endParaRPr lang="ru-RU" sz="2800" dirty="0">
              <a:latin typeface="Arial Black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99792" y="4653136"/>
            <a:ext cx="35670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Arial Black" pitchFamily="34" charset="0"/>
              </a:rPr>
              <a:t>собрать  силы</a:t>
            </a:r>
            <a:endParaRPr lang="ru-RU" sz="3200" b="1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5" grpId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MOI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2060848"/>
            <a:ext cx="2051050" cy="200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73274" y="1124744"/>
            <a:ext cx="8970726" cy="52322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Arial Black" pitchFamily="34" charset="0"/>
              </a:rPr>
              <a:t>Можно ли считать , не имея в виду числа? </a:t>
            </a:r>
            <a:endParaRPr lang="ru-RU" sz="2800" b="1" dirty="0">
              <a:latin typeface="Arial Black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51720" y="4653136"/>
            <a:ext cx="537518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srgbClr val="FF0000"/>
                </a:solidFill>
                <a:latin typeface="Arial Black" pitchFamily="34" charset="0"/>
              </a:rPr>
              <a:t>считать - расценивать</a:t>
            </a:r>
            <a:endParaRPr lang="ru-RU" sz="3200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5" grpId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MOI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2060848"/>
            <a:ext cx="2051050" cy="200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259632" y="1196752"/>
            <a:ext cx="5968301" cy="52322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Arial Black" pitchFamily="34" charset="0"/>
              </a:rPr>
              <a:t>Чем кончается день и ночь?</a:t>
            </a:r>
            <a:endParaRPr lang="ru-RU" sz="2800" b="1" dirty="0">
              <a:latin typeface="Arial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87824" y="4365104"/>
            <a:ext cx="309251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Arial Black" pitchFamily="34" charset="0"/>
              </a:rPr>
              <a:t>буквой «</a:t>
            </a:r>
            <a:r>
              <a:rPr lang="ru-RU" sz="7200" b="1" dirty="0" err="1" smtClean="0">
                <a:solidFill>
                  <a:schemeClr val="accent5">
                    <a:lumMod val="50000"/>
                  </a:schemeClr>
                </a:solidFill>
                <a:latin typeface="Arial Black" pitchFamily="34" charset="0"/>
              </a:rPr>
              <a:t>ь</a:t>
            </a:r>
            <a:r>
              <a:rPr lang="ru-RU" sz="3200" b="1" dirty="0" smtClean="0">
                <a:solidFill>
                  <a:srgbClr val="FF0000"/>
                </a:solidFill>
                <a:latin typeface="Arial Black" pitchFamily="34" charset="0"/>
              </a:rPr>
              <a:t>»</a:t>
            </a:r>
            <a:endParaRPr lang="ru-RU" sz="3200" b="1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4" grpId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MOI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1916832"/>
            <a:ext cx="2051050" cy="200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475656" y="1052736"/>
            <a:ext cx="6168676" cy="52322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Arial Black" pitchFamily="34" charset="0"/>
              </a:rPr>
              <a:t>Что стоит посредине земли? </a:t>
            </a:r>
            <a:endParaRPr lang="ru-RU" sz="2800" b="1" dirty="0">
              <a:latin typeface="Arial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43808" y="4149080"/>
            <a:ext cx="300915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Arial Black" pitchFamily="34" charset="0"/>
              </a:rPr>
              <a:t>буква «</a:t>
            </a:r>
            <a:r>
              <a:rPr lang="ru-RU" sz="7200" b="1" dirty="0" smtClean="0">
                <a:solidFill>
                  <a:srgbClr val="002060"/>
                </a:solidFill>
                <a:latin typeface="Arial Black" pitchFamily="34" charset="0"/>
              </a:rPr>
              <a:t>м</a:t>
            </a:r>
            <a:r>
              <a:rPr lang="ru-RU" sz="3200" b="1" dirty="0" smtClean="0">
                <a:solidFill>
                  <a:srgbClr val="FF0000"/>
                </a:solidFill>
                <a:latin typeface="Arial Black" pitchFamily="34" charset="0"/>
              </a:rPr>
              <a:t>»</a:t>
            </a:r>
            <a:endParaRPr lang="ru-RU" sz="3200" b="1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4" grpId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MOI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2060848"/>
            <a:ext cx="2051050" cy="200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367238" y="1124744"/>
            <a:ext cx="8776762" cy="52322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Arial Black" pitchFamily="34" charset="0"/>
              </a:rPr>
              <a:t>Чем кончается лето и начинается осень? </a:t>
            </a:r>
            <a:endParaRPr lang="ru-RU" sz="2800" b="1" dirty="0">
              <a:latin typeface="Arial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15816" y="4077072"/>
            <a:ext cx="313419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Arial Black" pitchFamily="34" charset="0"/>
              </a:rPr>
              <a:t>буквой «</a:t>
            </a:r>
            <a:r>
              <a:rPr lang="ru-RU" sz="7200" b="1" dirty="0" smtClean="0">
                <a:solidFill>
                  <a:srgbClr val="FF0000"/>
                </a:solidFill>
                <a:latin typeface="Arial Black" pitchFamily="34" charset="0"/>
              </a:rPr>
              <a:t>о</a:t>
            </a:r>
            <a:r>
              <a:rPr lang="ru-RU" sz="3200" b="1" dirty="0" smtClean="0">
                <a:latin typeface="Arial Black" pitchFamily="34" charset="0"/>
              </a:rPr>
              <a:t>»</a:t>
            </a:r>
            <a:endParaRPr lang="ru-RU" sz="3200" b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4" grpId="2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346</TotalTime>
  <Words>332</Words>
  <Application>Microsoft Office PowerPoint</Application>
  <PresentationFormat>Экран (4:3)</PresentationFormat>
  <Paragraphs>73</Paragraphs>
  <Slides>30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</vt:vector>
  </TitlesOfParts>
  <Company>MultiDVD Team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Admin</cp:lastModifiedBy>
  <cp:revision>60</cp:revision>
  <dcterms:created xsi:type="dcterms:W3CDTF">2013-10-22T05:01:35Z</dcterms:created>
  <dcterms:modified xsi:type="dcterms:W3CDTF">2013-11-10T20:05:03Z</dcterms:modified>
</cp:coreProperties>
</file>