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2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1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122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94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97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4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2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2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9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3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2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5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1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2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9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3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3679-E319-413B-BBDF-209191FC714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C0050E-51AF-4440-BBD4-4BEF000A2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3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9660" y="1449888"/>
            <a:ext cx="9725916" cy="2262781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Деление окружностей на равные части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6728" y="28722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Рисунки этого стиля всегда создаются черными чернилами на белой бумаге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08" y="1710089"/>
            <a:ext cx="8915400" cy="3777622"/>
          </a:xfrm>
        </p:spPr>
        <p:txBody>
          <a:bodyPr/>
          <a:lstStyle/>
          <a:p>
            <a:pPr marL="0" indent="0" algn="r">
              <a:buNone/>
            </a:pPr>
            <a:r>
              <a:rPr lang="ru-RU" sz="3200" b="1" dirty="0">
                <a:solidFill>
                  <a:srgbClr val="002060"/>
                </a:solidFill>
              </a:rPr>
              <a:t>Метод рисования </a:t>
            </a:r>
            <a:r>
              <a:rPr lang="ru-RU" sz="3200" b="1" dirty="0" err="1">
                <a:solidFill>
                  <a:srgbClr val="002060"/>
                </a:solidFill>
              </a:rPr>
              <a:t>зендудла</a:t>
            </a:r>
            <a:r>
              <a:rPr lang="ru-RU" sz="3200" b="1" dirty="0">
                <a:solidFill>
                  <a:srgbClr val="002060"/>
                </a:solidFill>
              </a:rPr>
              <a:t> предполагает, что рисунок из штрихов и линий всё время повторяется в определённом порядке. Так возникает сложный узор.</a:t>
            </a:r>
          </a:p>
          <a:p>
            <a:pPr algn="r"/>
            <a:endParaRPr lang="ru-RU" dirty="0"/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" y="152751"/>
            <a:ext cx="2793467" cy="3870609"/>
          </a:xfrm>
          <a:prstGeom prst="rect">
            <a:avLst/>
          </a:prstGeom>
        </p:spPr>
      </p:pic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90756" y="3104362"/>
            <a:ext cx="3311003" cy="45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Чем рисовать?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8483" y="1979596"/>
            <a:ext cx="8915400" cy="377762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Для этого не нужно ничего особенного:</a:t>
            </a:r>
          </a:p>
          <a:p>
            <a:pPr algn="r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Маркер, </a:t>
            </a:r>
            <a:r>
              <a:rPr lang="ru-RU" sz="3200" dirty="0" err="1" smtClean="0">
                <a:solidFill>
                  <a:srgbClr val="002060"/>
                </a:solidFill>
              </a:rPr>
              <a:t>линер</a:t>
            </a:r>
            <a:r>
              <a:rPr lang="ru-RU" sz="3200" dirty="0" smtClean="0">
                <a:solidFill>
                  <a:srgbClr val="002060"/>
                </a:solidFill>
              </a:rPr>
              <a:t>, роллер, капиллярная, шариковая или </a:t>
            </a:r>
            <a:r>
              <a:rPr lang="ru-RU" sz="3200" dirty="0" err="1" smtClean="0">
                <a:solidFill>
                  <a:srgbClr val="002060"/>
                </a:solidFill>
              </a:rPr>
              <a:t>гелевая</a:t>
            </a:r>
            <a:r>
              <a:rPr lang="ru-RU" sz="3200" dirty="0" smtClean="0">
                <a:solidFill>
                  <a:srgbClr val="002060"/>
                </a:solidFill>
              </a:rPr>
              <a:t> ручка.</a:t>
            </a:r>
          </a:p>
          <a:p>
            <a:pPr algn="r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Если вы захотите дополнить рисунок тенями или оттенками – пригодится простой мягкий карандаш.</a:t>
            </a:r>
          </a:p>
          <a:p>
            <a:pPr algn="r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Для раскрашивания можно использовать любые средства.</a:t>
            </a:r>
          </a:p>
          <a:p>
            <a:pPr algn="r"/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9" y="0"/>
            <a:ext cx="3367904" cy="3491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79" y="3782729"/>
            <a:ext cx="4143715" cy="29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00" t="-133" r="3224" b="5157"/>
          <a:stretch/>
        </p:blipFill>
        <p:spPr>
          <a:xfrm>
            <a:off x="8614077" y="3429000"/>
            <a:ext cx="3214934" cy="3257233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897" t="5314" r="36289" b="32399"/>
          <a:stretch/>
        </p:blipFill>
        <p:spPr>
          <a:xfrm>
            <a:off x="3928719" y="2694296"/>
            <a:ext cx="3804521" cy="399193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77" r="53563" b="1"/>
          <a:stretch/>
        </p:blipFill>
        <p:spPr>
          <a:xfrm>
            <a:off x="7057860" y="34977"/>
            <a:ext cx="3419295" cy="349650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2424" t="6972" r="15267" b="13398"/>
          <a:stretch/>
        </p:blipFill>
        <p:spPr>
          <a:xfrm>
            <a:off x="366270" y="111979"/>
            <a:ext cx="4237829" cy="412067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39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023" y="2467348"/>
            <a:ext cx="4770744" cy="4293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316" t="5684" r="8105" b="8422"/>
          <a:stretch/>
        </p:blipFill>
        <p:spPr>
          <a:xfrm>
            <a:off x="8775569" y="0"/>
            <a:ext cx="3164657" cy="3176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68" y="61762"/>
            <a:ext cx="5176019" cy="36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237" t="11414" r="40499" b="7155"/>
          <a:stretch/>
        </p:blipFill>
        <p:spPr>
          <a:xfrm>
            <a:off x="219297" y="1905000"/>
            <a:ext cx="4739829" cy="47964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2883" y="254695"/>
            <a:ext cx="8915400" cy="3777622"/>
          </a:xfrm>
        </p:spPr>
        <p:txBody>
          <a:bodyPr/>
          <a:lstStyle/>
          <a:p>
            <a:pPr marL="0" indent="0" algn="r">
              <a:buNone/>
            </a:pPr>
            <a:r>
              <a:rPr lang="ru-RU" sz="3600" b="1" dirty="0">
                <a:solidFill>
                  <a:srgbClr val="002060"/>
                </a:solidFill>
              </a:rPr>
              <a:t>Окружностью называется замкнутая кривая линия, каждая точка </a:t>
            </a:r>
            <a:r>
              <a:rPr lang="ru-RU" sz="3600" b="1" dirty="0" smtClean="0">
                <a:solidFill>
                  <a:srgbClr val="002060"/>
                </a:solidFill>
              </a:rPr>
              <a:t>которой </a:t>
            </a:r>
            <a:r>
              <a:rPr lang="ru-RU" sz="3600" b="1" dirty="0">
                <a:solidFill>
                  <a:srgbClr val="002060"/>
                </a:solidFill>
              </a:rPr>
              <a:t>расположена на одинаковом расстоянии от одной точки 0, </a:t>
            </a:r>
            <a:r>
              <a:rPr lang="ru-RU" sz="3600" b="1" dirty="0" smtClean="0">
                <a:solidFill>
                  <a:srgbClr val="002060"/>
                </a:solidFill>
              </a:rPr>
              <a:t>называемой </a:t>
            </a:r>
            <a:r>
              <a:rPr lang="ru-RU" sz="3600" b="1" u="sng" dirty="0">
                <a:solidFill>
                  <a:srgbClr val="002060"/>
                </a:solidFill>
              </a:rPr>
              <a:t>центром.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2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112" t="2016" r="2653" b="1295"/>
          <a:stretch/>
        </p:blipFill>
        <p:spPr>
          <a:xfrm>
            <a:off x="150313" y="1472832"/>
            <a:ext cx="5235880" cy="514402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3866" y="104384"/>
            <a:ext cx="8915400" cy="377762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b="1" dirty="0">
                <a:solidFill>
                  <a:srgbClr val="002060"/>
                </a:solidFill>
              </a:rPr>
              <a:t>Прямые линии, соединяющие любую точку окружности с ее центром, называются </a:t>
            </a:r>
            <a:r>
              <a:rPr lang="ru-RU" sz="3200" b="1" u="sng" dirty="0">
                <a:solidFill>
                  <a:srgbClr val="002060"/>
                </a:solidFill>
              </a:rPr>
              <a:t>радиусами (R)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Прямая </a:t>
            </a:r>
            <a:r>
              <a:rPr lang="ru-RU" sz="3200" b="1" dirty="0">
                <a:solidFill>
                  <a:srgbClr val="002060"/>
                </a:solidFill>
              </a:rPr>
              <a:t>AB, соединяющая две точки </a:t>
            </a:r>
            <a:r>
              <a:rPr lang="ru-RU" sz="3200" b="1" dirty="0" smtClean="0">
                <a:solidFill>
                  <a:srgbClr val="002060"/>
                </a:solidFill>
              </a:rPr>
              <a:t>окружности </a:t>
            </a:r>
            <a:r>
              <a:rPr lang="ru-RU" sz="3200" b="1" dirty="0">
                <a:solidFill>
                  <a:srgbClr val="002060"/>
                </a:solidFill>
              </a:rPr>
              <a:t>и проходящая через ее центр (0) называется </a:t>
            </a:r>
            <a:r>
              <a:rPr lang="ru-RU" sz="3200" b="1" u="sng" dirty="0">
                <a:solidFill>
                  <a:srgbClr val="002060"/>
                </a:solidFill>
              </a:rPr>
              <a:t>диаметром (D).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9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47" y="1541746"/>
            <a:ext cx="5236918" cy="51393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706" y="260856"/>
            <a:ext cx="8911687" cy="16556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Части окружности называются </a:t>
            </a:r>
            <a:r>
              <a:rPr lang="ru-RU" b="1" u="sng" dirty="0">
                <a:solidFill>
                  <a:srgbClr val="002060"/>
                </a:solidFill>
              </a:rPr>
              <a:t>дугами.</a:t>
            </a:r>
            <a:r>
              <a:rPr lang="ru-RU" b="1" dirty="0">
                <a:solidFill>
                  <a:srgbClr val="002060"/>
                </a:solidFill>
              </a:rPr>
              <a:t> Прямая CD, соединяющая две точки на окружности, называется </a:t>
            </a:r>
            <a:r>
              <a:rPr lang="ru-RU" b="1" u="sng" dirty="0">
                <a:solidFill>
                  <a:srgbClr val="002060"/>
                </a:solidFill>
              </a:rPr>
              <a:t>хордой.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1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6" y="1718627"/>
            <a:ext cx="5243014" cy="51393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131403"/>
            <a:ext cx="8911687" cy="406481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Прямая MN, которая имеет только одну общую точку с окружностью называется </a:t>
            </a:r>
            <a:r>
              <a:rPr lang="ru-RU" b="1" u="sng" dirty="0" smtClean="0">
                <a:solidFill>
                  <a:srgbClr val="002060"/>
                </a:solidFill>
              </a:rPr>
              <a:t>касательной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Часть </a:t>
            </a:r>
            <a:r>
              <a:rPr lang="ru-RU" b="1" dirty="0">
                <a:solidFill>
                  <a:srgbClr val="002060"/>
                </a:solidFill>
              </a:rPr>
              <a:t>круга, ограниченная </a:t>
            </a:r>
            <a:r>
              <a:rPr lang="ru-RU" b="1" u="sng" dirty="0">
                <a:solidFill>
                  <a:srgbClr val="002060"/>
                </a:solidFill>
              </a:rPr>
              <a:t>хордой</a:t>
            </a:r>
            <a:r>
              <a:rPr lang="ru-RU" b="1" dirty="0">
                <a:solidFill>
                  <a:srgbClr val="002060"/>
                </a:solidFill>
              </a:rPr>
              <a:t> CD и </a:t>
            </a:r>
            <a:r>
              <a:rPr lang="ru-RU" b="1" u="sng" dirty="0">
                <a:solidFill>
                  <a:srgbClr val="002060"/>
                </a:solidFill>
              </a:rPr>
              <a:t>дугой,</a:t>
            </a:r>
            <a:r>
              <a:rPr lang="ru-RU" b="1" dirty="0">
                <a:solidFill>
                  <a:srgbClr val="002060"/>
                </a:solidFill>
              </a:rPr>
              <a:t> называется </a:t>
            </a:r>
            <a:r>
              <a:rPr lang="ru-RU" b="1" u="sng" dirty="0" smtClean="0">
                <a:solidFill>
                  <a:srgbClr val="002060"/>
                </a:solidFill>
              </a:rPr>
              <a:t>сегментом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Часть </a:t>
            </a:r>
            <a:r>
              <a:rPr lang="ru-RU" b="1" dirty="0">
                <a:solidFill>
                  <a:srgbClr val="002060"/>
                </a:solidFill>
              </a:rPr>
              <a:t>круга, ограниченная двумя радиусами и дугой, называется сектором.</a:t>
            </a:r>
          </a:p>
        </p:txBody>
      </p:sp>
    </p:spTree>
    <p:extLst>
      <p:ext uri="{BB962C8B-B14F-4D97-AF65-F5344CB8AC3E}">
        <p14:creationId xmlns:p14="http://schemas.microsoft.com/office/powerpoint/2010/main" val="23110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1" y="1718627"/>
            <a:ext cx="5243014" cy="51393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076" y="386116"/>
            <a:ext cx="8911687" cy="216919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Две взаимно </a:t>
            </a:r>
            <a:r>
              <a:rPr lang="ru-RU" b="1" dirty="0" smtClean="0">
                <a:solidFill>
                  <a:srgbClr val="002060"/>
                </a:solidFill>
              </a:rPr>
              <a:t>перпендикулярные </a:t>
            </a:r>
            <a:r>
              <a:rPr lang="ru-RU" b="1" dirty="0">
                <a:solidFill>
                  <a:srgbClr val="002060"/>
                </a:solidFill>
              </a:rPr>
              <a:t>(горизонтальная и вертикальная) линии, пересекающиеся в центре </a:t>
            </a:r>
            <a:r>
              <a:rPr lang="ru-RU" b="1" dirty="0" smtClean="0">
                <a:solidFill>
                  <a:srgbClr val="002060"/>
                </a:solidFill>
              </a:rPr>
              <a:t>окружности</a:t>
            </a:r>
            <a:r>
              <a:rPr lang="ru-RU" b="1" dirty="0">
                <a:solidFill>
                  <a:srgbClr val="002060"/>
                </a:solidFill>
              </a:rPr>
              <a:t>, называются </a:t>
            </a:r>
            <a:r>
              <a:rPr lang="ru-RU" b="1" u="sng" dirty="0">
                <a:solidFill>
                  <a:srgbClr val="002060"/>
                </a:solidFill>
              </a:rPr>
              <a:t>осями.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9628" y="2797479"/>
            <a:ext cx="8915400" cy="377762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9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то циркуля рейсшины треугольника карандаш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2" y="2366777"/>
            <a:ext cx="2784662" cy="27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фото циркуля рейсшины треугольника карандаш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2" y="751776"/>
            <a:ext cx="3000001" cy="16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784" y="480674"/>
            <a:ext cx="8911687" cy="4423879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Деление окружности на равные части включает в себя такие </a:t>
            </a:r>
            <a:r>
              <a:rPr lang="ru-RU" b="1" dirty="0" smtClean="0">
                <a:solidFill>
                  <a:srgbClr val="002060"/>
                </a:solidFill>
              </a:rPr>
              <a:t>построения</a:t>
            </a:r>
            <a:r>
              <a:rPr lang="ru-RU" b="1" dirty="0">
                <a:solidFill>
                  <a:srgbClr val="002060"/>
                </a:solidFill>
              </a:rPr>
              <a:t>, как деление отрезков, дуг </a:t>
            </a:r>
            <a:r>
              <a:rPr lang="ru-RU" b="1" dirty="0" smtClean="0">
                <a:solidFill>
                  <a:srgbClr val="002060"/>
                </a:solidFill>
              </a:rPr>
              <a:t>окружностей </a:t>
            </a:r>
            <a:r>
              <a:rPr lang="ru-RU" b="1" dirty="0">
                <a:solidFill>
                  <a:srgbClr val="002060"/>
                </a:solidFill>
              </a:rPr>
              <a:t>и углов, а также построение правильных многоугольников. </a:t>
            </a:r>
            <a:r>
              <a:rPr lang="ru-RU" b="1" dirty="0" smtClean="0">
                <a:solidFill>
                  <a:srgbClr val="002060"/>
                </a:solidFill>
              </a:rPr>
              <a:t>Деление </a:t>
            </a:r>
            <a:r>
              <a:rPr lang="ru-RU" b="1" dirty="0">
                <a:solidFill>
                  <a:srgbClr val="002060"/>
                </a:solidFill>
              </a:rPr>
              <a:t>окружностей и дуг </a:t>
            </a:r>
            <a:r>
              <a:rPr lang="ru-RU" b="1" dirty="0" smtClean="0">
                <a:solidFill>
                  <a:srgbClr val="002060"/>
                </a:solidFill>
              </a:rPr>
              <a:t>осуществляется </a:t>
            </a:r>
            <a:r>
              <a:rPr lang="ru-RU" b="1" dirty="0">
                <a:solidFill>
                  <a:srgbClr val="002060"/>
                </a:solidFill>
              </a:rPr>
              <a:t>при помощи циркуля, рейсшины и угольников.</a:t>
            </a:r>
          </a:p>
        </p:txBody>
      </p:sp>
      <p:pic>
        <p:nvPicPr>
          <p:cNvPr id="1026" name="Picture 2" descr="Картинки по запросу фото циркуля рейсшины треугольника карандашо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2" r="3271" b="35059"/>
          <a:stretch/>
        </p:blipFill>
        <p:spPr bwMode="auto">
          <a:xfrm>
            <a:off x="2268875" y="5151439"/>
            <a:ext cx="5528049" cy="16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фото циркуля рейсшины треугольника карандаш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46" y="4555892"/>
            <a:ext cx="3502025" cy="19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316" t="11110" r="42096" b="5408"/>
          <a:stretch/>
        </p:blipFill>
        <p:spPr>
          <a:xfrm>
            <a:off x="89833" y="0"/>
            <a:ext cx="3792575" cy="38227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65809"/>
            <a:ext cx="8911687" cy="128089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Деление окружностей на 3,4,5,6,8 равных частей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139" t="19423" r="58725" b="25544"/>
          <a:stretch/>
        </p:blipFill>
        <p:spPr>
          <a:xfrm>
            <a:off x="7359594" y="1324464"/>
            <a:ext cx="4145018" cy="4404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1531" t="11438" r="42582" b="9938"/>
          <a:stretch/>
        </p:blipFill>
        <p:spPr>
          <a:xfrm>
            <a:off x="3193923" y="3000025"/>
            <a:ext cx="4002929" cy="38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62097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Декоративное оформление окружностей в технике ЗЕНДУДЛ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0219" y="1540189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 err="1" smtClean="0"/>
              <a:t>Зендудл</a:t>
            </a:r>
            <a:r>
              <a:rPr lang="ru-RU" sz="2800" dirty="0" smtClean="0"/>
              <a:t> – это абстрактный рисунок на </a:t>
            </a:r>
            <a:r>
              <a:rPr lang="ru-RU" sz="2800" dirty="0"/>
              <a:t>о</a:t>
            </a:r>
            <a:r>
              <a:rPr lang="ru-RU" sz="2800" dirty="0" smtClean="0"/>
              <a:t>снове </a:t>
            </a:r>
            <a:r>
              <a:rPr lang="ru-RU" sz="2800" dirty="0" smtClean="0"/>
              <a:t>повторяющихся узоров</a:t>
            </a:r>
          </a:p>
          <a:p>
            <a:pPr marL="0" indent="0">
              <a:buNone/>
            </a:pPr>
            <a:endParaRPr lang="ru-RU" sz="2800" dirty="0"/>
          </a:p>
          <a:p>
            <a:pPr marL="0" indent="0" algn="r">
              <a:buNone/>
            </a:pPr>
            <a:r>
              <a:rPr lang="ru-RU" sz="2800" b="1" u="sng" dirty="0" err="1" smtClean="0"/>
              <a:t>Зендудл</a:t>
            </a:r>
            <a:r>
              <a:rPr lang="ru-RU" sz="2800" dirty="0" smtClean="0"/>
              <a:t> образовано от двух слов: «</a:t>
            </a:r>
            <a:r>
              <a:rPr lang="ru-RU" sz="2800" dirty="0" err="1" smtClean="0"/>
              <a:t>зен</a:t>
            </a:r>
            <a:r>
              <a:rPr lang="ru-RU" sz="2800" dirty="0" smtClean="0"/>
              <a:t>» (или «дзен») – успокоить душу и мысли, найти свою середину; и «</a:t>
            </a:r>
            <a:r>
              <a:rPr lang="ru-RU" sz="2800" dirty="0" err="1" smtClean="0"/>
              <a:t>дудл</a:t>
            </a:r>
            <a:r>
              <a:rPr lang="ru-RU" sz="2800" dirty="0" smtClean="0"/>
              <a:t>» - англ. слово «писать неразборчиво», «рисовать каракули».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72" t="3190" r="3637" b="2686"/>
          <a:stretch/>
        </p:blipFill>
        <p:spPr>
          <a:xfrm>
            <a:off x="154006" y="162097"/>
            <a:ext cx="2290812" cy="3017393"/>
          </a:xfrm>
          <a:prstGeom prst="rect">
            <a:avLst/>
          </a:prstGeom>
        </p:spPr>
      </p:pic>
      <p:pic>
        <p:nvPicPr>
          <p:cNvPr id="2050" name="Picture 2" descr="Картинки по запросу фото  зендуд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3097" r="3990" b="2707"/>
          <a:stretch/>
        </p:blipFill>
        <p:spPr bwMode="auto">
          <a:xfrm>
            <a:off x="203132" y="3280682"/>
            <a:ext cx="2192559" cy="28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288</Words>
  <Application>Microsoft Office PowerPoint</Application>
  <PresentationFormat>Произвольный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Деление окружностей на равные части</vt:lpstr>
      <vt:lpstr>Презентация PowerPoint</vt:lpstr>
      <vt:lpstr>Презентация PowerPoint</vt:lpstr>
      <vt:lpstr>Части окружности называются дугами. Прямая CD, соединяющая две точки на окружности, называется хордой.  </vt:lpstr>
      <vt:lpstr>Прямая MN, которая имеет только одну общую точку с окружностью называется касательной.  Часть круга, ограниченная хордой CD и дугой, называется сегментом.  Часть круга, ограниченная двумя радиусами и дугой, называется сектором.</vt:lpstr>
      <vt:lpstr>Две взаимно перпендикулярные (горизонтальная и вертикальная) линии, пересекающиеся в центре окружности, называются осями.</vt:lpstr>
      <vt:lpstr>Деление окружности на равные части включает в себя такие построения, как деление отрезков, дуг окружностей и углов, а также построение правильных многоугольников. Деление окружностей и дуг осуществляется при помощи циркуля, рейсшины и угольников.</vt:lpstr>
      <vt:lpstr>Деление окружностей на 3,4,5,6,8 равных частей</vt:lpstr>
      <vt:lpstr>Декоративное оформление окружностей в технике ЗЕНДУДЛ</vt:lpstr>
      <vt:lpstr>Рисунки этого стиля всегда создаются черными чернилами на белой бумаге</vt:lpstr>
      <vt:lpstr>Чем рисовать?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окружностей на равные части</dc:title>
  <dc:creator>Пользователь</dc:creator>
  <cp:lastModifiedBy>Admin</cp:lastModifiedBy>
  <cp:revision>9</cp:revision>
  <dcterms:created xsi:type="dcterms:W3CDTF">2016-12-06T03:58:24Z</dcterms:created>
  <dcterms:modified xsi:type="dcterms:W3CDTF">2016-12-06T12:19:13Z</dcterms:modified>
</cp:coreProperties>
</file>