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1" r:id="rId2"/>
    <p:sldId id="256" r:id="rId3"/>
    <p:sldId id="262" r:id="rId4"/>
    <p:sldId id="264" r:id="rId5"/>
    <p:sldId id="265" r:id="rId6"/>
    <p:sldId id="266" r:id="rId7"/>
    <p:sldId id="263" r:id="rId8"/>
    <p:sldId id="269" r:id="rId9"/>
    <p:sldId id="268" r:id="rId10"/>
    <p:sldId id="267" r:id="rId11"/>
    <p:sldId id="270" r:id="rId12"/>
    <p:sldId id="273"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horzBarState="maximized">
    <p:restoredLeft sz="15620"/>
    <p:restoredTop sz="81727" autoAdjust="0"/>
  </p:normalViewPr>
  <p:slideViewPr>
    <p:cSldViewPr>
      <p:cViewPr>
        <p:scale>
          <a:sx n="80" d="100"/>
          <a:sy n="80" d="100"/>
        </p:scale>
        <p:origin x="-366"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C7AFD6-02AB-4400-8CE9-302980B999ED}" type="datetimeFigureOut">
              <a:rPr lang="ru-RU" smtClean="0"/>
              <a:pPr/>
              <a:t>12.03.2020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EB9E1-D2A8-4E7B-9D8B-29C61E9C720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Современная экономическая наука выделяет </a:t>
            </a:r>
            <a:r>
              <a:rPr lang="ru-RU" sz="1200" b="1" kern="1200" dirty="0" smtClean="0">
                <a:solidFill>
                  <a:schemeClr val="tx1"/>
                </a:solidFill>
                <a:latin typeface="+mn-lt"/>
                <a:ea typeface="+mn-ea"/>
                <a:cs typeface="+mn-cs"/>
              </a:rPr>
              <a:t>пять функций денег:</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1. </a:t>
            </a:r>
            <a:r>
              <a:rPr lang="ru-RU" sz="1200" i="1" kern="1200" dirty="0" smtClean="0">
                <a:solidFill>
                  <a:schemeClr val="tx1"/>
                </a:solidFill>
                <a:latin typeface="+mn-lt"/>
                <a:ea typeface="+mn-ea"/>
                <a:cs typeface="+mn-cs"/>
              </a:rPr>
              <a:t>Мера стоимости</a:t>
            </a:r>
            <a:r>
              <a:rPr lang="ru-RU" sz="1200" kern="1200" dirty="0" smtClean="0">
                <a:solidFill>
                  <a:schemeClr val="tx1"/>
                </a:solidFill>
                <a:latin typeface="+mn-lt"/>
                <a:ea typeface="+mn-ea"/>
                <a:cs typeface="+mn-cs"/>
              </a:rPr>
              <a:t>. Деньги позволяют оценивать стоимость товаров путем установления цен.</a:t>
            </a:r>
          </a:p>
          <a:p>
            <a:r>
              <a:rPr lang="ru-RU" sz="1200" kern="1200" dirty="0" smtClean="0">
                <a:solidFill>
                  <a:schemeClr val="tx1"/>
                </a:solidFill>
                <a:latin typeface="+mn-lt"/>
                <a:ea typeface="+mn-ea"/>
                <a:cs typeface="+mn-cs"/>
              </a:rPr>
              <a:t>2. </a:t>
            </a:r>
            <a:r>
              <a:rPr lang="ru-RU" sz="1200" i="1" kern="1200" dirty="0" smtClean="0">
                <a:solidFill>
                  <a:schemeClr val="tx1"/>
                </a:solidFill>
                <a:latin typeface="+mn-lt"/>
                <a:ea typeface="+mn-ea"/>
                <a:cs typeface="+mn-cs"/>
              </a:rPr>
              <a:t>Средство обращения</a:t>
            </a:r>
            <a:r>
              <a:rPr lang="ru-RU" sz="1200" kern="1200" dirty="0" smtClean="0">
                <a:solidFill>
                  <a:schemeClr val="tx1"/>
                </a:solidFill>
                <a:latin typeface="+mn-lt"/>
                <a:ea typeface="+mn-ea"/>
                <a:cs typeface="+mn-cs"/>
              </a:rPr>
              <a:t>. Деньги играют роль посредника в процессе обмена.</a:t>
            </a:r>
          </a:p>
          <a:p>
            <a:r>
              <a:rPr lang="ru-RU" sz="1200" kern="1200" dirty="0" smtClean="0">
                <a:solidFill>
                  <a:schemeClr val="tx1"/>
                </a:solidFill>
                <a:latin typeface="+mn-lt"/>
                <a:ea typeface="+mn-ea"/>
                <a:cs typeface="+mn-cs"/>
              </a:rPr>
              <a:t>3. </a:t>
            </a:r>
            <a:r>
              <a:rPr lang="ru-RU" sz="1200" i="1" kern="1200" dirty="0" smtClean="0">
                <a:solidFill>
                  <a:schemeClr val="tx1"/>
                </a:solidFill>
                <a:latin typeface="+mn-lt"/>
                <a:ea typeface="+mn-ea"/>
                <a:cs typeface="+mn-cs"/>
              </a:rPr>
              <a:t>Средство платежа</a:t>
            </a:r>
            <a:r>
              <a:rPr lang="ru-RU" sz="1200" kern="1200" dirty="0" smtClean="0">
                <a:solidFill>
                  <a:schemeClr val="tx1"/>
                </a:solidFill>
                <a:latin typeface="+mn-lt"/>
                <a:ea typeface="+mn-ea"/>
                <a:cs typeface="+mn-cs"/>
              </a:rPr>
              <a:t>. Функция денег, позволяющая времени платежа не совпадать со временем оплаты, то есть когда товары продают в кредит.</a:t>
            </a:r>
          </a:p>
          <a:p>
            <a:r>
              <a:rPr lang="ru-RU" sz="1200" kern="1200" dirty="0" smtClean="0">
                <a:solidFill>
                  <a:schemeClr val="tx1"/>
                </a:solidFill>
                <a:latin typeface="+mn-lt"/>
                <a:ea typeface="+mn-ea"/>
                <a:cs typeface="+mn-cs"/>
              </a:rPr>
              <a:t>4. </a:t>
            </a:r>
            <a:r>
              <a:rPr lang="ru-RU" sz="1200" i="1" kern="1200" dirty="0" smtClean="0">
                <a:solidFill>
                  <a:schemeClr val="tx1"/>
                </a:solidFill>
                <a:latin typeface="+mn-lt"/>
                <a:ea typeface="+mn-ea"/>
                <a:cs typeface="+mn-cs"/>
              </a:rPr>
              <a:t>Средство накопления и сбережения</a:t>
            </a:r>
            <a:r>
              <a:rPr lang="ru-RU" sz="1200" kern="1200" dirty="0" smtClean="0">
                <a:solidFill>
                  <a:schemeClr val="tx1"/>
                </a:solidFill>
                <a:latin typeface="+mn-lt"/>
                <a:ea typeface="+mn-ea"/>
                <a:cs typeface="+mn-cs"/>
              </a:rPr>
              <a:t>. Способность денег участвовать в процессе формирования, распределения, перераспределения национального дохода, образования сбережений населения.</a:t>
            </a:r>
          </a:p>
          <a:p>
            <a:r>
              <a:rPr lang="ru-RU" sz="1200" kern="1200" dirty="0" smtClean="0">
                <a:solidFill>
                  <a:schemeClr val="tx1"/>
                </a:solidFill>
                <a:latin typeface="+mn-lt"/>
                <a:ea typeface="+mn-ea"/>
                <a:cs typeface="+mn-cs"/>
              </a:rPr>
              <a:t>5. </a:t>
            </a:r>
            <a:r>
              <a:rPr lang="ru-RU" sz="1200" i="1" kern="1200" dirty="0" smtClean="0">
                <a:solidFill>
                  <a:schemeClr val="tx1"/>
                </a:solidFill>
                <a:latin typeface="+mn-lt"/>
                <a:ea typeface="+mn-ea"/>
                <a:cs typeface="+mn-cs"/>
              </a:rPr>
              <a:t>Функция мировых денег</a:t>
            </a:r>
            <a:r>
              <a:rPr lang="ru-RU" sz="1200" kern="1200" dirty="0" smtClean="0">
                <a:solidFill>
                  <a:schemeClr val="tx1"/>
                </a:solidFill>
                <a:latin typeface="+mn-lt"/>
                <a:ea typeface="+mn-ea"/>
                <a:cs typeface="+mn-cs"/>
              </a:rPr>
              <a:t>. Проявляется во взаимоотношениях между экономическими субъектами: государствами, юридическими и физическими лицами, находящимися в разных странах.</a:t>
            </a:r>
          </a:p>
          <a:p>
            <a:r>
              <a:rPr lang="ru-RU" sz="1200" kern="1200" dirty="0" smtClean="0">
                <a:solidFill>
                  <a:schemeClr val="tx1"/>
                </a:solidFill>
                <a:latin typeface="+mn-lt"/>
                <a:ea typeface="+mn-ea"/>
                <a:cs typeface="+mn-cs"/>
              </a:rPr>
              <a:t>Считается, что деньги выполняют свою задачу только при участии людей, которые используют возможности денег. Именно люди могут определять цены товаров, применять деньги в процессах реализации и платежей, а также использовать их в качестве средства накопления. Таким образом, теоретически любой предмет, выполняющий эти функции, может считаться деньгами.</a:t>
            </a:r>
          </a:p>
          <a:p>
            <a:endParaRPr lang="ru-RU" dirty="0"/>
          </a:p>
        </p:txBody>
      </p:sp>
      <p:sp>
        <p:nvSpPr>
          <p:cNvPr id="4" name="Номер слайда 3"/>
          <p:cNvSpPr>
            <a:spLocks noGrp="1"/>
          </p:cNvSpPr>
          <p:nvPr>
            <p:ph type="sldNum" sz="quarter" idx="10"/>
          </p:nvPr>
        </p:nvSpPr>
        <p:spPr/>
        <p:txBody>
          <a:bodyPr/>
          <a:lstStyle/>
          <a:p>
            <a:fld id="{481EB9E1-D2A8-4E7B-9D8B-29C61E9C7205}"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Товарные деньги.</a:t>
            </a:r>
            <a:r>
              <a:rPr lang="ru-RU" sz="1200" kern="1200" dirty="0" smtClean="0">
                <a:solidFill>
                  <a:schemeClr val="tx1"/>
                </a:solidFill>
                <a:latin typeface="+mn-lt"/>
                <a:ea typeface="+mn-ea"/>
                <a:cs typeface="+mn-cs"/>
              </a:rPr>
              <a:t> В древности единственным способом получить желаемое, не прибегая к силе или воровству, был бартер, то есть обмен товарами без посредников (в наше время при обмене товарами посредником считаются деньги). Допустим, у какого-то поселения в один год выдался большой урожай зерна, и они обменивали это зерно на металл, полученный людьми из соседнего поселения. И все вроде бы хорошо. Но может случиться такое, что соседям не понадобиться столько зерна, и тогда зерно будет не востребовано и пропадет. А если сторон обмена будет не две, а больше, и каждая сторона со своим товаром. Произвести обмен будет почти нереально.</a:t>
            </a:r>
          </a:p>
          <a:p>
            <a:r>
              <a:rPr lang="ru-RU" sz="1200" kern="1200" dirty="0" smtClean="0">
                <a:solidFill>
                  <a:schemeClr val="tx1"/>
                </a:solidFill>
                <a:latin typeface="+mn-lt"/>
                <a:ea typeface="+mn-ea"/>
                <a:cs typeface="+mn-cs"/>
              </a:rPr>
              <a:t>Неудобства бартерного обмена привели к появлению посредников, способных удовлетворить широкий спектр запросов. Этими посредниками стали зерно и домашний скот. Так появились товарные деньги.</a:t>
            </a:r>
          </a:p>
          <a:p>
            <a:endParaRPr lang="ru-RU" dirty="0"/>
          </a:p>
        </p:txBody>
      </p:sp>
      <p:sp>
        <p:nvSpPr>
          <p:cNvPr id="4" name="Номер слайда 3"/>
          <p:cNvSpPr>
            <a:spLocks noGrp="1"/>
          </p:cNvSpPr>
          <p:nvPr>
            <p:ph type="sldNum" sz="quarter" idx="10"/>
          </p:nvPr>
        </p:nvSpPr>
        <p:spPr/>
        <p:txBody>
          <a:bodyPr/>
          <a:lstStyle/>
          <a:p>
            <a:fld id="{481EB9E1-D2A8-4E7B-9D8B-29C61E9C7205}" type="slidenum">
              <a:rPr lang="ru-RU" smtClean="0"/>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85000" lnSpcReduction="20000"/>
          </a:bodyPr>
          <a:lstStyle/>
          <a:p>
            <a:r>
              <a:rPr lang="ru-RU" sz="1200" b="1" kern="1200" dirty="0" smtClean="0">
                <a:solidFill>
                  <a:schemeClr val="tx1"/>
                </a:solidFill>
                <a:latin typeface="+mn-lt"/>
                <a:ea typeface="+mn-ea"/>
                <a:cs typeface="+mn-cs"/>
              </a:rPr>
              <a:t>Металлические деньги.</a:t>
            </a:r>
            <a:r>
              <a:rPr lang="ru-RU" sz="1200" kern="1200" dirty="0" smtClean="0">
                <a:solidFill>
                  <a:schemeClr val="tx1"/>
                </a:solidFill>
                <a:latin typeface="+mn-lt"/>
                <a:ea typeface="+mn-ea"/>
                <a:cs typeface="+mn-cs"/>
              </a:rPr>
              <a:t> Металлические деньги или монеты (медные, серебряные, золотые) делали разной формы: сначала были штучные, затем весовые. Позднее монета стала иметь установленные государством отличительные признаки: внешний вид монеты, ее вес. Наиболее удобной в обращении оказалась круглая форма монеты, ее лицевая сторона называлась - </a:t>
            </a:r>
            <a:r>
              <a:rPr lang="ru-RU" sz="1200" i="1" kern="1200" dirty="0" smtClean="0">
                <a:solidFill>
                  <a:schemeClr val="tx1"/>
                </a:solidFill>
                <a:latin typeface="+mn-lt"/>
                <a:ea typeface="+mn-ea"/>
                <a:cs typeface="+mn-cs"/>
              </a:rPr>
              <a:t>аверс</a:t>
            </a:r>
            <a:r>
              <a:rPr lang="ru-RU" sz="1200" kern="1200" dirty="0" smtClean="0">
                <a:solidFill>
                  <a:schemeClr val="tx1"/>
                </a:solidFill>
                <a:latin typeface="+mn-lt"/>
                <a:ea typeface="+mn-ea"/>
                <a:cs typeface="+mn-cs"/>
              </a:rPr>
              <a:t>, оборотная -</a:t>
            </a:r>
            <a:r>
              <a:rPr lang="ru-RU" sz="1200" i="1" kern="1200" dirty="0" smtClean="0">
                <a:solidFill>
                  <a:schemeClr val="tx1"/>
                </a:solidFill>
                <a:latin typeface="+mn-lt"/>
                <a:ea typeface="+mn-ea"/>
                <a:cs typeface="+mn-cs"/>
              </a:rPr>
              <a:t>реверс</a:t>
            </a:r>
            <a:r>
              <a:rPr lang="ru-RU" sz="1200" kern="1200" dirty="0" smtClean="0">
                <a:solidFill>
                  <a:schemeClr val="tx1"/>
                </a:solidFill>
                <a:latin typeface="+mn-lt"/>
                <a:ea typeface="+mn-ea"/>
                <a:cs typeface="+mn-cs"/>
              </a:rPr>
              <a:t>, обрез -</a:t>
            </a:r>
            <a:r>
              <a:rPr lang="ru-RU" sz="1200" i="1" kern="1200" dirty="0" smtClean="0">
                <a:solidFill>
                  <a:schemeClr val="tx1"/>
                </a:solidFill>
                <a:latin typeface="+mn-lt"/>
                <a:ea typeface="+mn-ea"/>
                <a:cs typeface="+mn-cs"/>
              </a:rPr>
              <a:t>гурт.</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Первые круглые металлические деньги появились в Лидии, еще в 7 веке до нашей эры, на территории нынешней Турции, Они были изготовлены в виде монет из </a:t>
            </a:r>
            <a:r>
              <a:rPr lang="ru-RU" sz="1200" kern="1200" dirty="0" err="1" smtClean="0">
                <a:solidFill>
                  <a:schemeClr val="tx1"/>
                </a:solidFill>
                <a:latin typeface="+mn-lt"/>
                <a:ea typeface="+mn-ea"/>
                <a:cs typeface="+mn-cs"/>
              </a:rPr>
              <a:t>электрума</a:t>
            </a:r>
            <a:r>
              <a:rPr lang="ru-RU" sz="1200" kern="1200" dirty="0" smtClean="0">
                <a:solidFill>
                  <a:schemeClr val="tx1"/>
                </a:solidFill>
                <a:latin typeface="+mn-lt"/>
                <a:ea typeface="+mn-ea"/>
                <a:cs typeface="+mn-cs"/>
              </a:rPr>
              <a:t> (разновидность золота с большим содержанием серебра). Из Лидии чеканка монет быстро распространилась в Грецию. На каждой монете было изображение бога-покровителя города. Где-то в середине 5 века до нашей эры, монеты привели к единому стандарту и чеканили уже только из серебра и золота. Это было сделано для облегчения торговли и для того, чтобы более точно определять ценность монеты. На каждой монете существовали символы, указывающие на место производства.</a:t>
            </a:r>
          </a:p>
          <a:p>
            <a:r>
              <a:rPr lang="ru-RU" sz="1200" kern="1200" dirty="0" smtClean="0">
                <a:solidFill>
                  <a:schemeClr val="tx1"/>
                </a:solidFill>
                <a:latin typeface="+mn-lt"/>
                <a:ea typeface="+mn-ea"/>
                <a:cs typeface="+mn-cs"/>
              </a:rPr>
              <a:t>Греческая монетная культура оказала огромное влияние на современные деньги. Именно греки первыми стали выбивать на монетах изображения живых людей. После завоеваний Александра Македонского, технология чеканки с использованием двух пресс-форм для </a:t>
            </a:r>
            <a:r>
              <a:rPr lang="ru-RU" sz="1200" i="1" kern="1200" dirty="0" smtClean="0">
                <a:solidFill>
                  <a:schemeClr val="tx1"/>
                </a:solidFill>
                <a:latin typeface="+mn-lt"/>
                <a:ea typeface="+mn-ea"/>
                <a:cs typeface="+mn-cs"/>
              </a:rPr>
              <a:t>аверса</a:t>
            </a:r>
            <a:r>
              <a:rPr lang="ru-RU" sz="1200" kern="1200" dirty="0" smtClean="0">
                <a:solidFill>
                  <a:schemeClr val="tx1"/>
                </a:solidFill>
                <a:latin typeface="+mn-lt"/>
                <a:ea typeface="+mn-ea"/>
                <a:cs typeface="+mn-cs"/>
              </a:rPr>
              <a:t> и </a:t>
            </a:r>
            <a:r>
              <a:rPr lang="ru-RU" sz="1200" i="1" kern="1200" dirty="0" smtClean="0">
                <a:solidFill>
                  <a:schemeClr val="tx1"/>
                </a:solidFill>
                <a:latin typeface="+mn-lt"/>
                <a:ea typeface="+mn-ea"/>
                <a:cs typeface="+mn-cs"/>
              </a:rPr>
              <a:t>реверса</a:t>
            </a:r>
            <a:r>
              <a:rPr lang="ru-RU" sz="1200" kern="1200" dirty="0" smtClean="0">
                <a:solidFill>
                  <a:schemeClr val="tx1"/>
                </a:solidFill>
                <a:latin typeface="+mn-lt"/>
                <a:ea typeface="+mn-ea"/>
                <a:cs typeface="+mn-cs"/>
              </a:rPr>
              <a:t> распространилась на все подвластные ему территории. На основе этой технологии стали чеканить монеты Рим и позднее Западная Европа. В Киевской Руси первые чеканные монеты появились в 9-10 веках. В обращении одновременно находились </a:t>
            </a:r>
            <a:r>
              <a:rPr lang="ru-RU" sz="1200" kern="1200" dirty="0" err="1" smtClean="0">
                <a:solidFill>
                  <a:schemeClr val="tx1"/>
                </a:solidFill>
                <a:latin typeface="+mn-lt"/>
                <a:ea typeface="+mn-ea"/>
                <a:cs typeface="+mn-cs"/>
              </a:rPr>
              <a:t>златники</a:t>
            </a:r>
            <a:r>
              <a:rPr lang="ru-RU" sz="1200" kern="1200" dirty="0" smtClean="0">
                <a:solidFill>
                  <a:schemeClr val="tx1"/>
                </a:solidFill>
                <a:latin typeface="+mn-lt"/>
                <a:ea typeface="+mn-ea"/>
                <a:cs typeface="+mn-cs"/>
              </a:rPr>
              <a:t> - монеты из золота, и сребреники - монеты из серебра.</a:t>
            </a:r>
          </a:p>
          <a:p>
            <a:r>
              <a:rPr lang="ru-RU" sz="1200" kern="1200" dirty="0" smtClean="0">
                <a:solidFill>
                  <a:schemeClr val="tx1"/>
                </a:solidFill>
                <a:latin typeface="+mn-lt"/>
                <a:ea typeface="+mn-ea"/>
                <a:cs typeface="+mn-cs"/>
              </a:rPr>
              <a:t>Огромную популярность получили металлические деньги из золота. Полностью, к золотому обращению страны перешли в середине 19 века. Лидером среди этих стран была Великобритания. Как известно, у нее было огромное количество колоний и доминионов, поэтому Великобритания занимала первое место по добыче золота.</a:t>
            </a:r>
          </a:p>
          <a:p>
            <a:r>
              <a:rPr lang="ru-RU" sz="1200" kern="1200" dirty="0" smtClean="0">
                <a:solidFill>
                  <a:schemeClr val="tx1"/>
                </a:solidFill>
                <a:latin typeface="+mn-lt"/>
                <a:ea typeface="+mn-ea"/>
                <a:cs typeface="+mn-cs"/>
              </a:rPr>
              <a:t>Свойства золота делали этот металл наиболее пригодным для выполнения назначения денег. Но золотое обращение просуществовало в мире недолго. После первой мировой войны, началась демонетизация золота - процесс постепенной утраты золотом функций денег. Золото было конкурентом доллару, поэтому США пыталось отменить золото, как основу мировой валютной системы. После второй мировой войны США установило разменный курс для иностранных центральных банков, по которому доллар менялся на золото. Это укрепило мировые позиции доллара. В 70-х годах на Ямайской конференции было принято решение о исключении золота из оборота.</a:t>
            </a:r>
          </a:p>
          <a:p>
            <a:endParaRPr lang="ru-RU" dirty="0"/>
          </a:p>
        </p:txBody>
      </p:sp>
      <p:sp>
        <p:nvSpPr>
          <p:cNvPr id="4" name="Номер слайда 3"/>
          <p:cNvSpPr>
            <a:spLocks noGrp="1"/>
          </p:cNvSpPr>
          <p:nvPr>
            <p:ph type="sldNum" sz="quarter" idx="10"/>
          </p:nvPr>
        </p:nvSpPr>
        <p:spPr/>
        <p:txBody>
          <a:bodyPr/>
          <a:lstStyle/>
          <a:p>
            <a:fld id="{481EB9E1-D2A8-4E7B-9D8B-29C61E9C7205}" type="slidenum">
              <a:rPr lang="ru-RU" smtClean="0"/>
              <a:pPr/>
              <a:t>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sz="1200" b="1" kern="1200" dirty="0" smtClean="0">
                <a:solidFill>
                  <a:schemeClr val="tx1"/>
                </a:solidFill>
                <a:latin typeface="+mn-lt"/>
                <a:ea typeface="+mn-ea"/>
                <a:cs typeface="+mn-cs"/>
              </a:rPr>
              <a:t>Бумажные </a:t>
            </a:r>
            <a:r>
              <a:rPr lang="ru-RU" sz="1200" b="1" kern="1200" dirty="0" err="1" smtClean="0">
                <a:solidFill>
                  <a:schemeClr val="tx1"/>
                </a:solidFill>
                <a:latin typeface="+mn-lt"/>
                <a:ea typeface="+mn-ea"/>
                <a:cs typeface="+mn-cs"/>
              </a:rPr>
              <a:t>деньги.</a:t>
            </a:r>
            <a:r>
              <a:rPr lang="ru-RU" sz="1200" kern="1200" dirty="0" err="1" smtClean="0">
                <a:solidFill>
                  <a:schemeClr val="tx1"/>
                </a:solidFill>
                <a:latin typeface="+mn-lt"/>
                <a:ea typeface="+mn-ea"/>
                <a:cs typeface="+mn-cs"/>
              </a:rPr>
              <a:t>Бумажные</a:t>
            </a:r>
            <a:r>
              <a:rPr lang="ru-RU" sz="1200" kern="1200" dirty="0" smtClean="0">
                <a:solidFill>
                  <a:schemeClr val="tx1"/>
                </a:solidFill>
                <a:latin typeface="+mn-lt"/>
                <a:ea typeface="+mn-ea"/>
                <a:cs typeface="+mn-cs"/>
              </a:rPr>
              <a:t> деньги - важнейшее открытие человечества. Этим открытием мы конечно же обязаны китайцам. Как известно, китайцы создали бумагу, а позже книгопечатание. Способ производства бумажных денег соединил в себе оба эти открытия. Первые бумажные деньги появились в Китае еще в 800-е годы нашей эры. Металлические монеты было очень тяжело возить на дальние расстояния, поэтому правительство задумалось о создании бумажных денег. Оно стало платить купцам не монетами, а специальными сертификатами, которые легко разменивались на "твердые" деньги. На этих сертификатах изображали людей, деревья, чиновники ставили свои подписи и печати. На запад бумажные деньги, скорее всего, завезли путешественники, которые возвращались из Китая. В России они появились в 1769г.</a:t>
            </a:r>
          </a:p>
          <a:p>
            <a:r>
              <a:rPr lang="ru-RU" sz="1200" kern="1200" dirty="0" smtClean="0">
                <a:solidFill>
                  <a:schemeClr val="tx1"/>
                </a:solidFill>
                <a:latin typeface="+mn-lt"/>
                <a:ea typeface="+mn-ea"/>
                <a:cs typeface="+mn-cs"/>
              </a:rPr>
              <a:t>Бумажные деньги очень удобны в обращении. По сравнению с монетами, их легче хранить, и они удобны при расчетах. Выпуском этих денег занимается государство. Бумажные деньги защищаются специальными знаками, такими как водяные знаки, различные </a:t>
            </a:r>
            <a:r>
              <a:rPr lang="ru-RU" sz="1200" kern="1200" dirty="0" err="1" smtClean="0">
                <a:solidFill>
                  <a:schemeClr val="tx1"/>
                </a:solidFill>
                <a:latin typeface="+mn-lt"/>
                <a:ea typeface="+mn-ea"/>
                <a:cs typeface="+mn-cs"/>
              </a:rPr>
              <a:t>цветосхемы</a:t>
            </a:r>
            <a:r>
              <a:rPr lang="ru-RU" sz="1200" kern="1200" dirty="0" smtClean="0">
                <a:solidFill>
                  <a:schemeClr val="tx1"/>
                </a:solidFill>
                <a:latin typeface="+mn-lt"/>
                <a:ea typeface="+mn-ea"/>
                <a:cs typeface="+mn-cs"/>
              </a:rPr>
              <a:t> и т.д. Это делается для защиты государственных денег. Подделать такие деньги очень сложно.</a:t>
            </a:r>
          </a:p>
          <a:p>
            <a:r>
              <a:rPr lang="ru-RU" sz="1200" kern="1200" dirty="0" smtClean="0">
                <a:solidFill>
                  <a:schemeClr val="tx1"/>
                </a:solidFill>
                <a:latin typeface="+mn-lt"/>
                <a:ea typeface="+mn-ea"/>
                <a:cs typeface="+mn-cs"/>
              </a:rPr>
              <a:t>Бумажные деньги выполняют две функции: средство обращения и средство платежа. Они не могут быть обменены на золото, поэтому не уходят из обращения. Иногда, государство, испытывая недостаток денежных средств, выпускает все больше и больше бумажных денег. Но это может быть опасно, если не учитывать товарный оборот в стране. В результате этого, бумажные деньги "застревают" в обращении, и происходит их обесценение.</a:t>
            </a:r>
          </a:p>
          <a:p>
            <a:r>
              <a:rPr lang="ru-RU" sz="1200" kern="1200" dirty="0" smtClean="0">
                <a:solidFill>
                  <a:schemeClr val="tx1"/>
                </a:solidFill>
                <a:latin typeface="+mn-lt"/>
                <a:ea typeface="+mn-ea"/>
                <a:cs typeface="+mn-cs"/>
              </a:rPr>
              <a:t>Итак, Сущность бумажных денег заключается в том, что они выпускаются государством, не размениваются на золото, и наделены определенным курсом.</a:t>
            </a:r>
          </a:p>
          <a:p>
            <a:endParaRPr lang="ru-RU" dirty="0"/>
          </a:p>
        </p:txBody>
      </p:sp>
      <p:sp>
        <p:nvSpPr>
          <p:cNvPr id="4" name="Номер слайда 3"/>
          <p:cNvSpPr>
            <a:spLocks noGrp="1"/>
          </p:cNvSpPr>
          <p:nvPr>
            <p:ph type="sldNum" sz="quarter" idx="10"/>
          </p:nvPr>
        </p:nvSpPr>
        <p:spPr/>
        <p:txBody>
          <a:bodyPr/>
          <a:lstStyle/>
          <a:p>
            <a:fld id="{481EB9E1-D2A8-4E7B-9D8B-29C61E9C7205}" type="slidenum">
              <a:rPr lang="ru-RU" smtClean="0"/>
              <a:pPr/>
              <a:t>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b="1" kern="1200" dirty="0" smtClean="0">
                <a:solidFill>
                  <a:schemeClr val="tx1"/>
                </a:solidFill>
                <a:latin typeface="+mn-lt"/>
                <a:ea typeface="+mn-ea"/>
                <a:cs typeface="+mn-cs"/>
              </a:rPr>
              <a:t>Кредитные деньги.</a:t>
            </a:r>
            <a:r>
              <a:rPr lang="ru-RU" sz="1200" kern="1200" dirty="0" smtClean="0">
                <a:solidFill>
                  <a:schemeClr val="tx1"/>
                </a:solidFill>
                <a:latin typeface="+mn-lt"/>
                <a:ea typeface="+mn-ea"/>
                <a:cs typeface="+mn-cs"/>
              </a:rPr>
              <a:t> Кредитные деньги возникают, когда купля-продажа производится в кредит. Их появление связано с функцией денег как средства платежа, где Деньги выступают обязательством, которое должно быть погашено через заранее установленный срок действительными деньгами. В самом начале развития кредитных денег их целью было: экономить бумажные и металлические деньги; способствовать развитию кредитных отношений.</a:t>
            </a:r>
          </a:p>
          <a:p>
            <a:r>
              <a:rPr lang="ru-RU" sz="1200" kern="1200" dirty="0" smtClean="0">
                <a:solidFill>
                  <a:schemeClr val="tx1"/>
                </a:solidFill>
                <a:latin typeface="+mn-lt"/>
                <a:ea typeface="+mn-ea"/>
                <a:cs typeface="+mn-cs"/>
              </a:rPr>
              <a:t>Кредитные деньги развивались постепенно: вексель, банкнота, чек, электронные деньги, кредитные карточки.</a:t>
            </a:r>
          </a:p>
          <a:p>
            <a:r>
              <a:rPr lang="ru-RU" sz="1200" i="1" kern="1200" dirty="0" smtClean="0">
                <a:solidFill>
                  <a:schemeClr val="tx1"/>
                </a:solidFill>
                <a:latin typeface="+mn-lt"/>
                <a:ea typeface="+mn-ea"/>
                <a:cs typeface="+mn-cs"/>
              </a:rPr>
              <a:t>Вексель</a:t>
            </a:r>
            <a:r>
              <a:rPr lang="ru-RU" sz="1200" kern="1200" dirty="0" smtClean="0">
                <a:solidFill>
                  <a:schemeClr val="tx1"/>
                </a:solidFill>
                <a:latin typeface="+mn-lt"/>
                <a:ea typeface="+mn-ea"/>
                <a:cs typeface="+mn-cs"/>
              </a:rPr>
              <a:t> — письменное безусловное обязательство должника выплатить некоторую сумму через определенный срок в установленном месте.</a:t>
            </a:r>
          </a:p>
          <a:p>
            <a:r>
              <a:rPr lang="ru-RU" sz="1200" i="1" kern="1200" dirty="0" smtClean="0">
                <a:solidFill>
                  <a:schemeClr val="tx1"/>
                </a:solidFill>
                <a:latin typeface="+mn-lt"/>
                <a:ea typeface="+mn-ea"/>
                <a:cs typeface="+mn-cs"/>
              </a:rPr>
              <a:t>Банкнота </a:t>
            </a:r>
            <a:r>
              <a:rPr lang="ru-RU" sz="1200" kern="1200" dirty="0" smtClean="0">
                <a:solidFill>
                  <a:schemeClr val="tx1"/>
                </a:solidFill>
                <a:latin typeface="+mn-lt"/>
                <a:ea typeface="+mn-ea"/>
                <a:cs typeface="+mn-cs"/>
              </a:rPr>
              <a:t>- деньги, выпускаемые центральным банком. Они начали выпускаться в 17 веке. В отличие от векселя банкнота означает бессрочное долговое обязательство, обеспечивается гарантией центрального банка, который во многих странах является государственным. Центральные банки стран выпускают банкноты определенного вида и размера. Банкноты являются национальными деньгами на территории, данной страны. Для изготовления банкнот используется специальная бумага, также принимаются меры по защите банкнот от подделок.</a:t>
            </a:r>
          </a:p>
          <a:p>
            <a:r>
              <a:rPr lang="ru-RU" sz="1200" kern="1200" dirty="0" smtClean="0">
                <a:solidFill>
                  <a:schemeClr val="tx1"/>
                </a:solidFill>
                <a:latin typeface="+mn-lt"/>
                <a:ea typeface="+mn-ea"/>
                <a:cs typeface="+mn-cs"/>
              </a:rPr>
              <a:t>Банкнота поступает в обращение в тот момент, когда банки предоставляют кредиты государству и при обмене иностранной валюты на банкноты, данной страны. Банкноты нельзя обменивать на золото.</a:t>
            </a:r>
          </a:p>
          <a:p>
            <a:r>
              <a:rPr lang="ru-RU" sz="1200" i="1" kern="1200" dirty="0" smtClean="0">
                <a:solidFill>
                  <a:schemeClr val="tx1"/>
                </a:solidFill>
                <a:latin typeface="+mn-lt"/>
                <a:ea typeface="+mn-ea"/>
                <a:cs typeface="+mn-cs"/>
              </a:rPr>
              <a:t>Чек</a:t>
            </a:r>
            <a:r>
              <a:rPr lang="ru-RU" sz="1200" kern="1200" dirty="0" smtClean="0">
                <a:solidFill>
                  <a:schemeClr val="tx1"/>
                </a:solidFill>
                <a:latin typeface="+mn-lt"/>
                <a:ea typeface="+mn-ea"/>
                <a:cs typeface="+mn-cs"/>
              </a:rPr>
              <a:t> - документ определенной формы, который содержит приказ, исходящий от законного владельца счета, о выплате предъявителю этого чека, указанной в нем суммы. В основном, чеки используются для получения наличных бумажных денег, в банке, либо в другом кредитном учреждении.</a:t>
            </a:r>
          </a:p>
          <a:p>
            <a:endParaRPr lang="ru-RU" dirty="0"/>
          </a:p>
        </p:txBody>
      </p:sp>
      <p:sp>
        <p:nvSpPr>
          <p:cNvPr id="4" name="Номер слайда 3"/>
          <p:cNvSpPr>
            <a:spLocks noGrp="1"/>
          </p:cNvSpPr>
          <p:nvPr>
            <p:ph type="sldNum" sz="quarter" idx="10"/>
          </p:nvPr>
        </p:nvSpPr>
        <p:spPr/>
        <p:txBody>
          <a:bodyPr/>
          <a:lstStyle/>
          <a:p>
            <a:fld id="{481EB9E1-D2A8-4E7B-9D8B-29C61E9C7205}" type="slidenum">
              <a:rPr lang="ru-RU" smtClean="0"/>
              <a:pPr/>
              <a:t>10</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Электронные деньги</a:t>
            </a:r>
            <a:r>
              <a:rPr lang="ru-RU" sz="1200" kern="1200" dirty="0" smtClean="0">
                <a:solidFill>
                  <a:schemeClr val="tx1"/>
                </a:solidFill>
                <a:latin typeface="+mn-lt"/>
                <a:ea typeface="+mn-ea"/>
                <a:cs typeface="+mn-cs"/>
              </a:rPr>
              <a:t>. Развитие компьютерных технологий уже вчера лишило государственные центральные банки монополии на выпуск своих денег и позволило негосударственным организациям начать выпускать параллельно свои собственные. Особенность этих денег заключается в том, что их нельзя пощупать или просто подержать в руках. Их нельзя положить в карман. Они как бы материально не существуют. Тем не менее эти деньги не только совершенно материальны, но и приобрели ряд таких замечательных качеств, которые обычной валюте недоступны. Перечислим только некоторые из них:</a:t>
            </a:r>
          </a:p>
          <a:p>
            <a:r>
              <a:rPr lang="ru-RU" sz="1200" kern="1200" dirty="0" smtClean="0">
                <a:solidFill>
                  <a:schemeClr val="tx1"/>
                </a:solidFill>
                <a:latin typeface="+mn-lt"/>
                <a:ea typeface="+mn-ea"/>
                <a:cs typeface="+mn-cs"/>
              </a:rPr>
              <a:t>- электронные деньги имеют такую степень защиты, что их невозможно подделать даже теоретически. Если вы положили их в свой кошелек, можете быть 100%-но уверены, что их оттуда никто не стянет;</a:t>
            </a:r>
          </a:p>
          <a:p>
            <a:r>
              <a:rPr lang="ru-RU" sz="1200" kern="1200" dirty="0" smtClean="0">
                <a:solidFill>
                  <a:schemeClr val="tx1"/>
                </a:solidFill>
                <a:latin typeface="+mn-lt"/>
                <a:ea typeface="+mn-ea"/>
                <a:cs typeface="+mn-cs"/>
              </a:rPr>
              <a:t>- поскольку ваш кошелек создается компьютером, и поскольку вы можете создать их сколь угодно много, обнаружить их третьим лицам нет никакой возможности. Тайна вкладов, как говорится, гарантирована. Более того, чтобы завести такой кошелек, вы никому не обязаны давать о себе каких-либо сведений. Вы можете такой кошелек открыть, а через пять минут его закрыть навсегда;</a:t>
            </a:r>
          </a:p>
          <a:p>
            <a:r>
              <a:rPr lang="ru-RU" sz="1200" kern="1200" dirty="0" smtClean="0">
                <a:solidFill>
                  <a:schemeClr val="tx1"/>
                </a:solidFill>
                <a:latin typeface="+mn-lt"/>
                <a:ea typeface="+mn-ea"/>
                <a:cs typeface="+mn-cs"/>
              </a:rPr>
              <a:t>- суммы денег, которые вы можете перечислять, определяете вы, а не инструкции Центробанка. Куда вы их будете перечислять, тоже определяется только вашим желанием. Что вы оплачиваете – ваша личная тайна, даже если вам нет причины делать из этого тайну;</a:t>
            </a:r>
          </a:p>
          <a:p>
            <a:r>
              <a:rPr lang="ru-RU" sz="1200" kern="1200" dirty="0" smtClean="0">
                <a:solidFill>
                  <a:schemeClr val="tx1"/>
                </a:solidFill>
                <a:latin typeface="+mn-lt"/>
                <a:ea typeface="+mn-ea"/>
                <a:cs typeface="+mn-cs"/>
              </a:rPr>
              <a:t>- при всем при этом, цифровые деньги не являются обезличенными электронами: тот, кому они предназначены, точно определяет источник их поступления. Более того, цифровые деньги позволяют избежать элементарного надувательства со стороны продавца: пока покупатель товар не получит, переведенными деньгами продавец воспользоваться не сможет (т.н. "сделка с протекцией");</a:t>
            </a:r>
          </a:p>
          <a:p>
            <a:r>
              <a:rPr lang="ru-RU" sz="1200" kern="1200" dirty="0" smtClean="0">
                <a:solidFill>
                  <a:schemeClr val="tx1"/>
                </a:solidFill>
                <a:latin typeface="+mn-lt"/>
                <a:ea typeface="+mn-ea"/>
                <a:cs typeface="+mn-cs"/>
              </a:rPr>
              <a:t>- удобства, которые получает владелец электронного кошелька, видимо можно представить себе самостоятельно. Поскольку число товаров и услуг, которые можно приобрести за электронные деньги, не отрываясь от своего любимого стула, лавинообразно растет, вы получаете сумасшедшую экономию по времени – раз, и бережете свои бесценные нервы – два. Три – это то, что уже существует ряд товаров и услуг, которые вы можете приобрести только за электронные деньги;</a:t>
            </a:r>
          </a:p>
          <a:p>
            <a:r>
              <a:rPr lang="ru-RU" sz="1200" kern="1200" dirty="0" smtClean="0">
                <a:solidFill>
                  <a:schemeClr val="tx1"/>
                </a:solidFill>
                <a:latin typeface="+mn-lt"/>
                <a:ea typeface="+mn-ea"/>
                <a:cs typeface="+mn-cs"/>
              </a:rPr>
              <a:t>- владельцы электронных денег могут давать или получать кредиты;</a:t>
            </a:r>
          </a:p>
          <a:p>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многобанковость</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мультивалютность</a:t>
            </a:r>
            <a:r>
              <a:rPr lang="ru-RU" sz="1200" kern="1200" dirty="0" smtClean="0">
                <a:solidFill>
                  <a:schemeClr val="tx1"/>
                </a:solidFill>
                <a:latin typeface="+mn-lt"/>
                <a:ea typeface="+mn-ea"/>
                <a:cs typeface="+mn-cs"/>
              </a:rPr>
              <a:t>, потрясающее быстродействие и устойчивость к обрывам связи - также не последние отличия цифровых денег.</a:t>
            </a:r>
          </a:p>
          <a:p>
            <a:r>
              <a:rPr lang="ru-RU" sz="1200" kern="1200" dirty="0" smtClean="0">
                <a:solidFill>
                  <a:schemeClr val="tx1"/>
                </a:solidFill>
                <a:latin typeface="+mn-lt"/>
                <a:ea typeface="+mn-ea"/>
                <a:cs typeface="+mn-cs"/>
              </a:rPr>
              <a:t>Конечно, цифровые деньги, существуя вполне самостоятельно, тесно привязаны к привычному бумажному эквиваленту. В любое время вы их можете перевести в рублевую и валютную наличность или выполнить обратную процедуру. Свой кошелек вы мгновенно пополняете с помощью предоплаченных карт, например </a:t>
            </a:r>
            <a:r>
              <a:rPr lang="ru-RU" sz="1200" kern="1200" dirty="0" err="1" smtClean="0">
                <a:solidFill>
                  <a:schemeClr val="tx1"/>
                </a:solidFill>
                <a:latin typeface="+mn-lt"/>
                <a:ea typeface="+mn-ea"/>
                <a:cs typeface="+mn-cs"/>
              </a:rPr>
              <a:t>WebMoney</a:t>
            </a:r>
            <a:r>
              <a:rPr lang="ru-RU" sz="1200" kern="1200" dirty="0" smtClean="0">
                <a:solidFill>
                  <a:schemeClr val="tx1"/>
                </a:solidFill>
                <a:latin typeface="+mn-lt"/>
                <a:ea typeface="+mn-ea"/>
                <a:cs typeface="+mn-cs"/>
              </a:rPr>
              <a:t> или </a:t>
            </a:r>
            <a:r>
              <a:rPr lang="ru-RU" sz="1200" kern="1200" dirty="0" err="1" smtClean="0">
                <a:solidFill>
                  <a:schemeClr val="tx1"/>
                </a:solidFill>
                <a:latin typeface="+mn-lt"/>
                <a:ea typeface="+mn-ea"/>
                <a:cs typeface="+mn-cs"/>
              </a:rPr>
              <a:t>Яндекс.Денег</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или</a:t>
            </a:r>
            <a:r>
              <a:rPr lang="ru-RU" sz="1200" kern="1200" dirty="0" smtClean="0">
                <a:solidFill>
                  <a:schemeClr val="tx1"/>
                </a:solidFill>
                <a:latin typeface="+mn-lt"/>
                <a:ea typeface="+mn-ea"/>
                <a:cs typeface="+mn-cs"/>
              </a:rPr>
              <a:t> перечисляете деньги со своего счета из банка или просто через банк. На руки наличность к вам поступает через банкомат или через банк.</a:t>
            </a:r>
            <a:endParaRPr lang="ru-RU" sz="1200" kern="1200" dirty="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481EB9E1-D2A8-4E7B-9D8B-29C61E9C7205}" type="slidenum">
              <a:rPr lang="ru-RU" smtClean="0"/>
              <a:pPr/>
              <a:t>11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B5D5BF0-9B96-47AC-9733-96819CBA6041}" type="datetime1">
              <a:rPr lang="ru-RU" smtClean="0"/>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B52B8C-B3AD-4352-95D7-B8C6FAA025E4}" type="datetime1">
              <a:rPr lang="ru-RU" smtClean="0"/>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2D26FA-0102-4C46-B3D1-1BE6837269F7}" type="datetime1">
              <a:rPr lang="ru-RU" smtClean="0"/>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8419F7E-BDCB-43E2-92D1-783E144BDEC5}" type="datetime1">
              <a:rPr lang="ru-RU" smtClean="0"/>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6CB1AD-4648-4C25-BE3B-9F9A39C06977}" type="datetime1">
              <a:rPr lang="ru-RU" smtClean="0"/>
              <a:t>12.03.2020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89E6678-76D8-4565-8485-1CE8842CA776}" type="datetime1">
              <a:rPr lang="ru-RU" smtClean="0"/>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F97273D-F4F0-441A-95B3-FAD4A2F2DE47}" type="datetime1">
              <a:rPr lang="ru-RU" smtClean="0"/>
              <a:t>12.03.2020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1EA8143-3929-4B3B-B253-A32D7AFAC01C}" type="datetime1">
              <a:rPr lang="ru-RU" smtClean="0"/>
              <a:t>12.03.2020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8D03EE-5ABA-42E2-90B7-B7002527135A}" type="datetime1">
              <a:rPr lang="ru-RU" smtClean="0"/>
              <a:t>12.03.2020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1917D4F-0064-43F6-A2A8-DAA31E2A60CF}" type="datetime1">
              <a:rPr lang="ru-RU" smtClean="0"/>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1E5B9A-3FA3-4244-AB15-9A9217A7AE2A}" type="datetime1">
              <a:rPr lang="ru-RU" smtClean="0"/>
              <a:t>12.03.2020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CC6E9-650C-4060-ABD4-9F18E3EF8D5B}" type="datetime1">
              <a:rPr lang="ru-RU" smtClean="0"/>
              <a:t>12.03.2020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0.png"/><Relationship Id="rId7" Type="http://schemas.openxmlformats.org/officeDocument/2006/relationships/slide" Target="slide6.xml"/><Relationship Id="rId12" Type="http://schemas.openxmlformats.org/officeDocument/2006/relationships/slide" Target="slide1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0.xml"/><Relationship Id="rId5" Type="http://schemas.openxmlformats.org/officeDocument/2006/relationships/image" Target="../media/image12.jpeg"/><Relationship Id="rId10" Type="http://schemas.openxmlformats.org/officeDocument/2006/relationships/slide" Target="slide9.xml"/><Relationship Id="rId4" Type="http://schemas.openxmlformats.org/officeDocument/2006/relationships/image" Target="../media/image11.jpeg"/><Relationship Id="rId9"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500306"/>
            <a:ext cx="7772400" cy="178595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Деньги, сущность и функции</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026" name="Picture 2" descr="D:\Картинки Деньги\1-10.jpg"/>
          <p:cNvPicPr>
            <a:picLocks noChangeAspect="1" noChangeArrowheads="1"/>
          </p:cNvPicPr>
          <p:nvPr/>
        </p:nvPicPr>
        <p:blipFill>
          <a:blip r:embed="rId2" cstate="email"/>
          <a:srcRect/>
          <a:stretch>
            <a:fillRect/>
          </a:stretch>
        </p:blipFill>
        <p:spPr bwMode="auto">
          <a:xfrm>
            <a:off x="0" y="0"/>
            <a:ext cx="2428860" cy="2000240"/>
          </a:xfrm>
          <a:prstGeom prst="rect">
            <a:avLst/>
          </a:prstGeom>
          <a:ln>
            <a:noFill/>
          </a:ln>
          <a:effectLst>
            <a:softEdge rad="112500"/>
          </a:effectLst>
        </p:spPr>
      </p:pic>
      <p:pic>
        <p:nvPicPr>
          <p:cNvPr id="1027" name="Picture 3" descr="D:\Картинки Деньги\4.jpg"/>
          <p:cNvPicPr>
            <a:picLocks noChangeAspect="1" noChangeArrowheads="1"/>
          </p:cNvPicPr>
          <p:nvPr/>
        </p:nvPicPr>
        <p:blipFill>
          <a:blip r:embed="rId3" cstate="email"/>
          <a:srcRect/>
          <a:stretch>
            <a:fillRect/>
          </a:stretch>
        </p:blipFill>
        <p:spPr bwMode="auto">
          <a:xfrm>
            <a:off x="0" y="4857760"/>
            <a:ext cx="2428860" cy="2000241"/>
          </a:xfrm>
          <a:prstGeom prst="rect">
            <a:avLst/>
          </a:prstGeom>
          <a:ln>
            <a:noFill/>
          </a:ln>
          <a:effectLst>
            <a:softEdge rad="112500"/>
          </a:effectLst>
        </p:spPr>
      </p:pic>
      <p:pic>
        <p:nvPicPr>
          <p:cNvPr id="1028" name="Picture 4" descr="D:\Картинки Деньги\408-entry-0-1571130900.jpg"/>
          <p:cNvPicPr>
            <a:picLocks noChangeAspect="1" noChangeArrowheads="1"/>
          </p:cNvPicPr>
          <p:nvPr/>
        </p:nvPicPr>
        <p:blipFill>
          <a:blip r:embed="rId4" cstate="email"/>
          <a:srcRect/>
          <a:stretch>
            <a:fillRect/>
          </a:stretch>
        </p:blipFill>
        <p:spPr bwMode="auto">
          <a:xfrm>
            <a:off x="4572000" y="4857760"/>
            <a:ext cx="2143140" cy="2000240"/>
          </a:xfrm>
          <a:prstGeom prst="rect">
            <a:avLst/>
          </a:prstGeom>
          <a:ln>
            <a:noFill/>
          </a:ln>
          <a:effectLst>
            <a:softEdge rad="112500"/>
          </a:effectLst>
        </p:spPr>
      </p:pic>
      <p:pic>
        <p:nvPicPr>
          <p:cNvPr id="1029" name="Picture 5" descr="D:\Картинки Деньги\apparatnye-koshelki-dlya-Bitcoin.jpeg"/>
          <p:cNvPicPr>
            <a:picLocks noChangeAspect="1" noChangeArrowheads="1"/>
          </p:cNvPicPr>
          <p:nvPr/>
        </p:nvPicPr>
        <p:blipFill>
          <a:blip r:embed="rId5" cstate="email"/>
          <a:srcRect/>
          <a:stretch>
            <a:fillRect/>
          </a:stretch>
        </p:blipFill>
        <p:spPr bwMode="auto">
          <a:xfrm>
            <a:off x="6715140" y="4857760"/>
            <a:ext cx="2428860" cy="2000241"/>
          </a:xfrm>
          <a:prstGeom prst="rect">
            <a:avLst/>
          </a:prstGeom>
          <a:ln>
            <a:noFill/>
          </a:ln>
          <a:effectLst>
            <a:softEdge rad="112500"/>
          </a:effectLst>
        </p:spPr>
      </p:pic>
      <p:pic>
        <p:nvPicPr>
          <p:cNvPr id="1030" name="Picture 6" descr="D:\Картинки Деньги\regnum_picture_14526920351997546_normal.jpg"/>
          <p:cNvPicPr>
            <a:picLocks noChangeAspect="1" noChangeArrowheads="1"/>
          </p:cNvPicPr>
          <p:nvPr/>
        </p:nvPicPr>
        <p:blipFill>
          <a:blip r:embed="rId6" cstate="email"/>
          <a:srcRect/>
          <a:stretch>
            <a:fillRect/>
          </a:stretch>
        </p:blipFill>
        <p:spPr bwMode="auto">
          <a:xfrm>
            <a:off x="2428860" y="4857760"/>
            <a:ext cx="2143140" cy="2000241"/>
          </a:xfrm>
          <a:prstGeom prst="rect">
            <a:avLst/>
          </a:prstGeom>
          <a:ln>
            <a:noFill/>
          </a:ln>
          <a:effectLst>
            <a:softEdge rad="112500"/>
          </a:effectLst>
        </p:spPr>
      </p:pic>
      <p:pic>
        <p:nvPicPr>
          <p:cNvPr id="1031" name="Picture 7" descr="D:\Картинки Деньги\dollar.jpg"/>
          <p:cNvPicPr>
            <a:picLocks noChangeAspect="1" noChangeArrowheads="1"/>
          </p:cNvPicPr>
          <p:nvPr/>
        </p:nvPicPr>
        <p:blipFill>
          <a:blip r:embed="rId7" cstate="email"/>
          <a:srcRect/>
          <a:stretch>
            <a:fillRect/>
          </a:stretch>
        </p:blipFill>
        <p:spPr bwMode="auto">
          <a:xfrm>
            <a:off x="2428860" y="0"/>
            <a:ext cx="2143140" cy="2000240"/>
          </a:xfrm>
          <a:prstGeom prst="rect">
            <a:avLst/>
          </a:prstGeom>
          <a:ln>
            <a:noFill/>
          </a:ln>
          <a:effectLst>
            <a:softEdge rad="112500"/>
          </a:effectLst>
        </p:spPr>
      </p:pic>
      <p:pic>
        <p:nvPicPr>
          <p:cNvPr id="1032" name="Picture 8" descr="D:\Картинки Деньги\dengi_na_proekt_v_internete.jpg"/>
          <p:cNvPicPr>
            <a:picLocks noChangeAspect="1" noChangeArrowheads="1"/>
          </p:cNvPicPr>
          <p:nvPr/>
        </p:nvPicPr>
        <p:blipFill>
          <a:blip r:embed="rId8" cstate="email"/>
          <a:srcRect/>
          <a:stretch>
            <a:fillRect/>
          </a:stretch>
        </p:blipFill>
        <p:spPr bwMode="auto">
          <a:xfrm>
            <a:off x="6715140" y="0"/>
            <a:ext cx="2428860" cy="2000240"/>
          </a:xfrm>
          <a:prstGeom prst="rect">
            <a:avLst/>
          </a:prstGeom>
          <a:ln>
            <a:noFill/>
          </a:ln>
          <a:effectLst>
            <a:softEdge rad="112500"/>
          </a:effectLst>
        </p:spPr>
      </p:pic>
      <p:pic>
        <p:nvPicPr>
          <p:cNvPr id="1033" name="Picture 9" descr="D:\Картинки Деньги\356328-sepik_1920x1200.jpg"/>
          <p:cNvPicPr>
            <a:picLocks noChangeAspect="1" noChangeArrowheads="1"/>
          </p:cNvPicPr>
          <p:nvPr/>
        </p:nvPicPr>
        <p:blipFill>
          <a:blip r:embed="rId9" cstate="email"/>
          <a:srcRect/>
          <a:stretch>
            <a:fillRect/>
          </a:stretch>
        </p:blipFill>
        <p:spPr bwMode="auto">
          <a:xfrm>
            <a:off x="4572000" y="0"/>
            <a:ext cx="2143140" cy="2000240"/>
          </a:xfrm>
          <a:prstGeom prst="rect">
            <a:avLst/>
          </a:prstGeom>
          <a:ln>
            <a:noFill/>
          </a:ln>
          <a:effectLst>
            <a:softEdge rad="112500"/>
          </a:effectLst>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1000"/>
                                        <p:tgtEl>
                                          <p:spTgt spid="1032"/>
                                        </p:tgtEl>
                                      </p:cBhvr>
                                    </p:animEffect>
                                    <p:anim calcmode="lin" valueType="num">
                                      <p:cBhvr>
                                        <p:cTn id="8" dur="1000" fill="hold"/>
                                        <p:tgtEl>
                                          <p:spTgt spid="1032"/>
                                        </p:tgtEl>
                                        <p:attrNameLst>
                                          <p:attrName>ppt_x</p:attrName>
                                        </p:attrNameLst>
                                      </p:cBhvr>
                                      <p:tavLst>
                                        <p:tav tm="0">
                                          <p:val>
                                            <p:strVal val="#ppt_x"/>
                                          </p:val>
                                        </p:tav>
                                        <p:tav tm="100000">
                                          <p:val>
                                            <p:strVal val="#ppt_x"/>
                                          </p:val>
                                        </p:tav>
                                      </p:tavLst>
                                    </p:anim>
                                    <p:anim calcmode="lin" valueType="num">
                                      <p:cBhvr>
                                        <p:cTn id="9" dur="1000" fill="hold"/>
                                        <p:tgtEl>
                                          <p:spTgt spid="10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33"/>
                                        </p:tgtEl>
                                        <p:attrNameLst>
                                          <p:attrName>style.visibility</p:attrName>
                                        </p:attrNameLst>
                                      </p:cBhvr>
                                      <p:to>
                                        <p:strVal val="visible"/>
                                      </p:to>
                                    </p:set>
                                    <p:animEffect transition="in" filter="fade">
                                      <p:cBhvr>
                                        <p:cTn id="13" dur="1000"/>
                                        <p:tgtEl>
                                          <p:spTgt spid="1033"/>
                                        </p:tgtEl>
                                      </p:cBhvr>
                                    </p:animEffect>
                                    <p:anim calcmode="lin" valueType="num">
                                      <p:cBhvr>
                                        <p:cTn id="14" dur="1000" fill="hold"/>
                                        <p:tgtEl>
                                          <p:spTgt spid="1033"/>
                                        </p:tgtEl>
                                        <p:attrNameLst>
                                          <p:attrName>ppt_x</p:attrName>
                                        </p:attrNameLst>
                                      </p:cBhvr>
                                      <p:tavLst>
                                        <p:tav tm="0">
                                          <p:val>
                                            <p:strVal val="#ppt_x"/>
                                          </p:val>
                                        </p:tav>
                                        <p:tav tm="100000">
                                          <p:val>
                                            <p:strVal val="#ppt_x"/>
                                          </p:val>
                                        </p:tav>
                                      </p:tavLst>
                                    </p:anim>
                                    <p:anim calcmode="lin" valueType="num">
                                      <p:cBhvr>
                                        <p:cTn id="15" dur="1000" fill="hold"/>
                                        <p:tgtEl>
                                          <p:spTgt spid="103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31"/>
                                        </p:tgtEl>
                                        <p:attrNameLst>
                                          <p:attrName>style.visibility</p:attrName>
                                        </p:attrNameLst>
                                      </p:cBhvr>
                                      <p:to>
                                        <p:strVal val="visible"/>
                                      </p:to>
                                    </p:set>
                                    <p:animEffect transition="in" filter="fade">
                                      <p:cBhvr>
                                        <p:cTn id="19" dur="1000"/>
                                        <p:tgtEl>
                                          <p:spTgt spid="1031"/>
                                        </p:tgtEl>
                                      </p:cBhvr>
                                    </p:animEffect>
                                    <p:anim calcmode="lin" valueType="num">
                                      <p:cBhvr>
                                        <p:cTn id="20" dur="1000" fill="hold"/>
                                        <p:tgtEl>
                                          <p:spTgt spid="1031"/>
                                        </p:tgtEl>
                                        <p:attrNameLst>
                                          <p:attrName>ppt_x</p:attrName>
                                        </p:attrNameLst>
                                      </p:cBhvr>
                                      <p:tavLst>
                                        <p:tav tm="0">
                                          <p:val>
                                            <p:strVal val="#ppt_x"/>
                                          </p:val>
                                        </p:tav>
                                        <p:tav tm="100000">
                                          <p:val>
                                            <p:strVal val="#ppt_x"/>
                                          </p:val>
                                        </p:tav>
                                      </p:tavLst>
                                    </p:anim>
                                    <p:anim calcmode="lin" valueType="num">
                                      <p:cBhvr>
                                        <p:cTn id="21" dur="1000" fill="hold"/>
                                        <p:tgtEl>
                                          <p:spTgt spid="1031"/>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1000"/>
                                        <p:tgtEl>
                                          <p:spTgt spid="1026"/>
                                        </p:tgtEl>
                                      </p:cBhvr>
                                    </p:animEffect>
                                    <p:anim calcmode="lin" valueType="num">
                                      <p:cBhvr>
                                        <p:cTn id="26" dur="1000" fill="hold"/>
                                        <p:tgtEl>
                                          <p:spTgt spid="1026"/>
                                        </p:tgtEl>
                                        <p:attrNameLst>
                                          <p:attrName>ppt_x</p:attrName>
                                        </p:attrNameLst>
                                      </p:cBhvr>
                                      <p:tavLst>
                                        <p:tav tm="0">
                                          <p:val>
                                            <p:strVal val="#ppt_x"/>
                                          </p:val>
                                        </p:tav>
                                        <p:tav tm="100000">
                                          <p:val>
                                            <p:strVal val="#ppt_x"/>
                                          </p:val>
                                        </p:tav>
                                      </p:tavLst>
                                    </p:anim>
                                    <p:anim calcmode="lin" valueType="num">
                                      <p:cBhvr>
                                        <p:cTn id="27" dur="1000" fill="hold"/>
                                        <p:tgtEl>
                                          <p:spTgt spid="1026"/>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fade">
                                      <p:cBhvr>
                                        <p:cTn id="31" dur="1000"/>
                                        <p:tgtEl>
                                          <p:spTgt spid="1027"/>
                                        </p:tgtEl>
                                      </p:cBhvr>
                                    </p:animEffect>
                                    <p:anim calcmode="lin" valueType="num">
                                      <p:cBhvr>
                                        <p:cTn id="32" dur="1000" fill="hold"/>
                                        <p:tgtEl>
                                          <p:spTgt spid="1027"/>
                                        </p:tgtEl>
                                        <p:attrNameLst>
                                          <p:attrName>ppt_x</p:attrName>
                                        </p:attrNameLst>
                                      </p:cBhvr>
                                      <p:tavLst>
                                        <p:tav tm="0">
                                          <p:val>
                                            <p:strVal val="#ppt_x"/>
                                          </p:val>
                                        </p:tav>
                                        <p:tav tm="100000">
                                          <p:val>
                                            <p:strVal val="#ppt_x"/>
                                          </p:val>
                                        </p:tav>
                                      </p:tavLst>
                                    </p:anim>
                                    <p:anim calcmode="lin" valueType="num">
                                      <p:cBhvr>
                                        <p:cTn id="33" dur="1000" fill="hold"/>
                                        <p:tgtEl>
                                          <p:spTgt spid="102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fade">
                                      <p:cBhvr>
                                        <p:cTn id="37" dur="1000"/>
                                        <p:tgtEl>
                                          <p:spTgt spid="1030"/>
                                        </p:tgtEl>
                                      </p:cBhvr>
                                    </p:animEffect>
                                    <p:anim calcmode="lin" valueType="num">
                                      <p:cBhvr>
                                        <p:cTn id="38" dur="1000" fill="hold"/>
                                        <p:tgtEl>
                                          <p:spTgt spid="1030"/>
                                        </p:tgtEl>
                                        <p:attrNameLst>
                                          <p:attrName>ppt_x</p:attrName>
                                        </p:attrNameLst>
                                      </p:cBhvr>
                                      <p:tavLst>
                                        <p:tav tm="0">
                                          <p:val>
                                            <p:strVal val="#ppt_x"/>
                                          </p:val>
                                        </p:tav>
                                        <p:tav tm="100000">
                                          <p:val>
                                            <p:strVal val="#ppt_x"/>
                                          </p:val>
                                        </p:tav>
                                      </p:tavLst>
                                    </p:anim>
                                    <p:anim calcmode="lin" valueType="num">
                                      <p:cBhvr>
                                        <p:cTn id="39" dur="1000" fill="hold"/>
                                        <p:tgtEl>
                                          <p:spTgt spid="1030"/>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1028"/>
                                        </p:tgtEl>
                                        <p:attrNameLst>
                                          <p:attrName>style.visibility</p:attrName>
                                        </p:attrNameLst>
                                      </p:cBhvr>
                                      <p:to>
                                        <p:strVal val="visible"/>
                                      </p:to>
                                    </p:set>
                                    <p:animEffect transition="in" filter="fade">
                                      <p:cBhvr>
                                        <p:cTn id="43" dur="1000"/>
                                        <p:tgtEl>
                                          <p:spTgt spid="1028"/>
                                        </p:tgtEl>
                                      </p:cBhvr>
                                    </p:animEffect>
                                    <p:anim calcmode="lin" valueType="num">
                                      <p:cBhvr>
                                        <p:cTn id="44" dur="1000" fill="hold"/>
                                        <p:tgtEl>
                                          <p:spTgt spid="1028"/>
                                        </p:tgtEl>
                                        <p:attrNameLst>
                                          <p:attrName>ppt_x</p:attrName>
                                        </p:attrNameLst>
                                      </p:cBhvr>
                                      <p:tavLst>
                                        <p:tav tm="0">
                                          <p:val>
                                            <p:strVal val="#ppt_x"/>
                                          </p:val>
                                        </p:tav>
                                        <p:tav tm="100000">
                                          <p:val>
                                            <p:strVal val="#ppt_x"/>
                                          </p:val>
                                        </p:tav>
                                      </p:tavLst>
                                    </p:anim>
                                    <p:anim calcmode="lin" valueType="num">
                                      <p:cBhvr>
                                        <p:cTn id="45" dur="1000" fill="hold"/>
                                        <p:tgtEl>
                                          <p:spTgt spid="1028"/>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1029"/>
                                        </p:tgtEl>
                                        <p:attrNameLst>
                                          <p:attrName>style.visibility</p:attrName>
                                        </p:attrNameLst>
                                      </p:cBhvr>
                                      <p:to>
                                        <p:strVal val="visible"/>
                                      </p:to>
                                    </p:set>
                                    <p:animEffect transition="in" filter="fade">
                                      <p:cBhvr>
                                        <p:cTn id="49" dur="1000"/>
                                        <p:tgtEl>
                                          <p:spTgt spid="1029"/>
                                        </p:tgtEl>
                                      </p:cBhvr>
                                    </p:animEffect>
                                    <p:anim calcmode="lin" valueType="num">
                                      <p:cBhvr>
                                        <p:cTn id="50" dur="1000" fill="hold"/>
                                        <p:tgtEl>
                                          <p:spTgt spid="1029"/>
                                        </p:tgtEl>
                                        <p:attrNameLst>
                                          <p:attrName>ppt_x</p:attrName>
                                        </p:attrNameLst>
                                      </p:cBhvr>
                                      <p:tavLst>
                                        <p:tav tm="0">
                                          <p:val>
                                            <p:strVal val="#ppt_x"/>
                                          </p:val>
                                        </p:tav>
                                        <p:tav tm="100000">
                                          <p:val>
                                            <p:strVal val="#ppt_x"/>
                                          </p:val>
                                        </p:tav>
                                      </p:tavLst>
                                    </p:anim>
                                    <p:anim calcmode="lin" valueType="num">
                                      <p:cBhvr>
                                        <p:cTn id="51"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8" name="Заголовок 7"/>
          <p:cNvSpPr>
            <a:spLocks noGrp="1"/>
          </p:cNvSpPr>
          <p:nvPr>
            <p:ph type="title"/>
          </p:nvPr>
        </p:nvSpPr>
        <p:spPr>
          <a:xfrm>
            <a:off x="2285984" y="274638"/>
            <a:ext cx="6400816" cy="511156"/>
          </a:xfrm>
        </p:spPr>
        <p:txBody>
          <a:bodyPr>
            <a:noAutofit/>
          </a:bodyPr>
          <a:lstStyle/>
          <a:p>
            <a:r>
              <a:rPr lang="ru-RU" sz="3200" b="1" dirty="0" smtClean="0">
                <a:latin typeface="Times New Roman" pitchFamily="18" charset="0"/>
                <a:cs typeface="Times New Roman" pitchFamily="18" charset="0"/>
              </a:rPr>
              <a:t>Кредитные </a:t>
            </a:r>
            <a:r>
              <a:rPr lang="ru-RU" sz="3200" b="1" dirty="0" smtClean="0">
                <a:latin typeface="Times New Roman" pitchFamily="18" charset="0"/>
                <a:cs typeface="Times New Roman" pitchFamily="18" charset="0"/>
              </a:rPr>
              <a:t>деньги</a:t>
            </a:r>
            <a:endParaRPr lang="ru-RU" sz="3200" dirty="0">
              <a:latin typeface="Times New Roman" pitchFamily="18" charset="0"/>
              <a:cs typeface="Times New Roman" pitchFamily="18" charset="0"/>
            </a:endParaRPr>
          </a:p>
        </p:txBody>
      </p:sp>
      <p:sp>
        <p:nvSpPr>
          <p:cNvPr id="9" name="Содержимое 8"/>
          <p:cNvSpPr>
            <a:spLocks noGrp="1"/>
          </p:cNvSpPr>
          <p:nvPr>
            <p:ph idx="1"/>
          </p:nvPr>
        </p:nvSpPr>
        <p:spPr>
          <a:xfrm>
            <a:off x="2285984" y="928670"/>
            <a:ext cx="6400816" cy="5572164"/>
          </a:xfrm>
        </p:spPr>
        <p:txBody>
          <a:bodyPr>
            <a:normAutofit/>
          </a:bodyPr>
          <a:lstStyle/>
          <a:p>
            <a:pPr marL="0" indent="355600">
              <a:buNone/>
            </a:pPr>
            <a:r>
              <a:rPr lang="ru-RU" sz="2400" dirty="0" smtClean="0">
                <a:latin typeface="Times New Roman" pitchFamily="18" charset="0"/>
                <a:cs typeface="Times New Roman" pitchFamily="18" charset="0"/>
              </a:rPr>
              <a:t>Кредитные </a:t>
            </a:r>
            <a:r>
              <a:rPr lang="ru-RU" sz="2400" dirty="0" smtClean="0">
                <a:latin typeface="Times New Roman" pitchFamily="18" charset="0"/>
                <a:cs typeface="Times New Roman" pitchFamily="18" charset="0"/>
              </a:rPr>
              <a:t>деньги возникают, когда купля-продажа производится в кредит. Их появление связано с функцией денег как средства платежа, где Деньги выступают обязательством, которое должно быть погашено через заранее установленный срок действительными деньгами. </a:t>
            </a:r>
            <a:endParaRPr lang="ru-RU" sz="2400" dirty="0" smtClean="0">
              <a:latin typeface="Times New Roman" pitchFamily="18" charset="0"/>
              <a:cs typeface="Times New Roman" pitchFamily="18" charset="0"/>
            </a:endParaRPr>
          </a:p>
          <a:p>
            <a:pPr marL="0" indent="355600">
              <a:buNone/>
            </a:pPr>
            <a:r>
              <a:rPr lang="ru-RU" sz="2400" dirty="0" smtClean="0">
                <a:latin typeface="Times New Roman" pitchFamily="18" charset="0"/>
                <a:cs typeface="Times New Roman" pitchFamily="18" charset="0"/>
              </a:rPr>
              <a:t>В </a:t>
            </a:r>
            <a:r>
              <a:rPr lang="ru-RU" sz="2400" dirty="0" smtClean="0">
                <a:latin typeface="Times New Roman" pitchFamily="18" charset="0"/>
                <a:cs typeface="Times New Roman" pitchFamily="18" charset="0"/>
              </a:rPr>
              <a:t>самом начале развития кредитных денег их целью было: экономить бумажные и металлические деньги; способствовать развитию кредитных отношений.</a:t>
            </a:r>
          </a:p>
          <a:p>
            <a:pPr marL="0" indent="355600">
              <a:buNone/>
            </a:pPr>
            <a:r>
              <a:rPr lang="ru-RU" sz="2400" dirty="0" smtClean="0">
                <a:latin typeface="Times New Roman" pitchFamily="18" charset="0"/>
                <a:cs typeface="Times New Roman" pitchFamily="18" charset="0"/>
              </a:rPr>
              <a:t>Кредитные деньги развивались постепенно: вексель, банкнота, чек, электронные деньги, кредитные карточки</a:t>
            </a:r>
            <a:r>
              <a:rPr lang="ru-RU" dirty="0" smtClean="0">
                <a:latin typeface="Times New Roman" pitchFamily="18" charset="0"/>
                <a:cs typeface="Times New Roman" pitchFamily="18" charset="0"/>
              </a:rPr>
              <a:t>.</a:t>
            </a:r>
          </a:p>
          <a:p>
            <a:pPr marL="0" indent="355600">
              <a:buNone/>
            </a:pPr>
            <a:endParaRPr lang="ru-RU" dirty="0">
              <a:latin typeface="Times New Roman" pitchFamily="18" charset="0"/>
              <a:cs typeface="Times New Roman" pitchFamily="18" charset="0"/>
            </a:endParaRPr>
          </a:p>
        </p:txBody>
      </p:sp>
      <p:sp>
        <p:nvSpPr>
          <p:cNvPr id="10" name="Номер слайда 9"/>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7" name="Заголовок 6"/>
          <p:cNvSpPr>
            <a:spLocks noGrp="1"/>
          </p:cNvSpPr>
          <p:nvPr>
            <p:ph type="title"/>
          </p:nvPr>
        </p:nvSpPr>
        <p:spPr>
          <a:xfrm>
            <a:off x="2214546" y="274638"/>
            <a:ext cx="6472254" cy="654032"/>
          </a:xfrm>
        </p:spPr>
        <p:txBody>
          <a:bodyPr>
            <a:normAutofit/>
          </a:bodyPr>
          <a:lstStyle/>
          <a:p>
            <a:r>
              <a:rPr lang="ru-RU" sz="3200" b="1" dirty="0" smtClean="0">
                <a:latin typeface="Times New Roman" pitchFamily="18" charset="0"/>
                <a:cs typeface="Times New Roman" pitchFamily="18" charset="0"/>
              </a:rPr>
              <a:t>Электронные </a:t>
            </a:r>
            <a:r>
              <a:rPr lang="ru-RU" sz="3200" b="1" dirty="0" smtClean="0">
                <a:latin typeface="Times New Roman" pitchFamily="18" charset="0"/>
                <a:cs typeface="Times New Roman" pitchFamily="18" charset="0"/>
              </a:rPr>
              <a:t>деньги</a:t>
            </a:r>
            <a:endParaRPr lang="ru-RU" sz="3200" dirty="0">
              <a:latin typeface="Times New Roman" pitchFamily="18" charset="0"/>
              <a:cs typeface="Times New Roman" pitchFamily="18" charset="0"/>
            </a:endParaRPr>
          </a:p>
        </p:txBody>
      </p:sp>
      <p:sp>
        <p:nvSpPr>
          <p:cNvPr id="5122" name="AutoShape 2" descr="https://pbs.twimg.com/media/DusdzgcXQAA0oBe.jpg:lar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4" name="AutoShape 4" descr="https://pbs.twimg.com/media/DusdzgcXQAA0oBe.jpg:lar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126" name="AutoShape 6" descr="https://pbs.twimg.com/media/DusdzgcXQAA0oBe.jpg:lar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5127" name="Picture 7" descr="C:\Documents and Settings\БСХТ\Рабочий стол\slide-79.jpg"/>
          <p:cNvPicPr>
            <a:picLocks noChangeAspect="1" noChangeArrowheads="1"/>
          </p:cNvPicPr>
          <p:nvPr/>
        </p:nvPicPr>
        <p:blipFill>
          <a:blip r:embed="rId7"/>
          <a:srcRect/>
          <a:stretch>
            <a:fillRect/>
          </a:stretch>
        </p:blipFill>
        <p:spPr bwMode="auto">
          <a:xfrm>
            <a:off x="2571736" y="1285860"/>
            <a:ext cx="6242050" cy="4675187"/>
          </a:xfrm>
          <a:prstGeom prst="rect">
            <a:avLst/>
          </a:prstGeom>
          <a:noFill/>
        </p:spPr>
      </p:pic>
      <p:sp>
        <p:nvSpPr>
          <p:cNvPr id="14" name="Номер слайда 1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500306"/>
            <a:ext cx="7772400" cy="178595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Благодарю за внимание.</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026" name="Picture 2" descr="D:\Картинки Деньги\1-10.jpg"/>
          <p:cNvPicPr>
            <a:picLocks noChangeAspect="1" noChangeArrowheads="1"/>
          </p:cNvPicPr>
          <p:nvPr/>
        </p:nvPicPr>
        <p:blipFill>
          <a:blip r:embed="rId2" cstate="email"/>
          <a:srcRect/>
          <a:stretch>
            <a:fillRect/>
          </a:stretch>
        </p:blipFill>
        <p:spPr bwMode="auto">
          <a:xfrm>
            <a:off x="0" y="0"/>
            <a:ext cx="2428860" cy="2000240"/>
          </a:xfrm>
          <a:prstGeom prst="rect">
            <a:avLst/>
          </a:prstGeom>
          <a:ln>
            <a:noFill/>
          </a:ln>
          <a:effectLst>
            <a:softEdge rad="112500"/>
          </a:effectLst>
        </p:spPr>
      </p:pic>
      <p:pic>
        <p:nvPicPr>
          <p:cNvPr id="1027" name="Picture 3" descr="D:\Картинки Деньги\4.jpg"/>
          <p:cNvPicPr>
            <a:picLocks noChangeAspect="1" noChangeArrowheads="1"/>
          </p:cNvPicPr>
          <p:nvPr/>
        </p:nvPicPr>
        <p:blipFill>
          <a:blip r:embed="rId3" cstate="email"/>
          <a:srcRect/>
          <a:stretch>
            <a:fillRect/>
          </a:stretch>
        </p:blipFill>
        <p:spPr bwMode="auto">
          <a:xfrm>
            <a:off x="0" y="4857760"/>
            <a:ext cx="2428860" cy="2000241"/>
          </a:xfrm>
          <a:prstGeom prst="rect">
            <a:avLst/>
          </a:prstGeom>
          <a:ln>
            <a:noFill/>
          </a:ln>
          <a:effectLst>
            <a:softEdge rad="112500"/>
          </a:effectLst>
        </p:spPr>
      </p:pic>
      <p:pic>
        <p:nvPicPr>
          <p:cNvPr id="1028" name="Picture 4" descr="D:\Картинки Деньги\408-entry-0-1571130900.jpg"/>
          <p:cNvPicPr>
            <a:picLocks noChangeAspect="1" noChangeArrowheads="1"/>
          </p:cNvPicPr>
          <p:nvPr/>
        </p:nvPicPr>
        <p:blipFill>
          <a:blip r:embed="rId4" cstate="email"/>
          <a:srcRect/>
          <a:stretch>
            <a:fillRect/>
          </a:stretch>
        </p:blipFill>
        <p:spPr bwMode="auto">
          <a:xfrm>
            <a:off x="4572000" y="4857760"/>
            <a:ext cx="2143140" cy="2000240"/>
          </a:xfrm>
          <a:prstGeom prst="rect">
            <a:avLst/>
          </a:prstGeom>
          <a:ln>
            <a:noFill/>
          </a:ln>
          <a:effectLst>
            <a:softEdge rad="112500"/>
          </a:effectLst>
        </p:spPr>
      </p:pic>
      <p:pic>
        <p:nvPicPr>
          <p:cNvPr id="1029" name="Picture 5" descr="D:\Картинки Деньги\apparatnye-koshelki-dlya-Bitcoin.jpeg"/>
          <p:cNvPicPr>
            <a:picLocks noChangeAspect="1" noChangeArrowheads="1"/>
          </p:cNvPicPr>
          <p:nvPr/>
        </p:nvPicPr>
        <p:blipFill>
          <a:blip r:embed="rId5" cstate="email"/>
          <a:srcRect/>
          <a:stretch>
            <a:fillRect/>
          </a:stretch>
        </p:blipFill>
        <p:spPr bwMode="auto">
          <a:xfrm>
            <a:off x="6715140" y="4857760"/>
            <a:ext cx="2428860" cy="2000241"/>
          </a:xfrm>
          <a:prstGeom prst="rect">
            <a:avLst/>
          </a:prstGeom>
          <a:ln>
            <a:noFill/>
          </a:ln>
          <a:effectLst>
            <a:softEdge rad="112500"/>
          </a:effectLst>
        </p:spPr>
      </p:pic>
      <p:pic>
        <p:nvPicPr>
          <p:cNvPr id="1030" name="Picture 6" descr="D:\Картинки Деньги\regnum_picture_14526920351997546_normal.jpg"/>
          <p:cNvPicPr>
            <a:picLocks noChangeAspect="1" noChangeArrowheads="1"/>
          </p:cNvPicPr>
          <p:nvPr/>
        </p:nvPicPr>
        <p:blipFill>
          <a:blip r:embed="rId6" cstate="email"/>
          <a:srcRect/>
          <a:stretch>
            <a:fillRect/>
          </a:stretch>
        </p:blipFill>
        <p:spPr bwMode="auto">
          <a:xfrm>
            <a:off x="2428860" y="4857760"/>
            <a:ext cx="2143140" cy="2000241"/>
          </a:xfrm>
          <a:prstGeom prst="rect">
            <a:avLst/>
          </a:prstGeom>
          <a:ln>
            <a:noFill/>
          </a:ln>
          <a:effectLst>
            <a:softEdge rad="112500"/>
          </a:effectLst>
        </p:spPr>
      </p:pic>
      <p:pic>
        <p:nvPicPr>
          <p:cNvPr id="1031" name="Picture 7" descr="D:\Картинки Деньги\dollar.jpg"/>
          <p:cNvPicPr>
            <a:picLocks noChangeAspect="1" noChangeArrowheads="1"/>
          </p:cNvPicPr>
          <p:nvPr/>
        </p:nvPicPr>
        <p:blipFill>
          <a:blip r:embed="rId7" cstate="email"/>
          <a:srcRect/>
          <a:stretch>
            <a:fillRect/>
          </a:stretch>
        </p:blipFill>
        <p:spPr bwMode="auto">
          <a:xfrm>
            <a:off x="2428860" y="0"/>
            <a:ext cx="2143140" cy="2000240"/>
          </a:xfrm>
          <a:prstGeom prst="rect">
            <a:avLst/>
          </a:prstGeom>
          <a:ln>
            <a:noFill/>
          </a:ln>
          <a:effectLst>
            <a:softEdge rad="112500"/>
          </a:effectLst>
        </p:spPr>
      </p:pic>
      <p:pic>
        <p:nvPicPr>
          <p:cNvPr id="1032" name="Picture 8" descr="D:\Картинки Деньги\dengi_na_proekt_v_internete.jpg"/>
          <p:cNvPicPr>
            <a:picLocks noChangeAspect="1" noChangeArrowheads="1"/>
          </p:cNvPicPr>
          <p:nvPr/>
        </p:nvPicPr>
        <p:blipFill>
          <a:blip r:embed="rId8" cstate="email"/>
          <a:srcRect/>
          <a:stretch>
            <a:fillRect/>
          </a:stretch>
        </p:blipFill>
        <p:spPr bwMode="auto">
          <a:xfrm>
            <a:off x="6715140" y="0"/>
            <a:ext cx="2428860" cy="2000240"/>
          </a:xfrm>
          <a:prstGeom prst="rect">
            <a:avLst/>
          </a:prstGeom>
          <a:ln>
            <a:noFill/>
          </a:ln>
          <a:effectLst>
            <a:softEdge rad="112500"/>
          </a:effectLst>
        </p:spPr>
      </p:pic>
      <p:pic>
        <p:nvPicPr>
          <p:cNvPr id="1033" name="Picture 9" descr="D:\Картинки Деньги\356328-sepik_1920x1200.jpg"/>
          <p:cNvPicPr>
            <a:picLocks noChangeAspect="1" noChangeArrowheads="1"/>
          </p:cNvPicPr>
          <p:nvPr/>
        </p:nvPicPr>
        <p:blipFill>
          <a:blip r:embed="rId9" cstate="email"/>
          <a:srcRect/>
          <a:stretch>
            <a:fillRect/>
          </a:stretch>
        </p:blipFill>
        <p:spPr bwMode="auto">
          <a:xfrm>
            <a:off x="4572000" y="0"/>
            <a:ext cx="2143140" cy="2000240"/>
          </a:xfrm>
          <a:prstGeom prst="rect">
            <a:avLst/>
          </a:prstGeom>
          <a:ln>
            <a:noFill/>
          </a:ln>
          <a:effectLst>
            <a:softEdge rad="112500"/>
          </a:effectLst>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fade">
                                      <p:cBhvr>
                                        <p:cTn id="7" dur="1000"/>
                                        <p:tgtEl>
                                          <p:spTgt spid="1032"/>
                                        </p:tgtEl>
                                      </p:cBhvr>
                                    </p:animEffect>
                                    <p:anim calcmode="lin" valueType="num">
                                      <p:cBhvr>
                                        <p:cTn id="8" dur="1000" fill="hold"/>
                                        <p:tgtEl>
                                          <p:spTgt spid="1032"/>
                                        </p:tgtEl>
                                        <p:attrNameLst>
                                          <p:attrName>ppt_x</p:attrName>
                                        </p:attrNameLst>
                                      </p:cBhvr>
                                      <p:tavLst>
                                        <p:tav tm="0">
                                          <p:val>
                                            <p:strVal val="#ppt_x"/>
                                          </p:val>
                                        </p:tav>
                                        <p:tav tm="100000">
                                          <p:val>
                                            <p:strVal val="#ppt_x"/>
                                          </p:val>
                                        </p:tav>
                                      </p:tavLst>
                                    </p:anim>
                                    <p:anim calcmode="lin" valueType="num">
                                      <p:cBhvr>
                                        <p:cTn id="9" dur="1000" fill="hold"/>
                                        <p:tgtEl>
                                          <p:spTgt spid="10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33"/>
                                        </p:tgtEl>
                                        <p:attrNameLst>
                                          <p:attrName>style.visibility</p:attrName>
                                        </p:attrNameLst>
                                      </p:cBhvr>
                                      <p:to>
                                        <p:strVal val="visible"/>
                                      </p:to>
                                    </p:set>
                                    <p:animEffect transition="in" filter="fade">
                                      <p:cBhvr>
                                        <p:cTn id="13" dur="1000"/>
                                        <p:tgtEl>
                                          <p:spTgt spid="1033"/>
                                        </p:tgtEl>
                                      </p:cBhvr>
                                    </p:animEffect>
                                    <p:anim calcmode="lin" valueType="num">
                                      <p:cBhvr>
                                        <p:cTn id="14" dur="1000" fill="hold"/>
                                        <p:tgtEl>
                                          <p:spTgt spid="1033"/>
                                        </p:tgtEl>
                                        <p:attrNameLst>
                                          <p:attrName>ppt_x</p:attrName>
                                        </p:attrNameLst>
                                      </p:cBhvr>
                                      <p:tavLst>
                                        <p:tav tm="0">
                                          <p:val>
                                            <p:strVal val="#ppt_x"/>
                                          </p:val>
                                        </p:tav>
                                        <p:tav tm="100000">
                                          <p:val>
                                            <p:strVal val="#ppt_x"/>
                                          </p:val>
                                        </p:tav>
                                      </p:tavLst>
                                    </p:anim>
                                    <p:anim calcmode="lin" valueType="num">
                                      <p:cBhvr>
                                        <p:cTn id="15" dur="1000" fill="hold"/>
                                        <p:tgtEl>
                                          <p:spTgt spid="103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031"/>
                                        </p:tgtEl>
                                        <p:attrNameLst>
                                          <p:attrName>style.visibility</p:attrName>
                                        </p:attrNameLst>
                                      </p:cBhvr>
                                      <p:to>
                                        <p:strVal val="visible"/>
                                      </p:to>
                                    </p:set>
                                    <p:animEffect transition="in" filter="fade">
                                      <p:cBhvr>
                                        <p:cTn id="19" dur="1000"/>
                                        <p:tgtEl>
                                          <p:spTgt spid="1031"/>
                                        </p:tgtEl>
                                      </p:cBhvr>
                                    </p:animEffect>
                                    <p:anim calcmode="lin" valueType="num">
                                      <p:cBhvr>
                                        <p:cTn id="20" dur="1000" fill="hold"/>
                                        <p:tgtEl>
                                          <p:spTgt spid="1031"/>
                                        </p:tgtEl>
                                        <p:attrNameLst>
                                          <p:attrName>ppt_x</p:attrName>
                                        </p:attrNameLst>
                                      </p:cBhvr>
                                      <p:tavLst>
                                        <p:tav tm="0">
                                          <p:val>
                                            <p:strVal val="#ppt_x"/>
                                          </p:val>
                                        </p:tav>
                                        <p:tav tm="100000">
                                          <p:val>
                                            <p:strVal val="#ppt_x"/>
                                          </p:val>
                                        </p:tav>
                                      </p:tavLst>
                                    </p:anim>
                                    <p:anim calcmode="lin" valueType="num">
                                      <p:cBhvr>
                                        <p:cTn id="21" dur="1000" fill="hold"/>
                                        <p:tgtEl>
                                          <p:spTgt spid="1031"/>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fade">
                                      <p:cBhvr>
                                        <p:cTn id="25" dur="1000"/>
                                        <p:tgtEl>
                                          <p:spTgt spid="1026"/>
                                        </p:tgtEl>
                                      </p:cBhvr>
                                    </p:animEffect>
                                    <p:anim calcmode="lin" valueType="num">
                                      <p:cBhvr>
                                        <p:cTn id="26" dur="1000" fill="hold"/>
                                        <p:tgtEl>
                                          <p:spTgt spid="1026"/>
                                        </p:tgtEl>
                                        <p:attrNameLst>
                                          <p:attrName>ppt_x</p:attrName>
                                        </p:attrNameLst>
                                      </p:cBhvr>
                                      <p:tavLst>
                                        <p:tav tm="0">
                                          <p:val>
                                            <p:strVal val="#ppt_x"/>
                                          </p:val>
                                        </p:tav>
                                        <p:tav tm="100000">
                                          <p:val>
                                            <p:strVal val="#ppt_x"/>
                                          </p:val>
                                        </p:tav>
                                      </p:tavLst>
                                    </p:anim>
                                    <p:anim calcmode="lin" valueType="num">
                                      <p:cBhvr>
                                        <p:cTn id="27" dur="1000" fill="hold"/>
                                        <p:tgtEl>
                                          <p:spTgt spid="1026"/>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fade">
                                      <p:cBhvr>
                                        <p:cTn id="31" dur="1000"/>
                                        <p:tgtEl>
                                          <p:spTgt spid="1027"/>
                                        </p:tgtEl>
                                      </p:cBhvr>
                                    </p:animEffect>
                                    <p:anim calcmode="lin" valueType="num">
                                      <p:cBhvr>
                                        <p:cTn id="32" dur="1000" fill="hold"/>
                                        <p:tgtEl>
                                          <p:spTgt spid="1027"/>
                                        </p:tgtEl>
                                        <p:attrNameLst>
                                          <p:attrName>ppt_x</p:attrName>
                                        </p:attrNameLst>
                                      </p:cBhvr>
                                      <p:tavLst>
                                        <p:tav tm="0">
                                          <p:val>
                                            <p:strVal val="#ppt_x"/>
                                          </p:val>
                                        </p:tav>
                                        <p:tav tm="100000">
                                          <p:val>
                                            <p:strVal val="#ppt_x"/>
                                          </p:val>
                                        </p:tav>
                                      </p:tavLst>
                                    </p:anim>
                                    <p:anim calcmode="lin" valueType="num">
                                      <p:cBhvr>
                                        <p:cTn id="33" dur="1000" fill="hold"/>
                                        <p:tgtEl>
                                          <p:spTgt spid="1027"/>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fade">
                                      <p:cBhvr>
                                        <p:cTn id="37" dur="1000"/>
                                        <p:tgtEl>
                                          <p:spTgt spid="1030"/>
                                        </p:tgtEl>
                                      </p:cBhvr>
                                    </p:animEffect>
                                    <p:anim calcmode="lin" valueType="num">
                                      <p:cBhvr>
                                        <p:cTn id="38" dur="1000" fill="hold"/>
                                        <p:tgtEl>
                                          <p:spTgt spid="1030"/>
                                        </p:tgtEl>
                                        <p:attrNameLst>
                                          <p:attrName>ppt_x</p:attrName>
                                        </p:attrNameLst>
                                      </p:cBhvr>
                                      <p:tavLst>
                                        <p:tav tm="0">
                                          <p:val>
                                            <p:strVal val="#ppt_x"/>
                                          </p:val>
                                        </p:tav>
                                        <p:tav tm="100000">
                                          <p:val>
                                            <p:strVal val="#ppt_x"/>
                                          </p:val>
                                        </p:tav>
                                      </p:tavLst>
                                    </p:anim>
                                    <p:anim calcmode="lin" valueType="num">
                                      <p:cBhvr>
                                        <p:cTn id="39" dur="1000" fill="hold"/>
                                        <p:tgtEl>
                                          <p:spTgt spid="1030"/>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1028"/>
                                        </p:tgtEl>
                                        <p:attrNameLst>
                                          <p:attrName>style.visibility</p:attrName>
                                        </p:attrNameLst>
                                      </p:cBhvr>
                                      <p:to>
                                        <p:strVal val="visible"/>
                                      </p:to>
                                    </p:set>
                                    <p:animEffect transition="in" filter="fade">
                                      <p:cBhvr>
                                        <p:cTn id="43" dur="1000"/>
                                        <p:tgtEl>
                                          <p:spTgt spid="1028"/>
                                        </p:tgtEl>
                                      </p:cBhvr>
                                    </p:animEffect>
                                    <p:anim calcmode="lin" valueType="num">
                                      <p:cBhvr>
                                        <p:cTn id="44" dur="1000" fill="hold"/>
                                        <p:tgtEl>
                                          <p:spTgt spid="1028"/>
                                        </p:tgtEl>
                                        <p:attrNameLst>
                                          <p:attrName>ppt_x</p:attrName>
                                        </p:attrNameLst>
                                      </p:cBhvr>
                                      <p:tavLst>
                                        <p:tav tm="0">
                                          <p:val>
                                            <p:strVal val="#ppt_x"/>
                                          </p:val>
                                        </p:tav>
                                        <p:tav tm="100000">
                                          <p:val>
                                            <p:strVal val="#ppt_x"/>
                                          </p:val>
                                        </p:tav>
                                      </p:tavLst>
                                    </p:anim>
                                    <p:anim calcmode="lin" valueType="num">
                                      <p:cBhvr>
                                        <p:cTn id="45" dur="1000" fill="hold"/>
                                        <p:tgtEl>
                                          <p:spTgt spid="1028"/>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1029"/>
                                        </p:tgtEl>
                                        <p:attrNameLst>
                                          <p:attrName>style.visibility</p:attrName>
                                        </p:attrNameLst>
                                      </p:cBhvr>
                                      <p:to>
                                        <p:strVal val="visible"/>
                                      </p:to>
                                    </p:set>
                                    <p:animEffect transition="in" filter="fade">
                                      <p:cBhvr>
                                        <p:cTn id="49" dur="1000"/>
                                        <p:tgtEl>
                                          <p:spTgt spid="1029"/>
                                        </p:tgtEl>
                                      </p:cBhvr>
                                    </p:animEffect>
                                    <p:anim calcmode="lin" valueType="num">
                                      <p:cBhvr>
                                        <p:cTn id="50" dur="1000" fill="hold"/>
                                        <p:tgtEl>
                                          <p:spTgt spid="1029"/>
                                        </p:tgtEl>
                                        <p:attrNameLst>
                                          <p:attrName>ppt_x</p:attrName>
                                        </p:attrNameLst>
                                      </p:cBhvr>
                                      <p:tavLst>
                                        <p:tav tm="0">
                                          <p:val>
                                            <p:strVal val="#ppt_x"/>
                                          </p:val>
                                        </p:tav>
                                        <p:tav tm="100000">
                                          <p:val>
                                            <p:strVal val="#ppt_x"/>
                                          </p:val>
                                        </p:tav>
                                      </p:tavLst>
                                    </p:anim>
                                    <p:anim calcmode="lin" valueType="num">
                                      <p:cBhvr>
                                        <p:cTn id="51"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2"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3"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4"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5" cstate="email"/>
          <a:srcRect/>
          <a:stretch>
            <a:fillRect/>
          </a:stretch>
        </p:blipFill>
        <p:spPr bwMode="auto">
          <a:xfrm>
            <a:off x="0" y="5000637"/>
            <a:ext cx="2071670" cy="1857364"/>
          </a:xfrm>
          <a:prstGeom prst="rect">
            <a:avLst/>
          </a:prstGeom>
          <a:ln>
            <a:noFill/>
          </a:ln>
          <a:effectLst>
            <a:softEdge rad="112500"/>
          </a:effectLst>
        </p:spPr>
      </p:pic>
      <p:sp>
        <p:nvSpPr>
          <p:cNvPr id="9" name="Содержимое 8"/>
          <p:cNvSpPr>
            <a:spLocks noGrp="1"/>
          </p:cNvSpPr>
          <p:nvPr>
            <p:ph idx="1"/>
          </p:nvPr>
        </p:nvSpPr>
        <p:spPr>
          <a:xfrm>
            <a:off x="2285984" y="357166"/>
            <a:ext cx="6400816" cy="6143668"/>
          </a:xfrm>
        </p:spPr>
        <p:txBody>
          <a:bodyPr anchor="ctr"/>
          <a:lstStyle/>
          <a:p>
            <a:pPr marL="0" indent="273050">
              <a:buNone/>
            </a:pPr>
            <a:r>
              <a:rPr lang="ru-RU" sz="3600" b="1" dirty="0" smtClean="0">
                <a:latin typeface="Times New Roman" pitchFamily="18" charset="0"/>
                <a:cs typeface="Times New Roman" pitchFamily="18" charset="0"/>
              </a:rPr>
              <a:t>Деньги</a:t>
            </a:r>
            <a:r>
              <a:rPr lang="ru-RU" sz="3600" dirty="0" smtClean="0">
                <a:latin typeface="Times New Roman" pitchFamily="18" charset="0"/>
                <a:cs typeface="Times New Roman" pitchFamily="18" charset="0"/>
              </a:rPr>
              <a:t> – это особый товар, являющийся всеобщим эквивалентом стоимости других товаров и услуг.</a:t>
            </a:r>
          </a:p>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9" name="Содержимое 8"/>
          <p:cNvSpPr>
            <a:spLocks noGrp="1"/>
          </p:cNvSpPr>
          <p:nvPr>
            <p:ph idx="1"/>
          </p:nvPr>
        </p:nvSpPr>
        <p:spPr>
          <a:xfrm>
            <a:off x="2285984" y="357166"/>
            <a:ext cx="6400816" cy="5768997"/>
          </a:xfrm>
        </p:spPr>
        <p:txBody>
          <a:bodyPr anchor="ctr">
            <a:normAutofit/>
          </a:bodyPr>
          <a:lstStyle/>
          <a:p>
            <a:pPr marL="0" indent="355600" algn="ctr">
              <a:buNone/>
            </a:pPr>
            <a:r>
              <a:rPr lang="ru-RU" sz="2400" b="1" dirty="0" smtClean="0">
                <a:latin typeface="Times New Roman" pitchFamily="18" charset="0"/>
                <a:cs typeface="Times New Roman" pitchFamily="18" charset="0"/>
              </a:rPr>
              <a:t>Современная экономическая наука выделяет пять функций денег</a:t>
            </a:r>
            <a:r>
              <a:rPr lang="ru-RU"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marL="0" indent="355600" algn="ctr">
              <a:buNone/>
            </a:pPr>
            <a:endParaRPr lang="ru-RU" sz="2400" b="1" dirty="0" smtClean="0">
              <a:latin typeface="Times New Roman" pitchFamily="18" charset="0"/>
              <a:cs typeface="Times New Roman" pitchFamily="18" charset="0"/>
            </a:endParaRPr>
          </a:p>
          <a:p>
            <a:pPr marL="0" indent="355600">
              <a:buNone/>
            </a:pPr>
            <a:r>
              <a:rPr lang="ru-RU" sz="2400" dirty="0" smtClean="0">
                <a:latin typeface="Times New Roman" pitchFamily="18" charset="0"/>
                <a:cs typeface="Times New Roman" pitchFamily="18" charset="0"/>
              </a:rPr>
              <a:t>1. Мера стоимости. </a:t>
            </a:r>
          </a:p>
          <a:p>
            <a:pPr marL="0" indent="355600">
              <a:buNone/>
            </a:pPr>
            <a:r>
              <a:rPr lang="ru-RU" sz="2400" dirty="0" smtClean="0">
                <a:latin typeface="Times New Roman" pitchFamily="18" charset="0"/>
                <a:cs typeface="Times New Roman" pitchFamily="18" charset="0"/>
              </a:rPr>
              <a:t>2. Средство обращения. </a:t>
            </a:r>
          </a:p>
          <a:p>
            <a:pPr marL="0" indent="355600">
              <a:buNone/>
            </a:pPr>
            <a:r>
              <a:rPr lang="ru-RU" sz="2400" dirty="0" smtClean="0">
                <a:latin typeface="Times New Roman" pitchFamily="18" charset="0"/>
                <a:cs typeface="Times New Roman" pitchFamily="18" charset="0"/>
              </a:rPr>
              <a:t>3. Средство платежа. </a:t>
            </a:r>
          </a:p>
          <a:p>
            <a:pPr marL="0" indent="355600">
              <a:buNone/>
            </a:pPr>
            <a:r>
              <a:rPr lang="ru-RU" sz="2400" dirty="0" smtClean="0">
                <a:latin typeface="Times New Roman" pitchFamily="18" charset="0"/>
                <a:cs typeface="Times New Roman" pitchFamily="18" charset="0"/>
              </a:rPr>
              <a:t>4. Средство накопления и сбережения. </a:t>
            </a:r>
          </a:p>
          <a:p>
            <a:pPr marL="0" indent="355600">
              <a:buNone/>
            </a:pPr>
            <a:r>
              <a:rPr lang="ru-RU" sz="2400" dirty="0" smtClean="0">
                <a:latin typeface="Times New Roman" pitchFamily="18" charset="0"/>
                <a:cs typeface="Times New Roman" pitchFamily="18" charset="0"/>
              </a:rPr>
              <a:t>5. Функция мировых денег. </a:t>
            </a:r>
            <a:endParaRPr lang="ru-RU" sz="2400"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2"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3"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4"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5" cstate="email"/>
          <a:srcRect/>
          <a:stretch>
            <a:fillRect/>
          </a:stretch>
        </p:blipFill>
        <p:spPr bwMode="auto">
          <a:xfrm>
            <a:off x="0" y="5000637"/>
            <a:ext cx="2071670" cy="1857364"/>
          </a:xfrm>
          <a:prstGeom prst="rect">
            <a:avLst/>
          </a:prstGeom>
          <a:ln>
            <a:noFill/>
          </a:ln>
          <a:effectLst>
            <a:softEdge rad="112500"/>
          </a:effectLst>
        </p:spPr>
      </p:pic>
      <p:sp>
        <p:nvSpPr>
          <p:cNvPr id="9" name="Содержимое 8"/>
          <p:cNvSpPr>
            <a:spLocks noGrp="1"/>
          </p:cNvSpPr>
          <p:nvPr>
            <p:ph idx="1"/>
          </p:nvPr>
        </p:nvSpPr>
        <p:spPr>
          <a:xfrm>
            <a:off x="2643174" y="357166"/>
            <a:ext cx="6043626" cy="6143668"/>
          </a:xfrm>
        </p:spPr>
        <p:txBody>
          <a:bodyPr anchor="ctr">
            <a:normAutofit/>
          </a:bodyPr>
          <a:lstStyle/>
          <a:p>
            <a:pPr algn="ctr">
              <a:buNone/>
            </a:pPr>
            <a:r>
              <a:rPr lang="ru-RU" sz="2800" b="1" dirty="0" smtClean="0">
                <a:latin typeface="Times New Roman" pitchFamily="18" charset="0"/>
                <a:cs typeface="Times New Roman" pitchFamily="18" charset="0"/>
              </a:rPr>
              <a:t>Виды </a:t>
            </a:r>
            <a:r>
              <a:rPr lang="ru-RU" sz="2800" b="1" dirty="0" smtClean="0">
                <a:latin typeface="Times New Roman" pitchFamily="18" charset="0"/>
                <a:cs typeface="Times New Roman" pitchFamily="18" charset="0"/>
              </a:rPr>
              <a:t>денег: </a:t>
            </a:r>
          </a:p>
          <a:p>
            <a:pPr>
              <a:buNone/>
            </a:pPr>
            <a:r>
              <a:rPr lang="ru-RU" sz="2800" dirty="0" smtClean="0">
                <a:latin typeface="Times New Roman" pitchFamily="18" charset="0"/>
                <a:cs typeface="Times New Roman" pitchFamily="18" charset="0"/>
              </a:rPr>
              <a:t>1. </a:t>
            </a:r>
            <a:r>
              <a:rPr lang="ru-RU" sz="2800" dirty="0" smtClean="0">
                <a:latin typeface="Times New Roman" pitchFamily="18" charset="0"/>
                <a:cs typeface="Times New Roman" pitchFamily="18" charset="0"/>
                <a:hlinkClick r:id="rId6" action="ppaction://hlinksldjump"/>
              </a:rPr>
              <a:t>Полноценные деньги.</a:t>
            </a:r>
            <a:r>
              <a:rPr lang="ru-RU" sz="2800" dirty="0" smtClean="0">
                <a:latin typeface="Times New Roman" pitchFamily="18" charset="0"/>
                <a:cs typeface="Times New Roman" pitchFamily="18" charset="0"/>
                <a:hlinkClick r:id="rId6" action="ppaction://hlinksldjump"/>
              </a:rPr>
              <a:t> </a:t>
            </a:r>
            <a:endParaRPr lang="ru-RU" sz="2800" dirty="0" smtClean="0">
              <a:latin typeface="Times New Roman" pitchFamily="18" charset="0"/>
              <a:cs typeface="Times New Roman" pitchFamily="18" charset="0"/>
            </a:endParaRPr>
          </a:p>
          <a:p>
            <a:pPr marL="534988" indent="-534988">
              <a:buFont typeface="Wingdings" pitchFamily="2" charset="2"/>
              <a:buChar char="Ø"/>
            </a:pPr>
            <a:r>
              <a:rPr lang="ru-RU" sz="2800" dirty="0" smtClean="0">
                <a:latin typeface="Times New Roman" pitchFamily="18" charset="0"/>
                <a:cs typeface="Times New Roman" pitchFamily="18" charset="0"/>
                <a:hlinkClick r:id="rId7" action="ppaction://hlinksldjump"/>
              </a:rPr>
              <a:t>Товарные деньги. </a:t>
            </a:r>
            <a:endParaRPr lang="en-US" sz="2800" dirty="0" smtClean="0">
              <a:latin typeface="Times New Roman" pitchFamily="18" charset="0"/>
              <a:cs typeface="Times New Roman" pitchFamily="18" charset="0"/>
            </a:endParaRPr>
          </a:p>
          <a:p>
            <a:pPr marL="534988" indent="-534988">
              <a:buFont typeface="Wingdings" pitchFamily="2" charset="2"/>
              <a:buChar char="Ø"/>
            </a:pPr>
            <a:r>
              <a:rPr lang="ru-RU" sz="2800" dirty="0" smtClean="0">
                <a:latin typeface="Times New Roman" pitchFamily="18" charset="0"/>
                <a:cs typeface="Times New Roman" pitchFamily="18" charset="0"/>
                <a:hlinkClick r:id="rId8" action="ppaction://hlinksldjump"/>
              </a:rPr>
              <a:t>Металлические </a:t>
            </a:r>
            <a:r>
              <a:rPr lang="ru-RU" sz="2800" dirty="0" smtClean="0">
                <a:latin typeface="Times New Roman" pitchFamily="18" charset="0"/>
                <a:cs typeface="Times New Roman" pitchFamily="18" charset="0"/>
                <a:hlinkClick r:id="rId8" action="ppaction://hlinksldjump"/>
              </a:rPr>
              <a:t>деньги. </a:t>
            </a:r>
            <a:endParaRPr lang="en-US"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2</a:t>
            </a:r>
            <a:r>
              <a:rPr lang="ru-RU"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hlinkClick r:id="rId9" action="ppaction://hlinksldjump"/>
              </a:rPr>
              <a:t>Неполноценные </a:t>
            </a:r>
            <a:r>
              <a:rPr lang="ru-RU" sz="2800" dirty="0" smtClean="0">
                <a:latin typeface="Times New Roman" pitchFamily="18" charset="0"/>
                <a:cs typeface="Times New Roman" pitchFamily="18" charset="0"/>
                <a:hlinkClick r:id="rId9" action="ppaction://hlinksldjump"/>
              </a:rPr>
              <a:t>деньги.</a:t>
            </a:r>
            <a:endParaRPr lang="ru-RU" sz="2800" dirty="0" smtClean="0">
              <a:latin typeface="Times New Roman" pitchFamily="18" charset="0"/>
              <a:cs typeface="Times New Roman" pitchFamily="18" charset="0"/>
            </a:endParaRPr>
          </a:p>
          <a:p>
            <a:pPr marL="534988" indent="-534988">
              <a:buFont typeface="Wingdings" pitchFamily="2" charset="2"/>
              <a:buChar char="Ø"/>
            </a:pPr>
            <a:r>
              <a:rPr lang="ru-RU" sz="2800" dirty="0" smtClean="0">
                <a:latin typeface="Times New Roman" pitchFamily="18" charset="0"/>
                <a:cs typeface="Times New Roman" pitchFamily="18" charset="0"/>
                <a:hlinkClick r:id="rId10" action="ppaction://hlinksldjump"/>
              </a:rPr>
              <a:t>Б</a:t>
            </a:r>
            <a:r>
              <a:rPr lang="ru-RU" sz="2800" dirty="0" smtClean="0">
                <a:latin typeface="Times New Roman" pitchFamily="18" charset="0"/>
                <a:cs typeface="Times New Roman" pitchFamily="18" charset="0"/>
                <a:hlinkClick r:id="rId10" action="ppaction://hlinksldjump"/>
              </a:rPr>
              <a:t>умажные деньги. </a:t>
            </a:r>
            <a:endParaRPr lang="ru-RU" sz="2800" dirty="0" smtClean="0">
              <a:latin typeface="Times New Roman" pitchFamily="18" charset="0"/>
              <a:cs typeface="Times New Roman" pitchFamily="18" charset="0"/>
            </a:endParaRPr>
          </a:p>
          <a:p>
            <a:pPr marL="534988" indent="-534988">
              <a:buFont typeface="Wingdings" pitchFamily="2" charset="2"/>
              <a:buChar char="Ø"/>
            </a:pPr>
            <a:r>
              <a:rPr lang="ru-RU" sz="2800" dirty="0" smtClean="0">
                <a:latin typeface="Times New Roman" pitchFamily="18" charset="0"/>
                <a:cs typeface="Times New Roman" pitchFamily="18" charset="0"/>
                <a:hlinkClick r:id="rId11" action="ppaction://hlinksldjump"/>
              </a:rPr>
              <a:t>Кредитные деньги.</a:t>
            </a:r>
            <a:r>
              <a:rPr lang="ru-RU" sz="2800" dirty="0" smtClean="0">
                <a:latin typeface="Times New Roman" pitchFamily="18" charset="0"/>
                <a:cs typeface="Times New Roman" pitchFamily="18" charset="0"/>
              </a:rPr>
              <a:t> </a:t>
            </a:r>
          </a:p>
          <a:p>
            <a:pPr>
              <a:buNone/>
            </a:pPr>
            <a:r>
              <a:rPr lang="ru-RU" sz="2800" dirty="0" smtClean="0">
                <a:latin typeface="Times New Roman" pitchFamily="18" charset="0"/>
                <a:cs typeface="Times New Roman" pitchFamily="18" charset="0"/>
              </a:rPr>
              <a:t>3. </a:t>
            </a:r>
            <a:r>
              <a:rPr lang="ru-RU" sz="2800" dirty="0" smtClean="0">
                <a:latin typeface="Times New Roman" pitchFamily="18" charset="0"/>
                <a:cs typeface="Times New Roman" pitchFamily="18" charset="0"/>
                <a:hlinkClick r:id="rId12" action="ppaction://hlinksldjump"/>
              </a:rPr>
              <a:t>Электронные </a:t>
            </a:r>
            <a:r>
              <a:rPr lang="ru-RU" sz="2800" dirty="0" smtClean="0">
                <a:latin typeface="Times New Roman" pitchFamily="18" charset="0"/>
                <a:cs typeface="Times New Roman" pitchFamily="18" charset="0"/>
                <a:hlinkClick r:id="rId12" action="ppaction://hlinksldjump"/>
              </a:rPr>
              <a:t>деньги. </a:t>
            </a:r>
            <a:endParaRPr lang="ru-RU" sz="2800" dirty="0">
              <a:latin typeface="Times New Roman" pitchFamily="18" charset="0"/>
              <a:cs typeface="Times New Roman" pitchFamily="18" charset="0"/>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000"/>
                                        <p:tgtEl>
                                          <p:spTgt spid="9">
                                            <p:txEl>
                                              <p:pRg st="1" end="1"/>
                                            </p:txEl>
                                          </p:spTgt>
                                        </p:tgtEl>
                                      </p:cBhvr>
                                    </p:animEffect>
                                    <p:anim calcmode="lin" valueType="num">
                                      <p:cBhvr>
                                        <p:cTn id="8"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1000"/>
                                        <p:tgtEl>
                                          <p:spTgt spid="9">
                                            <p:txEl>
                                              <p:pRg st="2" end="2"/>
                                            </p:txEl>
                                          </p:spTgt>
                                        </p:tgtEl>
                                      </p:cBhvr>
                                    </p:animEffect>
                                    <p:anim calcmode="lin" valueType="num">
                                      <p:cBhvr>
                                        <p:cTn id="1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1000"/>
                                        <p:tgtEl>
                                          <p:spTgt spid="9">
                                            <p:txEl>
                                              <p:pRg st="3" end="3"/>
                                            </p:txEl>
                                          </p:spTgt>
                                        </p:tgtEl>
                                      </p:cBhvr>
                                    </p:animEffect>
                                    <p:anim calcmode="lin" valueType="num">
                                      <p:cBhvr>
                                        <p:cTn id="2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fade">
                                      <p:cBhvr>
                                        <p:cTn id="25" dur="1000"/>
                                        <p:tgtEl>
                                          <p:spTgt spid="9">
                                            <p:txEl>
                                              <p:pRg st="4" end="4"/>
                                            </p:txEl>
                                          </p:spTgt>
                                        </p:tgtEl>
                                      </p:cBhvr>
                                    </p:animEffect>
                                    <p:anim calcmode="lin" valueType="num">
                                      <p:cBhvr>
                                        <p:cTn id="2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1000"/>
                                        <p:tgtEl>
                                          <p:spTgt spid="9">
                                            <p:txEl>
                                              <p:pRg st="5" end="5"/>
                                            </p:txEl>
                                          </p:spTgt>
                                        </p:tgtEl>
                                      </p:cBhvr>
                                    </p:animEffect>
                                    <p:anim calcmode="lin" valueType="num">
                                      <p:cBhvr>
                                        <p:cTn id="32"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1000"/>
                                        <p:tgtEl>
                                          <p:spTgt spid="9">
                                            <p:txEl>
                                              <p:pRg st="6" end="6"/>
                                            </p:txEl>
                                          </p:spTgt>
                                        </p:tgtEl>
                                      </p:cBhvr>
                                    </p:animEffect>
                                    <p:anim calcmode="lin" valueType="num">
                                      <p:cBhvr>
                                        <p:cTn id="3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nodeType="afterEffect">
                                  <p:stCondLst>
                                    <p:cond delay="0"/>
                                  </p:stCondLst>
                                  <p:childTnLst>
                                    <p:set>
                                      <p:cBhvr>
                                        <p:cTn id="42" dur="1" fill="hold">
                                          <p:stCondLst>
                                            <p:cond delay="0"/>
                                          </p:stCondLst>
                                        </p:cTn>
                                        <p:tgtEl>
                                          <p:spTgt spid="9">
                                            <p:txEl>
                                              <p:pRg st="7" end="7"/>
                                            </p:txEl>
                                          </p:spTgt>
                                        </p:tgtEl>
                                        <p:attrNameLst>
                                          <p:attrName>style.visibility</p:attrName>
                                        </p:attrNameLst>
                                      </p:cBhvr>
                                      <p:to>
                                        <p:strVal val="visible"/>
                                      </p:to>
                                    </p:set>
                                    <p:animEffect transition="in" filter="fade">
                                      <p:cBhvr>
                                        <p:cTn id="43" dur="1000"/>
                                        <p:tgtEl>
                                          <p:spTgt spid="9">
                                            <p:txEl>
                                              <p:pRg st="7" end="7"/>
                                            </p:txEl>
                                          </p:spTgt>
                                        </p:tgtEl>
                                      </p:cBhvr>
                                    </p:animEffect>
                                    <p:anim calcmode="lin" valueType="num">
                                      <p:cBhvr>
                                        <p:cTn id="44"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nodeType="afterEffect">
                                  <p:stCondLst>
                                    <p:cond delay="0"/>
                                  </p:stCondLst>
                                  <p:childTnLst>
                                    <p:set>
                                      <p:cBhvr>
                                        <p:cTn id="48" dur="1" fill="hold">
                                          <p:stCondLst>
                                            <p:cond delay="0"/>
                                          </p:stCondLst>
                                        </p:cTn>
                                        <p:tgtEl>
                                          <p:spTgt spid="2050"/>
                                        </p:tgtEl>
                                        <p:attrNameLst>
                                          <p:attrName>style.visibility</p:attrName>
                                        </p:attrNameLst>
                                      </p:cBhvr>
                                      <p:to>
                                        <p:strVal val="visible"/>
                                      </p:to>
                                    </p:set>
                                    <p:animEffect transition="in" filter="fade">
                                      <p:cBhvr>
                                        <p:cTn id="49" dur="1000"/>
                                        <p:tgtEl>
                                          <p:spTgt spid="2050"/>
                                        </p:tgtEl>
                                      </p:cBhvr>
                                    </p:animEffect>
                                    <p:anim calcmode="lin" valueType="num">
                                      <p:cBhvr>
                                        <p:cTn id="50" dur="1000" fill="hold"/>
                                        <p:tgtEl>
                                          <p:spTgt spid="2050"/>
                                        </p:tgtEl>
                                        <p:attrNameLst>
                                          <p:attrName>ppt_x</p:attrName>
                                        </p:attrNameLst>
                                      </p:cBhvr>
                                      <p:tavLst>
                                        <p:tav tm="0">
                                          <p:val>
                                            <p:strVal val="#ppt_x"/>
                                          </p:val>
                                        </p:tav>
                                        <p:tav tm="100000">
                                          <p:val>
                                            <p:strVal val="#ppt_x"/>
                                          </p:val>
                                        </p:tav>
                                      </p:tavLst>
                                    </p:anim>
                                    <p:anim calcmode="lin" valueType="num">
                                      <p:cBhvr>
                                        <p:cTn id="51" dur="1000" fill="hold"/>
                                        <p:tgtEl>
                                          <p:spTgt spid="2050"/>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nodeType="afterEffect">
                                  <p:stCondLst>
                                    <p:cond delay="0"/>
                                  </p:stCondLst>
                                  <p:childTnLst>
                                    <p:set>
                                      <p:cBhvr>
                                        <p:cTn id="54" dur="1" fill="hold">
                                          <p:stCondLst>
                                            <p:cond delay="0"/>
                                          </p:stCondLst>
                                        </p:cTn>
                                        <p:tgtEl>
                                          <p:spTgt spid="2051"/>
                                        </p:tgtEl>
                                        <p:attrNameLst>
                                          <p:attrName>style.visibility</p:attrName>
                                        </p:attrNameLst>
                                      </p:cBhvr>
                                      <p:to>
                                        <p:strVal val="visible"/>
                                      </p:to>
                                    </p:set>
                                    <p:animEffect transition="in" filter="fade">
                                      <p:cBhvr>
                                        <p:cTn id="55" dur="1000"/>
                                        <p:tgtEl>
                                          <p:spTgt spid="2051"/>
                                        </p:tgtEl>
                                      </p:cBhvr>
                                    </p:animEffect>
                                    <p:anim calcmode="lin" valueType="num">
                                      <p:cBhvr>
                                        <p:cTn id="56" dur="1000" fill="hold"/>
                                        <p:tgtEl>
                                          <p:spTgt spid="2051"/>
                                        </p:tgtEl>
                                        <p:attrNameLst>
                                          <p:attrName>ppt_x</p:attrName>
                                        </p:attrNameLst>
                                      </p:cBhvr>
                                      <p:tavLst>
                                        <p:tav tm="0">
                                          <p:val>
                                            <p:strVal val="#ppt_x"/>
                                          </p:val>
                                        </p:tav>
                                        <p:tav tm="100000">
                                          <p:val>
                                            <p:strVal val="#ppt_x"/>
                                          </p:val>
                                        </p:tav>
                                      </p:tavLst>
                                    </p:anim>
                                    <p:anim calcmode="lin" valueType="num">
                                      <p:cBhvr>
                                        <p:cTn id="57" dur="1000" fill="hold"/>
                                        <p:tgtEl>
                                          <p:spTgt spid="2051"/>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nodeType="afterEffect">
                                  <p:stCondLst>
                                    <p:cond delay="0"/>
                                  </p:stCondLst>
                                  <p:childTnLst>
                                    <p:set>
                                      <p:cBhvr>
                                        <p:cTn id="60" dur="1" fill="hold">
                                          <p:stCondLst>
                                            <p:cond delay="0"/>
                                          </p:stCondLst>
                                        </p:cTn>
                                        <p:tgtEl>
                                          <p:spTgt spid="2052"/>
                                        </p:tgtEl>
                                        <p:attrNameLst>
                                          <p:attrName>style.visibility</p:attrName>
                                        </p:attrNameLst>
                                      </p:cBhvr>
                                      <p:to>
                                        <p:strVal val="visible"/>
                                      </p:to>
                                    </p:set>
                                    <p:animEffect transition="in" filter="fade">
                                      <p:cBhvr>
                                        <p:cTn id="61" dur="1000"/>
                                        <p:tgtEl>
                                          <p:spTgt spid="2052"/>
                                        </p:tgtEl>
                                      </p:cBhvr>
                                    </p:animEffect>
                                    <p:anim calcmode="lin" valueType="num">
                                      <p:cBhvr>
                                        <p:cTn id="62" dur="1000" fill="hold"/>
                                        <p:tgtEl>
                                          <p:spTgt spid="2052"/>
                                        </p:tgtEl>
                                        <p:attrNameLst>
                                          <p:attrName>ppt_x</p:attrName>
                                        </p:attrNameLst>
                                      </p:cBhvr>
                                      <p:tavLst>
                                        <p:tav tm="0">
                                          <p:val>
                                            <p:strVal val="#ppt_x"/>
                                          </p:val>
                                        </p:tav>
                                        <p:tav tm="100000">
                                          <p:val>
                                            <p:strVal val="#ppt_x"/>
                                          </p:val>
                                        </p:tav>
                                      </p:tavLst>
                                    </p:anim>
                                    <p:anim calcmode="lin" valueType="num">
                                      <p:cBhvr>
                                        <p:cTn id="63" dur="1000" fill="hold"/>
                                        <p:tgtEl>
                                          <p:spTgt spid="2052"/>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nodeType="afterEffect">
                                  <p:stCondLst>
                                    <p:cond delay="0"/>
                                  </p:stCondLst>
                                  <p:childTnLst>
                                    <p:set>
                                      <p:cBhvr>
                                        <p:cTn id="66" dur="1" fill="hold">
                                          <p:stCondLst>
                                            <p:cond delay="0"/>
                                          </p:stCondLst>
                                        </p:cTn>
                                        <p:tgtEl>
                                          <p:spTgt spid="2053"/>
                                        </p:tgtEl>
                                        <p:attrNameLst>
                                          <p:attrName>style.visibility</p:attrName>
                                        </p:attrNameLst>
                                      </p:cBhvr>
                                      <p:to>
                                        <p:strVal val="visible"/>
                                      </p:to>
                                    </p:set>
                                    <p:animEffect transition="in" filter="fade">
                                      <p:cBhvr>
                                        <p:cTn id="67" dur="1000"/>
                                        <p:tgtEl>
                                          <p:spTgt spid="2053"/>
                                        </p:tgtEl>
                                      </p:cBhvr>
                                    </p:animEffect>
                                    <p:anim calcmode="lin" valueType="num">
                                      <p:cBhvr>
                                        <p:cTn id="68" dur="1000" fill="hold"/>
                                        <p:tgtEl>
                                          <p:spTgt spid="2053"/>
                                        </p:tgtEl>
                                        <p:attrNameLst>
                                          <p:attrName>ppt_x</p:attrName>
                                        </p:attrNameLst>
                                      </p:cBhvr>
                                      <p:tavLst>
                                        <p:tav tm="0">
                                          <p:val>
                                            <p:strVal val="#ppt_x"/>
                                          </p:val>
                                        </p:tav>
                                        <p:tav tm="100000">
                                          <p:val>
                                            <p:strVal val="#ppt_x"/>
                                          </p:val>
                                        </p:tav>
                                      </p:tavLst>
                                    </p:anim>
                                    <p:anim calcmode="lin" valueType="num">
                                      <p:cBhvr>
                                        <p:cTn id="69"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2"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3"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4"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5" cstate="email"/>
          <a:srcRect/>
          <a:stretch>
            <a:fillRect/>
          </a:stretch>
        </p:blipFill>
        <p:spPr bwMode="auto">
          <a:xfrm>
            <a:off x="0" y="5000637"/>
            <a:ext cx="2071670" cy="1857364"/>
          </a:xfrm>
          <a:prstGeom prst="rect">
            <a:avLst/>
          </a:prstGeom>
          <a:ln>
            <a:noFill/>
          </a:ln>
          <a:effectLst>
            <a:softEdge rad="112500"/>
          </a:effectLst>
        </p:spPr>
      </p:pic>
      <p:sp>
        <p:nvSpPr>
          <p:cNvPr id="9" name="Содержимое 8"/>
          <p:cNvSpPr>
            <a:spLocks noGrp="1"/>
          </p:cNvSpPr>
          <p:nvPr>
            <p:ph idx="1"/>
          </p:nvPr>
        </p:nvSpPr>
        <p:spPr>
          <a:xfrm>
            <a:off x="2285984" y="357166"/>
            <a:ext cx="6400816" cy="5768997"/>
          </a:xfrm>
        </p:spPr>
        <p:txBody>
          <a:bodyPr anchor="ctr"/>
          <a:lstStyle/>
          <a:p>
            <a:pPr marL="0" indent="355600">
              <a:buNone/>
            </a:pPr>
            <a:r>
              <a:rPr lang="ru-RU" b="1" dirty="0" smtClean="0">
                <a:latin typeface="Times New Roman" pitchFamily="18" charset="0"/>
                <a:cs typeface="Times New Roman" pitchFamily="18" charset="0"/>
              </a:rPr>
              <a:t>Полноценные деньги</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деньги</a:t>
            </a:r>
            <a:r>
              <a:rPr lang="ru-RU" dirty="0" smtClean="0">
                <a:latin typeface="Times New Roman" pitchFamily="18" charset="0"/>
                <a:cs typeface="Times New Roman" pitchFamily="18" charset="0"/>
              </a:rPr>
              <a:t>, у которых номинальная стоимость (</a:t>
            </a:r>
            <a:r>
              <a:rPr lang="ru-RU" dirty="0" err="1" smtClean="0">
                <a:latin typeface="Times New Roman" pitchFamily="18" charset="0"/>
                <a:cs typeface="Times New Roman" pitchFamily="18" charset="0"/>
              </a:rPr>
              <a:t>стоимость</a:t>
            </a:r>
            <a:r>
              <a:rPr lang="ru-RU" dirty="0" smtClean="0">
                <a:latin typeface="Times New Roman" pitchFamily="18" charset="0"/>
                <a:cs typeface="Times New Roman" pitchFamily="18" charset="0"/>
              </a:rPr>
              <a:t> обозначенная на них) равна реальной стоимости этих денег, то есть стоимости затрат на их производство.</a:t>
            </a:r>
          </a:p>
          <a:p>
            <a:endParaRPr lang="ru-RU" dirty="0"/>
          </a:p>
        </p:txBody>
      </p:sp>
      <p:sp>
        <p:nvSpPr>
          <p:cNvPr id="10" name="Номер слайда 9"/>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8" name="Заголовок 7"/>
          <p:cNvSpPr>
            <a:spLocks noGrp="1"/>
          </p:cNvSpPr>
          <p:nvPr>
            <p:ph type="title"/>
          </p:nvPr>
        </p:nvSpPr>
        <p:spPr>
          <a:xfrm>
            <a:off x="2285984" y="274638"/>
            <a:ext cx="6400816" cy="725470"/>
          </a:xfrm>
        </p:spPr>
        <p:txBody>
          <a:bodyPr>
            <a:normAutofit/>
          </a:bodyPr>
          <a:lstStyle/>
          <a:p>
            <a:r>
              <a:rPr lang="ru-RU" sz="3200" b="1" dirty="0" smtClean="0">
                <a:latin typeface="Times New Roman" pitchFamily="18" charset="0"/>
                <a:cs typeface="Times New Roman" pitchFamily="18" charset="0"/>
              </a:rPr>
              <a:t>Товарные </a:t>
            </a:r>
            <a:r>
              <a:rPr lang="ru-RU" sz="3200" b="1" dirty="0" smtClean="0">
                <a:latin typeface="Times New Roman" pitchFamily="18" charset="0"/>
                <a:cs typeface="Times New Roman" pitchFamily="18" charset="0"/>
              </a:rPr>
              <a:t>деньги</a:t>
            </a:r>
            <a:endParaRPr lang="ru-RU" sz="3200" dirty="0">
              <a:latin typeface="Times New Roman" pitchFamily="18" charset="0"/>
              <a:cs typeface="Times New Roman" pitchFamily="18" charset="0"/>
            </a:endParaRPr>
          </a:p>
        </p:txBody>
      </p:sp>
      <p:sp>
        <p:nvSpPr>
          <p:cNvPr id="9" name="Содержимое 8"/>
          <p:cNvSpPr>
            <a:spLocks noGrp="1"/>
          </p:cNvSpPr>
          <p:nvPr>
            <p:ph idx="1"/>
          </p:nvPr>
        </p:nvSpPr>
        <p:spPr>
          <a:xfrm>
            <a:off x="2285984" y="1142984"/>
            <a:ext cx="6400816" cy="4983179"/>
          </a:xfrm>
        </p:spPr>
        <p:txBody>
          <a:bodyPr anchor="ctr">
            <a:normAutofit fontScale="85000" lnSpcReduction="10000"/>
          </a:bodyPr>
          <a:lstStyle/>
          <a:p>
            <a:pPr marL="0" indent="355600">
              <a:buNone/>
            </a:pPr>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древности единственным способом получить желаемое, не прибегая к силе или воровству, был бартер, то есть обмен товарами без посредников (в наше время при обмене товарами посредником считаются деньги). </a:t>
            </a:r>
            <a:endParaRPr lang="ru-RU" dirty="0" smtClean="0">
              <a:latin typeface="Times New Roman" pitchFamily="18" charset="0"/>
              <a:cs typeface="Times New Roman" pitchFamily="18" charset="0"/>
            </a:endParaRPr>
          </a:p>
          <a:p>
            <a:pPr marL="0" indent="355600">
              <a:buNone/>
            </a:pPr>
            <a:r>
              <a:rPr lang="ru-RU" dirty="0" smtClean="0">
                <a:latin typeface="Times New Roman" pitchFamily="18" charset="0"/>
                <a:cs typeface="Times New Roman" pitchFamily="18" charset="0"/>
              </a:rPr>
              <a:t>Неудобства </a:t>
            </a:r>
            <a:r>
              <a:rPr lang="ru-RU" dirty="0" smtClean="0">
                <a:latin typeface="Times New Roman" pitchFamily="18" charset="0"/>
                <a:cs typeface="Times New Roman" pitchFamily="18" charset="0"/>
              </a:rPr>
              <a:t>бартерного обмена привели к появлению посредников, способных удовлетворить широкий спектр запросов. Этими посредниками стали зерно и домашний скот. Так появились товарные деньги.</a:t>
            </a:r>
          </a:p>
          <a:p>
            <a:pPr marL="0" indent="355600">
              <a:buNone/>
            </a:pPr>
            <a:endParaRPr lang="ru-RU" dirty="0">
              <a:latin typeface="Times New Roman" pitchFamily="18" charset="0"/>
              <a:cs typeface="Times New Roman" pitchFamily="18" charset="0"/>
            </a:endParaRPr>
          </a:p>
        </p:txBody>
      </p:sp>
      <p:sp>
        <p:nvSpPr>
          <p:cNvPr id="10" name="Номер слайда 9"/>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8" name="Заголовок 7"/>
          <p:cNvSpPr>
            <a:spLocks noGrp="1"/>
          </p:cNvSpPr>
          <p:nvPr>
            <p:ph type="title"/>
          </p:nvPr>
        </p:nvSpPr>
        <p:spPr>
          <a:xfrm>
            <a:off x="2285984" y="274638"/>
            <a:ext cx="6400816" cy="796908"/>
          </a:xfrm>
        </p:spPr>
        <p:txBody>
          <a:bodyPr/>
          <a:lstStyle/>
          <a:p>
            <a:r>
              <a:rPr lang="ru-RU" b="1" dirty="0" smtClean="0">
                <a:latin typeface="Times New Roman" pitchFamily="18" charset="0"/>
                <a:cs typeface="Times New Roman" pitchFamily="18" charset="0"/>
              </a:rPr>
              <a:t>Металлические </a:t>
            </a:r>
            <a:r>
              <a:rPr lang="ru-RU" b="1" dirty="0" smtClean="0">
                <a:latin typeface="Times New Roman" pitchFamily="18" charset="0"/>
                <a:cs typeface="Times New Roman" pitchFamily="18" charset="0"/>
              </a:rPr>
              <a:t>деньги</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9" name="Содержимое 8"/>
          <p:cNvSpPr>
            <a:spLocks noGrp="1"/>
          </p:cNvSpPr>
          <p:nvPr>
            <p:ph idx="1"/>
          </p:nvPr>
        </p:nvSpPr>
        <p:spPr>
          <a:xfrm>
            <a:off x="2285984" y="1214422"/>
            <a:ext cx="6400816" cy="5286412"/>
          </a:xfrm>
        </p:spPr>
        <p:txBody>
          <a:bodyPr anchor="ctr">
            <a:normAutofit fontScale="92500"/>
          </a:bodyPr>
          <a:lstStyle/>
          <a:p>
            <a:pPr marL="0" indent="355600">
              <a:buNone/>
            </a:pPr>
            <a:r>
              <a:rPr lang="ru-RU" dirty="0" smtClean="0">
                <a:latin typeface="Times New Roman" pitchFamily="18" charset="0"/>
                <a:cs typeface="Times New Roman" pitchFamily="18" charset="0"/>
              </a:rPr>
              <a:t>Огромную </a:t>
            </a:r>
            <a:r>
              <a:rPr lang="ru-RU" dirty="0" smtClean="0">
                <a:latin typeface="Times New Roman" pitchFamily="18" charset="0"/>
                <a:cs typeface="Times New Roman" pitchFamily="18" charset="0"/>
              </a:rPr>
              <a:t>популярность получили металлические деньги из золота. Полностью, к золотому обращению страны перешли в середине 19 века. </a:t>
            </a:r>
            <a:endParaRPr lang="ru-RU" dirty="0" smtClean="0">
              <a:latin typeface="Times New Roman" pitchFamily="18" charset="0"/>
              <a:cs typeface="Times New Roman" pitchFamily="18" charset="0"/>
            </a:endParaRPr>
          </a:p>
          <a:p>
            <a:pPr marL="0" indent="355600">
              <a:buNone/>
            </a:pPr>
            <a:r>
              <a:rPr lang="ru-RU" dirty="0" smtClean="0">
                <a:latin typeface="Times New Roman" pitchFamily="18" charset="0"/>
                <a:cs typeface="Times New Roman" pitchFamily="18" charset="0"/>
              </a:rPr>
              <a:t>Лидером </a:t>
            </a:r>
            <a:r>
              <a:rPr lang="ru-RU" dirty="0" smtClean="0">
                <a:latin typeface="Times New Roman" pitchFamily="18" charset="0"/>
                <a:cs typeface="Times New Roman" pitchFamily="18" charset="0"/>
              </a:rPr>
              <a:t>среди этих стран была Великобритания. </a:t>
            </a:r>
            <a:endParaRPr lang="ru-RU" dirty="0" smtClean="0">
              <a:latin typeface="Times New Roman" pitchFamily="18" charset="0"/>
              <a:cs typeface="Times New Roman" pitchFamily="18" charset="0"/>
            </a:endParaRPr>
          </a:p>
          <a:p>
            <a:pPr marL="0" indent="355600">
              <a:buNone/>
            </a:pPr>
            <a:r>
              <a:rPr lang="ru-RU" dirty="0" smtClean="0">
                <a:latin typeface="Times New Roman" pitchFamily="18" charset="0"/>
                <a:cs typeface="Times New Roman" pitchFamily="18" charset="0"/>
              </a:rPr>
              <a:t>Как </a:t>
            </a:r>
            <a:r>
              <a:rPr lang="ru-RU" dirty="0" smtClean="0">
                <a:latin typeface="Times New Roman" pitchFamily="18" charset="0"/>
                <a:cs typeface="Times New Roman" pitchFamily="18" charset="0"/>
              </a:rPr>
              <a:t>известно, у нее было огромное количество колоний и доминионов, поэтому Великобритания занимала первое место по добыче золота</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
        <p:nvSpPr>
          <p:cNvPr id="10" name="Номер слайда 9"/>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2"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3"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4"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5" cstate="email"/>
          <a:srcRect/>
          <a:stretch>
            <a:fillRect/>
          </a:stretch>
        </p:blipFill>
        <p:spPr bwMode="auto">
          <a:xfrm>
            <a:off x="0" y="5000637"/>
            <a:ext cx="2071670" cy="1857364"/>
          </a:xfrm>
          <a:prstGeom prst="rect">
            <a:avLst/>
          </a:prstGeom>
          <a:ln>
            <a:noFill/>
          </a:ln>
          <a:effectLst>
            <a:softEdge rad="112500"/>
          </a:effectLst>
        </p:spPr>
      </p:pic>
      <p:sp>
        <p:nvSpPr>
          <p:cNvPr id="9" name="Содержимое 8"/>
          <p:cNvSpPr>
            <a:spLocks noGrp="1"/>
          </p:cNvSpPr>
          <p:nvPr>
            <p:ph idx="1"/>
          </p:nvPr>
        </p:nvSpPr>
        <p:spPr>
          <a:xfrm>
            <a:off x="2285984" y="357166"/>
            <a:ext cx="6400816" cy="5768997"/>
          </a:xfrm>
        </p:spPr>
        <p:txBody>
          <a:bodyPr anchor="ctr"/>
          <a:lstStyle/>
          <a:p>
            <a:pPr marL="0" indent="355600">
              <a:buNone/>
            </a:pPr>
            <a:r>
              <a:rPr lang="ru-RU" b="1" dirty="0" smtClean="0">
                <a:latin typeface="Times New Roman" pitchFamily="18" charset="0"/>
                <a:cs typeface="Times New Roman" pitchFamily="18" charset="0"/>
              </a:rPr>
              <a:t>Неполноценные деньги</a:t>
            </a:r>
            <a:r>
              <a:rPr lang="ru-RU" dirty="0" smtClean="0">
                <a:latin typeface="Times New Roman" pitchFamily="18" charset="0"/>
                <a:cs typeface="Times New Roman" pitchFamily="18" charset="0"/>
              </a:rPr>
              <a:t>- деньги, номинальная стоимость которых больше реальной</a:t>
            </a:r>
            <a:r>
              <a:rPr lang="ru-RU" dirty="0" smtClean="0">
                <a:latin typeface="Times New Roman" pitchFamily="18" charset="0"/>
                <a:cs typeface="Times New Roman" pitchFamily="18" charset="0"/>
              </a:rPr>
              <a:t>.</a:t>
            </a:r>
          </a:p>
          <a:p>
            <a:pPr marL="0" indent="355600">
              <a:buNone/>
            </a:pPr>
            <a:r>
              <a:rPr lang="ru-RU" dirty="0" smtClean="0">
                <a:latin typeface="Times New Roman" pitchFamily="18" charset="0"/>
                <a:cs typeface="Times New Roman" pitchFamily="18" charset="0"/>
              </a:rPr>
              <a:t>Их </a:t>
            </a:r>
            <a:r>
              <a:rPr lang="ru-RU" dirty="0" smtClean="0">
                <a:latin typeface="Times New Roman" pitchFamily="18" charset="0"/>
                <a:cs typeface="Times New Roman" pitchFamily="18" charset="0"/>
              </a:rPr>
              <a:t>покупательная способность превышает затраты на их производство.</a:t>
            </a:r>
          </a:p>
          <a:p>
            <a:endParaRPr lang="ru-RU" dirty="0"/>
          </a:p>
        </p:txBody>
      </p:sp>
      <p:sp>
        <p:nvSpPr>
          <p:cNvPr id="10" name="Номер слайда 9"/>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Картинки Деньги\90554.jpg"/>
          <p:cNvPicPr>
            <a:picLocks noChangeAspect="1" noChangeArrowheads="1"/>
          </p:cNvPicPr>
          <p:nvPr/>
        </p:nvPicPr>
        <p:blipFill>
          <a:blip r:embed="rId3" cstate="email"/>
          <a:srcRect/>
          <a:stretch>
            <a:fillRect/>
          </a:stretch>
        </p:blipFill>
        <p:spPr bwMode="auto">
          <a:xfrm>
            <a:off x="0" y="0"/>
            <a:ext cx="2071670" cy="1785926"/>
          </a:xfrm>
          <a:prstGeom prst="rect">
            <a:avLst/>
          </a:prstGeom>
          <a:ln>
            <a:noFill/>
          </a:ln>
          <a:effectLst>
            <a:softEdge rad="112500"/>
          </a:effectLst>
        </p:spPr>
      </p:pic>
      <p:pic>
        <p:nvPicPr>
          <p:cNvPr id="2051" name="Picture 3" descr="D:\Картинки Деньги\img1956251_Uslovnaya_valyuta_vyirazhena_v_elektronnyih_dengah.png"/>
          <p:cNvPicPr>
            <a:picLocks noChangeAspect="1" noChangeArrowheads="1"/>
          </p:cNvPicPr>
          <p:nvPr/>
        </p:nvPicPr>
        <p:blipFill>
          <a:blip r:embed="rId4" cstate="email"/>
          <a:srcRect/>
          <a:stretch>
            <a:fillRect/>
          </a:stretch>
        </p:blipFill>
        <p:spPr bwMode="auto">
          <a:xfrm>
            <a:off x="1" y="1785926"/>
            <a:ext cx="2071670" cy="1643074"/>
          </a:xfrm>
          <a:prstGeom prst="rect">
            <a:avLst/>
          </a:prstGeom>
          <a:ln>
            <a:noFill/>
          </a:ln>
          <a:effectLst>
            <a:softEdge rad="112500"/>
          </a:effectLst>
        </p:spPr>
      </p:pic>
      <p:pic>
        <p:nvPicPr>
          <p:cNvPr id="2052" name="Picture 4" descr="D:\Картинки Деньги\301588-alexfas01 (1).jpg"/>
          <p:cNvPicPr>
            <a:picLocks noChangeAspect="1" noChangeArrowheads="1"/>
          </p:cNvPicPr>
          <p:nvPr/>
        </p:nvPicPr>
        <p:blipFill>
          <a:blip r:embed="rId5" cstate="email"/>
          <a:srcRect/>
          <a:stretch>
            <a:fillRect/>
          </a:stretch>
        </p:blipFill>
        <p:spPr bwMode="auto">
          <a:xfrm>
            <a:off x="0" y="3429000"/>
            <a:ext cx="2071670" cy="1571636"/>
          </a:xfrm>
          <a:prstGeom prst="rect">
            <a:avLst/>
          </a:prstGeom>
          <a:ln>
            <a:noFill/>
          </a:ln>
          <a:effectLst>
            <a:softEdge rad="112500"/>
          </a:effectLst>
        </p:spPr>
      </p:pic>
      <p:pic>
        <p:nvPicPr>
          <p:cNvPr id="2053" name="Picture 5" descr="D:\Картинки Деньги\534081.jpg"/>
          <p:cNvPicPr>
            <a:picLocks noChangeAspect="1" noChangeArrowheads="1"/>
          </p:cNvPicPr>
          <p:nvPr/>
        </p:nvPicPr>
        <p:blipFill>
          <a:blip r:embed="rId6" cstate="email"/>
          <a:srcRect/>
          <a:stretch>
            <a:fillRect/>
          </a:stretch>
        </p:blipFill>
        <p:spPr bwMode="auto">
          <a:xfrm>
            <a:off x="0" y="5000637"/>
            <a:ext cx="2071670" cy="1857364"/>
          </a:xfrm>
          <a:prstGeom prst="rect">
            <a:avLst/>
          </a:prstGeom>
          <a:ln>
            <a:noFill/>
          </a:ln>
          <a:effectLst>
            <a:softEdge rad="112500"/>
          </a:effectLst>
        </p:spPr>
      </p:pic>
      <p:sp>
        <p:nvSpPr>
          <p:cNvPr id="8" name="Заголовок 7"/>
          <p:cNvSpPr>
            <a:spLocks noGrp="1"/>
          </p:cNvSpPr>
          <p:nvPr>
            <p:ph type="title"/>
          </p:nvPr>
        </p:nvSpPr>
        <p:spPr>
          <a:xfrm>
            <a:off x="2285984" y="274638"/>
            <a:ext cx="6400816" cy="582594"/>
          </a:xfrm>
        </p:spPr>
        <p:txBody>
          <a:bodyPr>
            <a:normAutofit/>
          </a:bodyPr>
          <a:lstStyle/>
          <a:p>
            <a:r>
              <a:rPr lang="ru-RU" sz="3200" b="1" dirty="0" smtClean="0">
                <a:latin typeface="Times New Roman" pitchFamily="18" charset="0"/>
                <a:cs typeface="Times New Roman" pitchFamily="18" charset="0"/>
              </a:rPr>
              <a:t>Бумажные </a:t>
            </a:r>
            <a:r>
              <a:rPr lang="ru-RU" sz="3200" b="1" dirty="0" smtClean="0">
                <a:latin typeface="Times New Roman" pitchFamily="18" charset="0"/>
                <a:cs typeface="Times New Roman" pitchFamily="18" charset="0"/>
              </a:rPr>
              <a:t>деньги</a:t>
            </a:r>
            <a:endParaRPr lang="ru-RU" sz="3200" dirty="0">
              <a:latin typeface="Times New Roman" pitchFamily="18" charset="0"/>
              <a:cs typeface="Times New Roman" pitchFamily="18" charset="0"/>
            </a:endParaRPr>
          </a:p>
        </p:txBody>
      </p:sp>
      <p:sp>
        <p:nvSpPr>
          <p:cNvPr id="9" name="Содержимое 8"/>
          <p:cNvSpPr>
            <a:spLocks noGrp="1"/>
          </p:cNvSpPr>
          <p:nvPr>
            <p:ph idx="1"/>
          </p:nvPr>
        </p:nvSpPr>
        <p:spPr>
          <a:xfrm>
            <a:off x="2285984" y="1071546"/>
            <a:ext cx="6400816" cy="5054617"/>
          </a:xfrm>
        </p:spPr>
        <p:txBody>
          <a:bodyPr>
            <a:normAutofit fontScale="85000" lnSpcReduction="20000"/>
          </a:bodyPr>
          <a:lstStyle/>
          <a:p>
            <a:pPr marL="0" indent="273050">
              <a:buNone/>
              <a:tabLst>
                <a:tab pos="0" algn="l"/>
              </a:tabLst>
            </a:pPr>
            <a:r>
              <a:rPr lang="ru-RU" dirty="0" smtClean="0">
                <a:latin typeface="Times New Roman" pitchFamily="18" charset="0"/>
                <a:cs typeface="Times New Roman" pitchFamily="18" charset="0"/>
              </a:rPr>
              <a:t>Бумажные </a:t>
            </a:r>
            <a:r>
              <a:rPr lang="ru-RU" dirty="0" smtClean="0">
                <a:latin typeface="Times New Roman" pitchFamily="18" charset="0"/>
                <a:cs typeface="Times New Roman" pitchFamily="18" charset="0"/>
              </a:rPr>
              <a:t>деньги очень удобны в обращении. По сравнению с монетами, их легче хранить, и они удобны при расчетах. Выпуском этих денег занимается государство. </a:t>
            </a:r>
            <a:endParaRPr lang="ru-RU" dirty="0" smtClean="0">
              <a:latin typeface="Times New Roman" pitchFamily="18" charset="0"/>
              <a:cs typeface="Times New Roman" pitchFamily="18" charset="0"/>
            </a:endParaRPr>
          </a:p>
          <a:p>
            <a:pPr marL="0" indent="273050">
              <a:buNone/>
              <a:tabLst>
                <a:tab pos="0" algn="l"/>
              </a:tabLst>
            </a:pPr>
            <a:r>
              <a:rPr lang="ru-RU" dirty="0" smtClean="0">
                <a:latin typeface="Times New Roman" pitchFamily="18" charset="0"/>
                <a:cs typeface="Times New Roman" pitchFamily="18" charset="0"/>
              </a:rPr>
              <a:t>Бумажные </a:t>
            </a:r>
            <a:r>
              <a:rPr lang="ru-RU" dirty="0" smtClean="0">
                <a:latin typeface="Times New Roman" pitchFamily="18" charset="0"/>
                <a:cs typeface="Times New Roman" pitchFamily="18" charset="0"/>
              </a:rPr>
              <a:t>деньги защищаются специальными знаками, такими как водяные знаки, различные </a:t>
            </a:r>
            <a:r>
              <a:rPr lang="ru-RU" dirty="0" err="1" smtClean="0">
                <a:latin typeface="Times New Roman" pitchFamily="18" charset="0"/>
                <a:cs typeface="Times New Roman" pitchFamily="18" charset="0"/>
              </a:rPr>
              <a:t>цветосхемы</a:t>
            </a:r>
            <a:r>
              <a:rPr lang="ru-RU" dirty="0" smtClean="0">
                <a:latin typeface="Times New Roman" pitchFamily="18" charset="0"/>
                <a:cs typeface="Times New Roman" pitchFamily="18" charset="0"/>
              </a:rPr>
              <a:t> и т.д. </a:t>
            </a:r>
          </a:p>
          <a:p>
            <a:pPr marL="0" indent="273050">
              <a:buNone/>
              <a:tabLst>
                <a:tab pos="0" algn="l"/>
              </a:tabLst>
            </a:pPr>
            <a:r>
              <a:rPr lang="ru-RU" dirty="0" smtClean="0">
                <a:latin typeface="Times New Roman" pitchFamily="18" charset="0"/>
                <a:cs typeface="Times New Roman" pitchFamily="18" charset="0"/>
              </a:rPr>
              <a:t>Бумажные деньги выполняют две функции: средство обращения и средство платежа. </a:t>
            </a:r>
            <a:endParaRPr lang="ru-RU" dirty="0" smtClean="0">
              <a:latin typeface="Times New Roman" pitchFamily="18" charset="0"/>
              <a:cs typeface="Times New Roman" pitchFamily="18" charset="0"/>
            </a:endParaRPr>
          </a:p>
          <a:p>
            <a:pPr marL="0" indent="273050">
              <a:buNone/>
              <a:tabLst>
                <a:tab pos="0" algn="l"/>
              </a:tabLst>
            </a:pPr>
            <a:r>
              <a:rPr lang="ru-RU" dirty="0" smtClean="0">
                <a:latin typeface="Times New Roman" pitchFamily="18" charset="0"/>
                <a:cs typeface="Times New Roman" pitchFamily="18" charset="0"/>
              </a:rPr>
              <a:t>Они </a:t>
            </a:r>
            <a:r>
              <a:rPr lang="ru-RU" dirty="0" smtClean="0">
                <a:latin typeface="Times New Roman" pitchFamily="18" charset="0"/>
                <a:cs typeface="Times New Roman" pitchFamily="18" charset="0"/>
              </a:rPr>
              <a:t>не могут быть обменены на золото, поэтому не уходят из обращения. </a:t>
            </a:r>
          </a:p>
        </p:txBody>
      </p:sp>
      <p:sp>
        <p:nvSpPr>
          <p:cNvPr id="10" name="Номер слайда 9"/>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anim calcmode="lin" valueType="num">
                                      <p:cBhvr>
                                        <p:cTn id="20" dur="1000" fill="hold"/>
                                        <p:tgtEl>
                                          <p:spTgt spid="2052"/>
                                        </p:tgtEl>
                                        <p:attrNameLst>
                                          <p:attrName>ppt_x</p:attrName>
                                        </p:attrNameLst>
                                      </p:cBhvr>
                                      <p:tavLst>
                                        <p:tav tm="0">
                                          <p:val>
                                            <p:strVal val="#ppt_x"/>
                                          </p:val>
                                        </p:tav>
                                        <p:tav tm="100000">
                                          <p:val>
                                            <p:strVal val="#ppt_x"/>
                                          </p:val>
                                        </p:tav>
                                      </p:tavLst>
                                    </p:anim>
                                    <p:anim calcmode="lin" valueType="num">
                                      <p:cBhvr>
                                        <p:cTn id="21" dur="1000" fill="hold"/>
                                        <p:tgtEl>
                                          <p:spTgt spid="205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2053"/>
                                        </p:tgtEl>
                                        <p:attrNameLst>
                                          <p:attrName>style.visibility</p:attrName>
                                        </p:attrNameLst>
                                      </p:cBhvr>
                                      <p:to>
                                        <p:strVal val="visible"/>
                                      </p:to>
                                    </p:set>
                                    <p:animEffect transition="in" filter="fade">
                                      <p:cBhvr>
                                        <p:cTn id="25" dur="1000"/>
                                        <p:tgtEl>
                                          <p:spTgt spid="2053"/>
                                        </p:tgtEl>
                                      </p:cBhvr>
                                    </p:animEffect>
                                    <p:anim calcmode="lin" valueType="num">
                                      <p:cBhvr>
                                        <p:cTn id="26" dur="1000" fill="hold"/>
                                        <p:tgtEl>
                                          <p:spTgt spid="2053"/>
                                        </p:tgtEl>
                                        <p:attrNameLst>
                                          <p:attrName>ppt_x</p:attrName>
                                        </p:attrNameLst>
                                      </p:cBhvr>
                                      <p:tavLst>
                                        <p:tav tm="0">
                                          <p:val>
                                            <p:strVal val="#ppt_x"/>
                                          </p:val>
                                        </p:tav>
                                        <p:tav tm="100000">
                                          <p:val>
                                            <p:strVal val="#ppt_x"/>
                                          </p:val>
                                        </p:tav>
                                      </p:tavLst>
                                    </p:anim>
                                    <p:anim calcmode="lin" valueType="num">
                                      <p:cBhvr>
                                        <p:cTn id="27"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1090</Words>
  <PresentationFormat>Экран (4:3)</PresentationFormat>
  <Paragraphs>87</Paragraphs>
  <Slides>12</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Деньги, сущность и функции</vt:lpstr>
      <vt:lpstr>Слайд 2</vt:lpstr>
      <vt:lpstr>Слайд 3</vt:lpstr>
      <vt:lpstr>Слайд 4</vt:lpstr>
      <vt:lpstr>Слайд 5</vt:lpstr>
      <vt:lpstr>Товарные деньги</vt:lpstr>
      <vt:lpstr>Металлические деньги </vt:lpstr>
      <vt:lpstr>Слайд 8</vt:lpstr>
      <vt:lpstr>Бумажные деньги</vt:lpstr>
      <vt:lpstr>Кредитные деньги</vt:lpstr>
      <vt:lpstr>Электронные деньги</vt:lpstr>
      <vt:lpstr>Благодарю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Мусина Жанна</cp:lastModifiedBy>
  <cp:revision>17</cp:revision>
  <dcterms:modified xsi:type="dcterms:W3CDTF">2020-03-12T10:19:22Z</dcterms:modified>
</cp:coreProperties>
</file>