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3C3DF4-B8D5-4A6E-AD36-145DCF3C6547}" v="185" dt="2021-02-09T21:43:51.2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09.02.2021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kfvideo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s://www.ebay.com/usr/kfvideo" TargetMode="External"/><Relationship Id="rId4" Type="http://schemas.openxmlformats.org/officeDocument/2006/relationships/hyperlink" Target="https://kfvideo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kfvideo.ru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www.ebay.com/usr/kfvideo" TargetMode="External"/><Relationship Id="rId4" Type="http://schemas.openxmlformats.org/officeDocument/2006/relationships/hyperlink" Target="https://kfvideo.com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kfvideo.ru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www.ebay.com/usr/kfvideo" TargetMode="External"/><Relationship Id="rId4" Type="http://schemas.openxmlformats.org/officeDocument/2006/relationships/hyperlink" Target="https://kfvideo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kfvideo.ru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www.ebay.com/usr/kfvideo" TargetMode="External"/><Relationship Id="rId4" Type="http://schemas.openxmlformats.org/officeDocument/2006/relationships/hyperlink" Target="https://kfvideo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bay.com/usr/kfvideo" TargetMode="External"/><Relationship Id="rId5" Type="http://schemas.openxmlformats.org/officeDocument/2006/relationships/hyperlink" Target="https://kfvideo.com/" TargetMode="External"/><Relationship Id="rId4" Type="http://schemas.openxmlformats.org/officeDocument/2006/relationships/hyperlink" Target="https://kfvideo.ru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bay.com/usr/kfvideo" TargetMode="External"/><Relationship Id="rId3" Type="http://schemas.openxmlformats.org/officeDocument/2006/relationships/image" Target="../media/image19.png"/><Relationship Id="rId7" Type="http://schemas.openxmlformats.org/officeDocument/2006/relationships/hyperlink" Target="https://kfvideo.com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kfvideo.ru/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kfvideo.ru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www.ebay.com/usr/kfvideo" TargetMode="External"/><Relationship Id="rId4" Type="http://schemas.openxmlformats.org/officeDocument/2006/relationships/hyperlink" Target="https://kfvideo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kfvideo.ru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www.ebay.com/usr/kfvideo" TargetMode="External"/><Relationship Id="rId4" Type="http://schemas.openxmlformats.org/officeDocument/2006/relationships/hyperlink" Target="https://kfvideo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kfvideo.ru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www.ebay.com/usr/kfvideo" TargetMode="External"/><Relationship Id="rId4" Type="http://schemas.openxmlformats.org/officeDocument/2006/relationships/hyperlink" Target="https://kfvideo.com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kfvideo.ru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www.ebay.com/usr/kfvideo" TargetMode="External"/><Relationship Id="rId4" Type="http://schemas.openxmlformats.org/officeDocument/2006/relationships/hyperlink" Target="https://kfvideo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www.ebay.com/usr/kfvideo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kfvideo.com/" TargetMode="External"/><Relationship Id="rId5" Type="http://schemas.openxmlformats.org/officeDocument/2006/relationships/hyperlink" Target="https://kfvideo.ru/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kfvideo.ru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hyperlink" Target="https://www.ebay.com/usr/kfvideo" TargetMode="External"/><Relationship Id="rId4" Type="http://schemas.openxmlformats.org/officeDocument/2006/relationships/hyperlink" Target="https://kfvideo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kfvideo.ru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www.ebay.com/usr/kfvideo" TargetMode="External"/><Relationship Id="rId4" Type="http://schemas.openxmlformats.org/officeDocument/2006/relationships/hyperlink" Target="https://kfvideo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kfvideo.ru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s://www.ebay.com/usr/kfvideo" TargetMode="External"/><Relationship Id="rId4" Type="http://schemas.openxmlformats.org/officeDocument/2006/relationships/hyperlink" Target="https://kfvideo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ebay.com/usr/kfvideo" TargetMode="External"/><Relationship Id="rId5" Type="http://schemas.openxmlformats.org/officeDocument/2006/relationships/hyperlink" Target="https://kfvideo.com/" TargetMode="External"/><Relationship Id="rId4" Type="http://schemas.openxmlformats.org/officeDocument/2006/relationships/hyperlink" Target="https://kfvideo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5060" y="5279511"/>
            <a:ext cx="9681882" cy="739880"/>
          </a:xfrm>
        </p:spPr>
        <p:txBody>
          <a:bodyPr anchor="b">
            <a:no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 Black"/>
                <a:cs typeface="Calibri Light"/>
              </a:rPr>
              <a:t>Детское дзюдо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26447" y="6019391"/>
            <a:ext cx="7315199" cy="36512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3200" b="1" dirty="0">
                <a:solidFill>
                  <a:srgbClr val="002060"/>
                </a:solidFill>
                <a:cs typeface="Calibri"/>
              </a:rPr>
              <a:t>Школа обучения дзюдо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3E7FFF38-D27B-44BD-B829-D19C237F0F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166"/>
          <a:stretch/>
        </p:blipFill>
        <p:spPr>
          <a:xfrm>
            <a:off x="20" y="10"/>
            <a:ext cx="12191979" cy="5411394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219F92-63FA-4887-AD92-4D0ABD2B91A4}"/>
              </a:ext>
            </a:extLst>
          </p:cNvPr>
          <p:cNvSpPr txBox="1"/>
          <p:nvPr/>
        </p:nvSpPr>
        <p:spPr>
          <a:xfrm>
            <a:off x="4876800" y="4688541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Каллиста фильм</a:t>
            </a:r>
            <a:endParaRPr lang="ru-RU" b="1">
              <a:solidFill>
                <a:srgbClr val="002060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D91EEC-02B8-4FA6-8DE1-1BA30BCFF6AF}"/>
              </a:ext>
            </a:extLst>
          </p:cNvPr>
          <p:cNvSpPr txBox="1"/>
          <p:nvPr/>
        </p:nvSpPr>
        <p:spPr>
          <a:xfrm>
            <a:off x="8875059" y="0"/>
            <a:ext cx="292249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ru-RU" dirty="0">
                <a:solidFill>
                  <a:srgbClr val="002060"/>
                </a:solidFill>
                <a:latin typeface="Sitka Heading"/>
              </a:rPr>
              <a:t>+7-916-124-59-49​​​</a:t>
            </a:r>
            <a:endParaRPr lang="ru-RU"/>
          </a:p>
          <a:p>
            <a:pPr algn="r"/>
            <a:r>
              <a:rPr lang="ru-RU" u="sng" dirty="0">
                <a:solidFill>
                  <a:srgbClr val="0066FF"/>
                </a:solidFill>
                <a:latin typeface="Sitka Heading"/>
                <a:hlinkClick r:id="rId3"/>
              </a:rPr>
              <a:t>kfvideo.ru</a:t>
            </a:r>
            <a:r>
              <a:rPr lang="en-US" dirty="0">
                <a:solidFill>
                  <a:srgbClr val="FFFFFF"/>
                </a:solidFill>
                <a:latin typeface="Sitka Heading"/>
              </a:rPr>
              <a:t>​​</a:t>
            </a:r>
            <a:r>
              <a:rPr lang="en-US" dirty="0">
                <a:latin typeface="Sitka Heading"/>
              </a:rPr>
              <a:t>​</a:t>
            </a:r>
          </a:p>
          <a:p>
            <a:pPr algn="r"/>
            <a:r>
              <a:rPr lang="ru-RU" u="sng" dirty="0">
                <a:solidFill>
                  <a:srgbClr val="0066FF"/>
                </a:solidFill>
                <a:latin typeface="Sitka Heading"/>
                <a:hlinkClick r:id="rId4"/>
              </a:rPr>
              <a:t>kfvideo.com</a:t>
            </a:r>
            <a:r>
              <a:rPr lang="en-US" dirty="0">
                <a:solidFill>
                  <a:srgbClr val="FFFFFF"/>
                </a:solidFill>
                <a:latin typeface="Sitka Heading"/>
              </a:rPr>
              <a:t>​​</a:t>
            </a:r>
            <a:r>
              <a:rPr lang="en-US" dirty="0">
                <a:latin typeface="Sitka Heading"/>
              </a:rPr>
              <a:t>​</a:t>
            </a:r>
          </a:p>
          <a:p>
            <a:pPr algn="r"/>
            <a:r>
              <a:rPr lang="ru-RU" u="sng" dirty="0">
                <a:solidFill>
                  <a:srgbClr val="0066FF"/>
                </a:solidFill>
                <a:latin typeface="Sitka Heading"/>
                <a:hlinkClick r:id="rId5"/>
              </a:rPr>
              <a:t>www.ebay.com/usr/kfvideo</a:t>
            </a:r>
            <a:r>
              <a:rPr lang="ru-RU" dirty="0">
                <a:solidFill>
                  <a:srgbClr val="FFFFFF"/>
                </a:solidFill>
                <a:latin typeface="Sitka Heading"/>
              </a:rPr>
              <a:t>​​</a:t>
            </a:r>
            <a:r>
              <a:rPr lang="ru-RU" dirty="0">
                <a:latin typeface="Sitka Heading"/>
              </a:rPr>
              <a:t>​</a:t>
            </a:r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A6AD6732-2FA9-4044-8590-DAD67CA01C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297" y="211510"/>
            <a:ext cx="10287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1A9FBB-F730-4F89-A936-A0DCD86533F8}"/>
              </a:ext>
            </a:extLst>
          </p:cNvPr>
          <p:cNvSpPr>
            <a:spLocks noGrp="1"/>
          </p:cNvSpPr>
          <p:nvPr/>
        </p:nvSpPr>
        <p:spPr>
          <a:xfrm>
            <a:off x="1898690" y="844510"/>
            <a:ext cx="3710018" cy="41697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ru-RU" sz="3400"/>
              <a:t>Детское дзюдо. Методика обучения детей захватам. Семинар для тренеров и специалистов. </a:t>
            </a:r>
          </a:p>
          <a:p>
            <a:pPr>
              <a:lnSpc>
                <a:spcPct val="90000"/>
              </a:lnSpc>
            </a:pPr>
            <a:endParaRPr lang="ru-RU" sz="3400">
              <a:cs typeface="Calibri Light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E4D777E-E47B-4E01-B9C8-E3739BB997B5}"/>
              </a:ext>
            </a:extLst>
          </p:cNvPr>
          <p:cNvSpPr>
            <a:spLocks noGrp="1"/>
          </p:cNvSpPr>
          <p:nvPr/>
        </p:nvSpPr>
        <p:spPr>
          <a:xfrm>
            <a:off x="1898690" y="5097928"/>
            <a:ext cx="3996888" cy="9155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900" b="1" dirty="0">
                <a:ea typeface="+mn-lt"/>
                <a:cs typeface="+mn-lt"/>
              </a:rPr>
              <a:t>Уроки детского дзюдо. </a:t>
            </a:r>
            <a:endParaRPr lang="ru-RU" sz="900" b="1"/>
          </a:p>
          <a:p>
            <a:pPr>
              <a:lnSpc>
                <a:spcPct val="90000"/>
              </a:lnSpc>
            </a:pPr>
            <a:r>
              <a:rPr lang="ru-RU" sz="900" b="1" dirty="0">
                <a:ea typeface="+mn-lt"/>
                <a:cs typeface="+mn-lt"/>
              </a:rPr>
              <a:t>Семинар для тренеров, спортсменов, родителей.</a:t>
            </a:r>
            <a:endParaRPr lang="ru-RU" sz="900" b="1"/>
          </a:p>
          <a:p>
            <a:pPr>
              <a:lnSpc>
                <a:spcPct val="90000"/>
              </a:lnSpc>
            </a:pPr>
            <a:r>
              <a:rPr lang="ru-RU" sz="900" b="1" dirty="0">
                <a:ea typeface="+mn-lt"/>
                <a:cs typeface="+mn-lt"/>
              </a:rPr>
              <a:t> Школа детского дзюдо.</a:t>
            </a:r>
            <a:endParaRPr lang="ru-RU" sz="900" b="1"/>
          </a:p>
          <a:p>
            <a:pPr>
              <a:lnSpc>
                <a:spcPct val="90000"/>
              </a:lnSpc>
            </a:pPr>
            <a:r>
              <a:rPr lang="ru-RU" sz="900" b="1" dirty="0">
                <a:ea typeface="+mn-lt"/>
                <a:cs typeface="+mn-lt"/>
              </a:rPr>
              <a:t> Методика обучения детей захватам.</a:t>
            </a:r>
            <a:endParaRPr lang="ru-RU" sz="900" b="1"/>
          </a:p>
          <a:p>
            <a:pPr>
              <a:lnSpc>
                <a:spcPct val="90000"/>
              </a:lnSpc>
            </a:pPr>
            <a:r>
              <a:rPr lang="ru-RU" sz="900" b="1" dirty="0">
                <a:ea typeface="+mn-lt"/>
                <a:cs typeface="+mn-lt"/>
              </a:rPr>
              <a:t> С чего начинать в обучении детей приёмам дзюдо.</a:t>
            </a:r>
            <a:endParaRPr lang="ru-RU" sz="900" b="1"/>
          </a:p>
          <a:p>
            <a:pPr>
              <a:lnSpc>
                <a:spcPct val="90000"/>
              </a:lnSpc>
            </a:pPr>
            <a:r>
              <a:rPr lang="ru-RU" sz="900" b="1" dirty="0">
                <a:ea typeface="+mn-lt"/>
                <a:cs typeface="+mn-lt"/>
              </a:rPr>
              <a:t> С каких захватов начинать в обучении детей. </a:t>
            </a:r>
            <a:endParaRPr lang="ru-RU" sz="900" b="1"/>
          </a:p>
        </p:txBody>
      </p:sp>
      <p:pic>
        <p:nvPicPr>
          <p:cNvPr id="4" name="Рисунок 3" descr="Изображение выглядит как текст,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0F0418D7-536E-47A0-81D6-E462E98AA5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82" r="-2" b="-2"/>
          <a:stretch/>
        </p:blipFill>
        <p:spPr>
          <a:xfrm>
            <a:off x="6095998" y="-20965"/>
            <a:ext cx="6096002" cy="68789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6B91F5-4FC7-404E-9B37-6185BF223F75}"/>
              </a:ext>
            </a:extLst>
          </p:cNvPr>
          <p:cNvSpPr txBox="1"/>
          <p:nvPr/>
        </p:nvSpPr>
        <p:spPr>
          <a:xfrm>
            <a:off x="9215718" y="5378824"/>
            <a:ext cx="2976282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solidFill>
                  <a:srgbClr val="FFFFFF"/>
                </a:solidFill>
                <a:latin typeface="Calibri"/>
              </a:rPr>
              <a:t>+7-916-124-59-49​</a:t>
            </a:r>
            <a:r>
              <a:rPr lang="ru-RU">
                <a:latin typeface="Calibri"/>
              </a:rPr>
              <a:t>​</a:t>
            </a:r>
          </a:p>
          <a:p>
            <a:r>
              <a:rPr lang="ru-RU" u="sng">
                <a:solidFill>
                  <a:srgbClr val="0563C1"/>
                </a:solidFill>
                <a:latin typeface="Calibri"/>
                <a:hlinkClick r:id="rId3"/>
              </a:rPr>
              <a:t>kfvideo.ru</a:t>
            </a:r>
            <a:r>
              <a:rPr lang="en-US">
                <a:solidFill>
                  <a:srgbClr val="FFFFFF"/>
                </a:solidFill>
                <a:latin typeface="Calibri"/>
              </a:rPr>
              <a:t>​</a:t>
            </a:r>
            <a:r>
              <a:rPr lang="en-US">
                <a:latin typeface="Calibri"/>
              </a:rPr>
              <a:t>​</a:t>
            </a:r>
          </a:p>
          <a:p>
            <a:r>
              <a:rPr lang="ru-RU" u="sng">
                <a:solidFill>
                  <a:srgbClr val="0563C1"/>
                </a:solidFill>
                <a:latin typeface="Calibri"/>
                <a:hlinkClick r:id="rId4"/>
              </a:rPr>
              <a:t>kfvideo.com</a:t>
            </a:r>
            <a:r>
              <a:rPr lang="en-US">
                <a:solidFill>
                  <a:srgbClr val="FFFFFF"/>
                </a:solidFill>
                <a:latin typeface="Calibri"/>
              </a:rPr>
              <a:t>​</a:t>
            </a:r>
            <a:r>
              <a:rPr lang="en-US">
                <a:latin typeface="Calibri"/>
              </a:rPr>
              <a:t>​</a:t>
            </a:r>
          </a:p>
          <a:p>
            <a:r>
              <a:rPr lang="ru-RU" u="sng">
                <a:solidFill>
                  <a:srgbClr val="0563C1"/>
                </a:solidFill>
                <a:latin typeface="Calibri"/>
                <a:hlinkClick r:id="rId5"/>
              </a:rPr>
              <a:t>www.ebay.com/usr/kfvideo</a:t>
            </a:r>
            <a:r>
              <a:rPr lang="ru-RU">
                <a:solidFill>
                  <a:srgbClr val="FFFFFF"/>
                </a:solidFill>
                <a:latin typeface="Calibri"/>
              </a:rPr>
              <a:t>​</a:t>
            </a:r>
            <a:r>
              <a:rPr lang="ru-RU">
                <a:latin typeface="Calibri"/>
              </a:rPr>
              <a:t>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95E05D-8F8E-457E-8392-FD7AB9AE52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1650" y="2909887"/>
            <a:ext cx="1028700" cy="1038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A00502-EAB1-49B0-A153-D62807D0A67D}"/>
              </a:ext>
            </a:extLst>
          </p:cNvPr>
          <p:cNvSpPr txBox="1"/>
          <p:nvPr/>
        </p:nvSpPr>
        <p:spPr>
          <a:xfrm>
            <a:off x="2017059" y="4563035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FF0000"/>
                </a:solidFill>
                <a:latin typeface="Calibri"/>
              </a:rPr>
              <a:t>КАЛЛИСТА ФИЛЬМ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​</a:t>
            </a:r>
            <a:endParaRPr lang="en-US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1962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B1CB74-076B-49EA-A09C-0A4E16448F4A}"/>
              </a:ext>
            </a:extLst>
          </p:cNvPr>
          <p:cNvSpPr>
            <a:spLocks noGrp="1"/>
          </p:cNvSpPr>
          <p:nvPr/>
        </p:nvSpPr>
        <p:spPr>
          <a:xfrm>
            <a:off x="638620" y="863695"/>
            <a:ext cx="3511233" cy="377999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dirty="0">
                <a:solidFill>
                  <a:srgbClr val="FFC000"/>
                </a:solidFill>
                <a:latin typeface="Corbel"/>
              </a:rPr>
              <a:t>Уроки дзюдо. Тренировка с резиновым эспандером. Упражнения в летний период. </a:t>
            </a:r>
          </a:p>
          <a:p>
            <a:pPr algn="ctr">
              <a:lnSpc>
                <a:spcPct val="90000"/>
              </a:lnSpc>
            </a:pPr>
            <a:endParaRPr lang="ru-RU" dirty="0">
              <a:solidFill>
                <a:srgbClr val="FFC000"/>
              </a:solidFill>
              <a:latin typeface="Corbel"/>
              <a:cs typeface="Calibri Light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5D72693-5F67-4220-A22C-FC11F06D9E92}"/>
              </a:ext>
            </a:extLst>
          </p:cNvPr>
          <p:cNvSpPr>
            <a:spLocks noGrp="1"/>
          </p:cNvSpPr>
          <p:nvPr/>
        </p:nvSpPr>
        <p:spPr>
          <a:xfrm>
            <a:off x="638621" y="4739780"/>
            <a:ext cx="3511233" cy="11470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 cap="all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1400" b="1" dirty="0">
                <a:solidFill>
                  <a:schemeClr val="bg1"/>
                </a:solidFill>
                <a:latin typeface="Corbel"/>
                <a:ea typeface="+mn-lt"/>
                <a:cs typeface="+mn-lt"/>
              </a:rPr>
              <a:t>Обучение в дзюдо. Как научиться тренироваться с резиновым эспандером. Упражнения и задания для тренировки борцов самбо и дзюдо. </a:t>
            </a:r>
            <a:endParaRPr lang="ru-RU" sz="1400" b="1" dirty="0">
              <a:solidFill>
                <a:schemeClr val="bg1"/>
              </a:solidFill>
              <a:latin typeface="Corbel"/>
            </a:endParaRPr>
          </a:p>
        </p:txBody>
      </p:sp>
      <p:pic>
        <p:nvPicPr>
          <p:cNvPr id="4" name="Рисунок 3" descr="Изображение выглядит как текст, компакт-диск, электроника&#10;&#10;Автоматически созданное описание">
            <a:extLst>
              <a:ext uri="{FF2B5EF4-FFF2-40B4-BE49-F238E27FC236}">
                <a16:creationId xmlns:a16="http://schemas.microsoft.com/office/drawing/2014/main" id="{834D54DF-A09C-4314-A3D7-6695DE71D1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57" r="-2" b="2885"/>
          <a:stretch/>
        </p:blipFill>
        <p:spPr>
          <a:xfrm>
            <a:off x="4654295" y="457200"/>
            <a:ext cx="7086151" cy="5899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E1C114-E347-48B6-90F7-97C1C28F51D9}"/>
              </a:ext>
            </a:extLst>
          </p:cNvPr>
          <p:cNvSpPr txBox="1"/>
          <p:nvPr/>
        </p:nvSpPr>
        <p:spPr>
          <a:xfrm>
            <a:off x="8588189" y="4742329"/>
            <a:ext cx="3065929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dirty="0">
                <a:solidFill>
                  <a:srgbClr val="FFC000"/>
                </a:solidFill>
                <a:latin typeface="Calibri"/>
              </a:rPr>
              <a:t>+7-916-124-59-49​​</a:t>
            </a:r>
            <a:endParaRPr lang="ru-RU" dirty="0">
              <a:solidFill>
                <a:srgbClr val="FFC000"/>
              </a:solidFill>
              <a:latin typeface="Calibri"/>
              <a:cs typeface="Calibri"/>
            </a:endParaRPr>
          </a:p>
          <a:p>
            <a:pPr algn="r"/>
            <a:r>
              <a:rPr lang="ru-RU" u="sng" dirty="0">
                <a:solidFill>
                  <a:srgbClr val="FFC000"/>
                </a:solidFill>
                <a:latin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kfvideo.ru</a:t>
            </a:r>
            <a:r>
              <a:rPr lang="en-US" dirty="0">
                <a:solidFill>
                  <a:srgbClr val="FFC000"/>
                </a:solidFill>
                <a:latin typeface="Calibri"/>
              </a:rPr>
              <a:t>​​</a:t>
            </a:r>
            <a:endParaRPr lang="en-US" dirty="0">
              <a:solidFill>
                <a:srgbClr val="FFC000"/>
              </a:solidFill>
              <a:latin typeface="Calibri"/>
              <a:cs typeface="Calibri"/>
            </a:endParaRPr>
          </a:p>
          <a:p>
            <a:pPr algn="r"/>
            <a:r>
              <a:rPr lang="ru-RU" u="sng" dirty="0">
                <a:solidFill>
                  <a:srgbClr val="FFC000"/>
                </a:solidFill>
                <a:latin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kfvideo.com</a:t>
            </a:r>
            <a:r>
              <a:rPr lang="en-US" dirty="0">
                <a:solidFill>
                  <a:srgbClr val="FFC000"/>
                </a:solidFill>
                <a:latin typeface="Calibri"/>
              </a:rPr>
              <a:t>​​</a:t>
            </a:r>
            <a:endParaRPr lang="en-US" dirty="0">
              <a:solidFill>
                <a:srgbClr val="FFC000"/>
              </a:solidFill>
              <a:latin typeface="Calibri"/>
              <a:cs typeface="Calibri"/>
            </a:endParaRPr>
          </a:p>
          <a:p>
            <a:pPr algn="r"/>
            <a:r>
              <a:rPr lang="ru-RU" u="sng" dirty="0">
                <a:solidFill>
                  <a:srgbClr val="FFC000"/>
                </a:solidFill>
                <a:latin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www.ebay.com/usr/kfvideo</a:t>
            </a:r>
            <a:r>
              <a:rPr lang="ru-RU" dirty="0">
                <a:solidFill>
                  <a:srgbClr val="FFC000"/>
                </a:solidFill>
                <a:latin typeface="Calibri"/>
              </a:rPr>
              <a:t>​​</a:t>
            </a:r>
            <a:endParaRPr lang="ru-RU" dirty="0">
              <a:solidFill>
                <a:srgbClr val="FFC000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86058A-1688-4DA9-AA57-38F1542686D6}"/>
              </a:ext>
            </a:extLst>
          </p:cNvPr>
          <p:cNvSpPr txBox="1"/>
          <p:nvPr/>
        </p:nvSpPr>
        <p:spPr>
          <a:xfrm>
            <a:off x="4751294" y="5755341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solidFill>
                  <a:srgbClr val="FFFFFF"/>
                </a:solidFill>
                <a:latin typeface="Calibri"/>
              </a:rPr>
              <a:t>КАЛЛИСТА ФИЛЬМ</a:t>
            </a:r>
            <a:r>
              <a:rPr lang="en-US">
                <a:latin typeface="Calibri"/>
              </a:rPr>
              <a:t>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073CAC-75AE-40D2-B8A2-C88BB768BE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0168" y="722499"/>
            <a:ext cx="10287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6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9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BC9A43A5-1FF2-4B4F-A038-5455165ED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D69912-F82E-4D3C-80C7-156878E6AF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13" r="-1" b="10072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4" name="Rectangle 10">
            <a:extLst>
              <a:ext uri="{FF2B5EF4-FFF2-40B4-BE49-F238E27FC236}">
                <a16:creationId xmlns:a16="http://schemas.microsoft.com/office/drawing/2014/main" id="{E64746FF-51E9-4292-B982-92A1B8347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38B8344-D242-4234-9125-2FCFE55172A1}"/>
              </a:ext>
            </a:extLst>
          </p:cNvPr>
          <p:cNvSpPr>
            <a:spLocks noGrp="1"/>
          </p:cNvSpPr>
          <p:nvPr/>
        </p:nvSpPr>
        <p:spPr>
          <a:xfrm>
            <a:off x="7848600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700" b="1" dirty="0">
                <a:solidFill>
                  <a:srgbClr val="002060"/>
                </a:solidFill>
              </a:rPr>
              <a:t>Дзюдо чемпион мира </a:t>
            </a:r>
            <a:r>
              <a:rPr lang="ru-RU" sz="4000" b="1" dirty="0" err="1">
                <a:solidFill>
                  <a:srgbClr val="002060"/>
                </a:solidFill>
              </a:rPr>
              <a:t>Katsuhiko</a:t>
            </a:r>
            <a:r>
              <a:rPr lang="ru-RU" sz="4000" b="1" dirty="0">
                <a:solidFill>
                  <a:srgbClr val="002060"/>
                </a:solidFill>
              </a:rPr>
              <a:t> </a:t>
            </a:r>
            <a:r>
              <a:rPr lang="ru-RU" sz="4000" b="1" dirty="0" err="1">
                <a:solidFill>
                  <a:srgbClr val="002060"/>
                </a:solidFill>
              </a:rPr>
              <a:t>Kashiwazaki</a:t>
            </a:r>
            <a:r>
              <a:rPr lang="ru-RU" sz="4000" b="1" dirty="0">
                <a:solidFill>
                  <a:srgbClr val="002060"/>
                </a:solidFill>
              </a:rPr>
              <a:t>.</a:t>
            </a:r>
            <a:r>
              <a:rPr lang="ru-RU" sz="3700" b="1" dirty="0">
                <a:solidFill>
                  <a:srgbClr val="002060"/>
                </a:solidFill>
              </a:rPr>
              <a:t> Японская методика борьбы лёжа.</a:t>
            </a:r>
            <a:br>
              <a:rPr lang="ru-RU" sz="3700" b="1" dirty="0">
                <a:solidFill>
                  <a:srgbClr val="002060"/>
                </a:solidFill>
              </a:rPr>
            </a:br>
            <a:r>
              <a:rPr lang="ru-RU" sz="3700" b="1" dirty="0">
                <a:solidFill>
                  <a:srgbClr val="002060"/>
                </a:solidFill>
              </a:rPr>
              <a:t>Фильм 1. </a:t>
            </a:r>
          </a:p>
          <a:p>
            <a:endParaRPr lang="ru-RU" sz="3700" b="1" dirty="0">
              <a:solidFill>
                <a:srgbClr val="002060"/>
              </a:solidFill>
              <a:cs typeface="Calibri Light"/>
            </a:endParaRP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F1871A69-F6D8-417F-9B13-849EE204A84F}"/>
              </a:ext>
            </a:extLst>
          </p:cNvPr>
          <p:cNvSpPr>
            <a:spLocks noGrp="1"/>
          </p:cNvSpPr>
          <p:nvPr/>
        </p:nvSpPr>
        <p:spPr>
          <a:xfrm>
            <a:off x="7848600" y="4872922"/>
            <a:ext cx="4023360" cy="12081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100" b="1" dirty="0">
                <a:solidFill>
                  <a:srgbClr val="002060"/>
                </a:solidFill>
                <a:ea typeface="+mn-lt"/>
                <a:cs typeface="+mn-lt"/>
              </a:rPr>
              <a:t>Тренерский семинар. Раздел дзюдо техника удержаний: </a:t>
            </a:r>
            <a:r>
              <a:rPr lang="ru-RU" sz="1100" b="1" dirty="0" err="1">
                <a:solidFill>
                  <a:srgbClr val="002060"/>
                </a:solidFill>
                <a:ea typeface="+mn-lt"/>
                <a:cs typeface="+mn-lt"/>
              </a:rPr>
              <a:t>yoko-shiho-gatame</a:t>
            </a:r>
            <a:r>
              <a:rPr lang="ru-RU" sz="1100" b="1" dirty="0">
                <a:solidFill>
                  <a:srgbClr val="002060"/>
                </a:solidFill>
                <a:ea typeface="+mn-lt"/>
                <a:cs typeface="+mn-lt"/>
              </a:rPr>
              <a:t> (удержание поперёк), </a:t>
            </a:r>
            <a:r>
              <a:rPr lang="ru-RU" sz="1100" b="1" dirty="0" err="1">
                <a:solidFill>
                  <a:srgbClr val="002060"/>
                </a:solidFill>
                <a:ea typeface="+mn-lt"/>
                <a:cs typeface="+mn-lt"/>
              </a:rPr>
              <a:t>kami-shiho-gatame</a:t>
            </a:r>
            <a:r>
              <a:rPr lang="ru-RU" sz="1100" b="1" dirty="0">
                <a:solidFill>
                  <a:srgbClr val="002060"/>
                </a:solidFill>
                <a:ea typeface="+mn-lt"/>
                <a:cs typeface="+mn-lt"/>
              </a:rPr>
              <a:t> (удержание со стороны головы), </a:t>
            </a:r>
            <a:r>
              <a:rPr lang="ru-RU" sz="1100" b="1" dirty="0" err="1">
                <a:solidFill>
                  <a:srgbClr val="002060"/>
                </a:solidFill>
                <a:ea typeface="+mn-lt"/>
                <a:cs typeface="+mn-lt"/>
              </a:rPr>
              <a:t>tate-shiho-gatame</a:t>
            </a:r>
            <a:r>
              <a:rPr lang="ru-RU" sz="1100" b="1" dirty="0">
                <a:solidFill>
                  <a:srgbClr val="002060"/>
                </a:solidFill>
                <a:ea typeface="+mn-lt"/>
                <a:cs typeface="+mn-lt"/>
              </a:rPr>
              <a:t> (удержание верхом), </a:t>
            </a:r>
            <a:r>
              <a:rPr lang="ru-RU" sz="1100" b="1" dirty="0" err="1">
                <a:solidFill>
                  <a:srgbClr val="002060"/>
                </a:solidFill>
                <a:ea typeface="+mn-lt"/>
                <a:cs typeface="+mn-lt"/>
              </a:rPr>
              <a:t>hon-kesa-gatame</a:t>
            </a:r>
            <a:r>
              <a:rPr lang="ru-RU" sz="1100" b="1" dirty="0">
                <a:solidFill>
                  <a:srgbClr val="002060"/>
                </a:solidFill>
                <a:ea typeface="+mn-lt"/>
                <a:cs typeface="+mn-lt"/>
              </a:rPr>
              <a:t> (удержание сбоку), </a:t>
            </a:r>
            <a:r>
              <a:rPr lang="ru-RU" sz="1100" b="1" dirty="0" err="1">
                <a:solidFill>
                  <a:srgbClr val="002060"/>
                </a:solidFill>
                <a:ea typeface="+mn-lt"/>
                <a:cs typeface="+mn-lt"/>
              </a:rPr>
              <a:t>kuzure-kesa-gatame</a:t>
            </a:r>
            <a:r>
              <a:rPr lang="ru-RU" sz="1100" b="1" dirty="0">
                <a:solidFill>
                  <a:srgbClr val="002060"/>
                </a:solidFill>
                <a:ea typeface="+mn-lt"/>
                <a:cs typeface="+mn-lt"/>
              </a:rPr>
              <a:t> (удержание сбоку с захватом из-под руки). </a:t>
            </a:r>
            <a:endParaRPr lang="ru-RU" sz="1100" b="1">
              <a:solidFill>
                <a:srgbClr val="002060"/>
              </a:solidFill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A977630-7A2D-4BD6-A6B2-3E41CDB5F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0CDD9359-3FA6-4AB0-BCBD-1C724ECA21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E74F2E-4AC4-455C-93D7-EBA5C22135D3}"/>
              </a:ext>
            </a:extLst>
          </p:cNvPr>
          <p:cNvSpPr txBox="1"/>
          <p:nvPr/>
        </p:nvSpPr>
        <p:spPr>
          <a:xfrm>
            <a:off x="4482354" y="197224"/>
            <a:ext cx="2958352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002060"/>
                </a:solidFill>
                <a:latin typeface="Calibri"/>
              </a:rPr>
              <a:t>+7-916-124-59-49​​</a:t>
            </a:r>
            <a:endParaRPr lang="ru-RU" dirty="0">
              <a:solidFill>
                <a:srgbClr val="002060"/>
              </a:solidFill>
              <a:latin typeface="Calibri"/>
              <a:cs typeface="Calibri"/>
            </a:endParaRPr>
          </a:p>
          <a:p>
            <a:r>
              <a:rPr lang="ru-RU" u="sng" dirty="0">
                <a:solidFill>
                  <a:srgbClr val="002060"/>
                </a:solidFill>
                <a:latin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kfvideo.ru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​​</a:t>
            </a:r>
            <a:endParaRPr lang="en-US" dirty="0">
              <a:solidFill>
                <a:srgbClr val="002060"/>
              </a:solidFill>
              <a:latin typeface="Calibri"/>
              <a:cs typeface="Calibri"/>
            </a:endParaRPr>
          </a:p>
          <a:p>
            <a:r>
              <a:rPr lang="ru-RU" u="sng" dirty="0">
                <a:solidFill>
                  <a:srgbClr val="002060"/>
                </a:solidFill>
                <a:latin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kfvideo.com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​​</a:t>
            </a:r>
            <a:endParaRPr lang="en-US" dirty="0">
              <a:solidFill>
                <a:srgbClr val="002060"/>
              </a:solidFill>
              <a:latin typeface="Calibri"/>
              <a:cs typeface="Calibri"/>
            </a:endParaRPr>
          </a:p>
          <a:p>
            <a:r>
              <a:rPr lang="ru-RU" u="sng" dirty="0">
                <a:solidFill>
                  <a:srgbClr val="002060"/>
                </a:solidFill>
                <a:latin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www.ebay.com/usr/kfvideo</a:t>
            </a:r>
            <a:r>
              <a:rPr lang="ru-RU" dirty="0">
                <a:solidFill>
                  <a:srgbClr val="002060"/>
                </a:solidFill>
                <a:latin typeface="Calibri"/>
              </a:rPr>
              <a:t>​​</a:t>
            </a:r>
            <a:endParaRPr lang="ru-RU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0BCB5E-32F7-4B30-9381-411723C4EEF8}"/>
              </a:ext>
            </a:extLst>
          </p:cNvPr>
          <p:cNvSpPr txBox="1"/>
          <p:nvPr/>
        </p:nvSpPr>
        <p:spPr>
          <a:xfrm>
            <a:off x="8749552" y="3998259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002060"/>
                </a:solidFill>
                <a:latin typeface="Calibri"/>
              </a:rPr>
              <a:t>КАЛЛИСТА ФИЛЬМ</a:t>
            </a:r>
            <a:r>
              <a:rPr lang="en-US" dirty="0">
                <a:solidFill>
                  <a:srgbClr val="002060"/>
                </a:solidFill>
                <a:latin typeface="Calibri"/>
              </a:rPr>
              <a:t>​</a:t>
            </a:r>
            <a:endParaRPr lang="en-US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B750413-A050-48A4-93B4-DCA4C03287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591" y="310122"/>
            <a:ext cx="10287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441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15A99C-5FED-48DC-ABBD-95259A4CC6E4}"/>
              </a:ext>
            </a:extLst>
          </p:cNvPr>
          <p:cNvSpPr>
            <a:spLocks noGrp="1"/>
          </p:cNvSpPr>
          <p:nvPr/>
        </p:nvSpPr>
        <p:spPr>
          <a:xfrm>
            <a:off x="1898690" y="844510"/>
            <a:ext cx="3602442" cy="41697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ru-RU" sz="2800" dirty="0">
                <a:solidFill>
                  <a:schemeClr val="bg1"/>
                </a:solidFill>
              </a:rPr>
              <a:t>Уроки детского дзюдо. Техника перехвата захвата. Методика преподавания. </a:t>
            </a:r>
            <a:endParaRPr lang="ru-RU" sz="2800" dirty="0">
              <a:solidFill>
                <a:schemeClr val="bg1"/>
              </a:solidFill>
              <a:cs typeface="Calibri Light"/>
            </a:endParaRPr>
          </a:p>
          <a:p>
            <a:pPr>
              <a:lnSpc>
                <a:spcPct val="90000"/>
              </a:lnSpc>
            </a:pPr>
            <a:endParaRPr lang="ru-RU" sz="2800">
              <a:cs typeface="Calibri Light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3DC2D5-495E-448F-B190-91E7A04C515E}"/>
              </a:ext>
            </a:extLst>
          </p:cNvPr>
          <p:cNvSpPr>
            <a:spLocks noGrp="1"/>
          </p:cNvSpPr>
          <p:nvPr/>
        </p:nvSpPr>
        <p:spPr>
          <a:xfrm>
            <a:off x="1898690" y="5097928"/>
            <a:ext cx="3710018" cy="9155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1100" b="1" dirty="0">
                <a:solidFill>
                  <a:schemeClr val="bg1"/>
                </a:solidFill>
                <a:ea typeface="+mn-lt"/>
                <a:cs typeface="+mn-lt"/>
              </a:rPr>
              <a:t>Методический фильм. Обучение детей приёмам дзюдо опираясь на технику захватов. Посмотрев фильм вы поймёте, как учить детей захватам и приёмам дзюдо. </a:t>
            </a:r>
            <a:endParaRPr lang="ru-RU" sz="1100" b="1">
              <a:solidFill>
                <a:schemeClr val="bg1"/>
              </a:solidFill>
              <a:cs typeface="Calibri"/>
            </a:endParaRP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A364CB2-DF59-4011-BF72-5B7BF0E2BF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3" r="7707" b="-2"/>
          <a:stretch/>
        </p:blipFill>
        <p:spPr>
          <a:xfrm>
            <a:off x="6095998" y="-20965"/>
            <a:ext cx="6096002" cy="68789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351B25-9346-495C-A48C-56354AAF4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356" y="283228"/>
            <a:ext cx="1028700" cy="10382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3EA707-F70A-4250-B71B-AC85EC16B0D5}"/>
              </a:ext>
            </a:extLst>
          </p:cNvPr>
          <p:cNvSpPr txBox="1"/>
          <p:nvPr/>
        </p:nvSpPr>
        <p:spPr>
          <a:xfrm>
            <a:off x="1900518" y="376518"/>
            <a:ext cx="2913529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/>
                </a:solidFill>
                <a:latin typeface="Calibri"/>
              </a:rPr>
              <a:t>+7-916-124-59-49​​</a:t>
            </a:r>
            <a:endParaRPr lang="ru-RU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ru-RU" u="sng" dirty="0">
                <a:solidFill>
                  <a:srgbClr val="0563C1"/>
                </a:solidFill>
                <a:latin typeface="Calibri"/>
                <a:hlinkClick r:id="rId4"/>
              </a:rPr>
              <a:t>kfvideo.ru</a:t>
            </a:r>
            <a:r>
              <a:rPr lang="en-US" dirty="0">
                <a:solidFill>
                  <a:srgbClr val="FFFFFF"/>
                </a:solidFill>
                <a:latin typeface="Calibri"/>
              </a:rPr>
              <a:t>​</a:t>
            </a:r>
            <a:r>
              <a:rPr lang="en-US" dirty="0">
                <a:latin typeface="Calibri"/>
              </a:rPr>
              <a:t>​</a:t>
            </a:r>
            <a:endParaRPr lang="en-US" dirty="0">
              <a:latin typeface="Calibri"/>
              <a:cs typeface="Calibri"/>
            </a:endParaRPr>
          </a:p>
          <a:p>
            <a:r>
              <a:rPr lang="ru-RU" u="sng" dirty="0">
                <a:solidFill>
                  <a:srgbClr val="0563C1"/>
                </a:solidFill>
                <a:latin typeface="Calibri"/>
                <a:hlinkClick r:id="rId5"/>
              </a:rPr>
              <a:t>kfvideo.com</a:t>
            </a:r>
            <a:r>
              <a:rPr lang="en-US" dirty="0">
                <a:solidFill>
                  <a:srgbClr val="FFFFFF"/>
                </a:solidFill>
                <a:latin typeface="Calibri"/>
              </a:rPr>
              <a:t>​</a:t>
            </a:r>
            <a:r>
              <a:rPr lang="en-US" dirty="0">
                <a:latin typeface="Calibri"/>
              </a:rPr>
              <a:t>​</a:t>
            </a:r>
            <a:endParaRPr lang="en-US" dirty="0">
              <a:latin typeface="Calibri"/>
              <a:cs typeface="Calibri"/>
            </a:endParaRPr>
          </a:p>
          <a:p>
            <a:r>
              <a:rPr lang="ru-RU" u="sng" dirty="0">
                <a:solidFill>
                  <a:srgbClr val="0563C1"/>
                </a:solidFill>
                <a:latin typeface="Calibri"/>
                <a:hlinkClick r:id="rId6"/>
              </a:rPr>
              <a:t>www.ebay.com/usr/kfvideo</a:t>
            </a:r>
            <a:r>
              <a:rPr lang="ru-RU" dirty="0">
                <a:solidFill>
                  <a:srgbClr val="FFFFFF"/>
                </a:solidFill>
                <a:latin typeface="Calibri"/>
              </a:rPr>
              <a:t>​</a:t>
            </a:r>
            <a:r>
              <a:rPr lang="ru-RU" dirty="0">
                <a:latin typeface="Calibri"/>
              </a:rPr>
              <a:t>​</a:t>
            </a:r>
            <a:endParaRPr lang="ru-RU" dirty="0"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E87F0F-673C-48E2-B8A2-9A33962D9961}"/>
              </a:ext>
            </a:extLst>
          </p:cNvPr>
          <p:cNvSpPr txBox="1"/>
          <p:nvPr/>
        </p:nvSpPr>
        <p:spPr>
          <a:xfrm>
            <a:off x="1900518" y="1864659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/>
                </a:solidFill>
                <a:latin typeface="Calibri"/>
              </a:rPr>
              <a:t>КАЛЛИСТА ФИЛЬМ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​</a:t>
            </a:r>
            <a:endParaRPr lang="en-US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56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B0733E06-CD85-4120-BA88-51863D72F8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68B7C4B7-029D-4B23-9603-001F2C926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  <p:sp>
        <p:nvSpPr>
          <p:cNvPr id="4" name="Rectangle 12">
            <a:extLst>
              <a:ext uri="{FF2B5EF4-FFF2-40B4-BE49-F238E27FC236}">
                <a16:creationId xmlns:a16="http://schemas.microsoft.com/office/drawing/2014/main" id="{08D38AAE-9433-448A-A9F1-D14828F4A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30BB709B-4C93-4D85-AC32-7916744B5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6" name="Group 16">
            <a:extLst>
              <a:ext uri="{FF2B5EF4-FFF2-40B4-BE49-F238E27FC236}">
                <a16:creationId xmlns:a16="http://schemas.microsoft.com/office/drawing/2014/main" id="{62B87B26-6692-4DD6-A7F0-60F5A7D25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4464881" y="0"/>
            <a:ext cx="7724071" cy="6858000"/>
            <a:chOff x="4464881" y="0"/>
            <a:chExt cx="7724071" cy="6858000"/>
          </a:xfrm>
        </p:grpSpPr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id="{FEE5ABDD-C1A2-4AC7-AE15-1FC9093F46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255" y="0"/>
              <a:ext cx="5115697" cy="6858000"/>
            </a:xfrm>
            <a:prstGeom prst="rect">
              <a:avLst/>
            </a:prstGeom>
          </p:spPr>
        </p:pic>
        <p:pic>
          <p:nvPicPr>
            <p:cNvPr id="14" name="Picture 18">
              <a:extLst>
                <a:ext uri="{FF2B5EF4-FFF2-40B4-BE49-F238E27FC236}">
                  <a16:creationId xmlns:a16="http://schemas.microsoft.com/office/drawing/2014/main" id="{ECA04BB4-E8CF-4343-B1DE-52F7DDAF1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alphaModFix amt="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412135" y="-947254"/>
              <a:ext cx="5562598" cy="7457106"/>
            </a:xfrm>
            <a:prstGeom prst="rect">
              <a:avLst/>
            </a:prstGeom>
            <a:effectLst>
              <a:softEdge rad="0"/>
            </a:effectLst>
          </p:spPr>
        </p:pic>
      </p:grp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E054418-656C-4F02-8D97-7E643F5225D6}"/>
              </a:ext>
            </a:extLst>
          </p:cNvPr>
          <p:cNvSpPr>
            <a:spLocks noGrp="1"/>
          </p:cNvSpPr>
          <p:nvPr/>
        </p:nvSpPr>
        <p:spPr>
          <a:xfrm>
            <a:off x="838200" y="586992"/>
            <a:ext cx="5413250" cy="21753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3700" dirty="0" err="1">
                <a:solidFill>
                  <a:srgbClr val="002060"/>
                </a:solidFill>
              </a:rPr>
              <a:t>Олимпийские</a:t>
            </a:r>
            <a:r>
              <a:rPr lang="en-US" sz="3700" dirty="0">
                <a:solidFill>
                  <a:srgbClr val="002060"/>
                </a:solidFill>
              </a:rPr>
              <a:t> </a:t>
            </a:r>
            <a:r>
              <a:rPr lang="en-US" sz="3700" dirty="0" err="1">
                <a:solidFill>
                  <a:srgbClr val="002060"/>
                </a:solidFill>
              </a:rPr>
              <a:t>чемпионы</a:t>
            </a:r>
            <a:r>
              <a:rPr lang="en-US" sz="3700" dirty="0">
                <a:solidFill>
                  <a:srgbClr val="002060"/>
                </a:solidFill>
              </a:rPr>
              <a:t> </a:t>
            </a:r>
            <a:r>
              <a:rPr lang="en-US" sz="3700" dirty="0" err="1">
                <a:solidFill>
                  <a:srgbClr val="002060"/>
                </a:solidFill>
              </a:rPr>
              <a:t>по</a:t>
            </a:r>
            <a:r>
              <a:rPr lang="en-US" sz="3700" dirty="0">
                <a:solidFill>
                  <a:srgbClr val="002060"/>
                </a:solidFill>
              </a:rPr>
              <a:t> </a:t>
            </a:r>
            <a:r>
              <a:rPr lang="en-US" sz="3700" dirty="0" err="1">
                <a:solidFill>
                  <a:srgbClr val="002060"/>
                </a:solidFill>
              </a:rPr>
              <a:t>дзюдо</a:t>
            </a:r>
            <a:r>
              <a:rPr lang="en-US" sz="3700" dirty="0">
                <a:solidFill>
                  <a:srgbClr val="002060"/>
                </a:solidFill>
              </a:rPr>
              <a:t>. </a:t>
            </a:r>
            <a:r>
              <a:rPr lang="en-US" sz="3700" dirty="0" err="1">
                <a:solidFill>
                  <a:srgbClr val="002060"/>
                </a:solidFill>
              </a:rPr>
              <a:t>Южная</a:t>
            </a:r>
            <a:r>
              <a:rPr lang="en-US" sz="3700" dirty="0">
                <a:solidFill>
                  <a:srgbClr val="002060"/>
                </a:solidFill>
              </a:rPr>
              <a:t> </a:t>
            </a:r>
            <a:r>
              <a:rPr lang="en-US" sz="3700" dirty="0" err="1">
                <a:solidFill>
                  <a:srgbClr val="002060"/>
                </a:solidFill>
              </a:rPr>
              <a:t>Корея</a:t>
            </a:r>
            <a:r>
              <a:rPr lang="en-US" sz="3700" dirty="0">
                <a:solidFill>
                  <a:srgbClr val="002060"/>
                </a:solidFill>
              </a:rPr>
              <a:t> Jeon </a:t>
            </a:r>
            <a:r>
              <a:rPr lang="en-US" sz="3700" dirty="0" err="1">
                <a:solidFill>
                  <a:srgbClr val="002060"/>
                </a:solidFill>
              </a:rPr>
              <a:t>Ki-young</a:t>
            </a:r>
            <a:r>
              <a:rPr lang="en-US" sz="3700" dirty="0">
                <a:solidFill>
                  <a:srgbClr val="002060"/>
                </a:solidFill>
              </a:rPr>
              <a:t>. </a:t>
            </a:r>
            <a:endParaRPr lang="en-US" sz="3700">
              <a:solidFill>
                <a:srgbClr val="002060"/>
              </a:solidFill>
              <a:cs typeface="Sabon Next LT"/>
            </a:endParaRPr>
          </a:p>
          <a:p>
            <a:pPr algn="l">
              <a:lnSpc>
                <a:spcPct val="90000"/>
              </a:lnSpc>
            </a:pPr>
            <a:endParaRPr lang="en-US" sz="370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30B41895-63B8-46C6-B160-004AB3C66DF6}"/>
              </a:ext>
            </a:extLst>
          </p:cNvPr>
          <p:cNvSpPr>
            <a:spLocks noGrp="1"/>
          </p:cNvSpPr>
          <p:nvPr/>
        </p:nvSpPr>
        <p:spPr>
          <a:xfrm>
            <a:off x="838200" y="2838557"/>
            <a:ext cx="6560383" cy="3446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rgbClr val="002060"/>
                </a:solidFill>
              </a:rPr>
              <a:t>Трёх</a:t>
            </a:r>
            <a:r>
              <a:rPr lang="en-US" sz="1500" dirty="0">
                <a:solidFill>
                  <a:srgbClr val="002060"/>
                </a:solidFill>
              </a:rPr>
              <a:t> </a:t>
            </a:r>
            <a:r>
              <a:rPr lang="en-US" sz="1500" dirty="0" err="1">
                <a:solidFill>
                  <a:srgbClr val="002060"/>
                </a:solidFill>
              </a:rPr>
              <a:t>кратный</a:t>
            </a:r>
            <a:r>
              <a:rPr lang="en-US" sz="1500" dirty="0">
                <a:solidFill>
                  <a:srgbClr val="002060"/>
                </a:solidFill>
              </a:rPr>
              <a:t> </a:t>
            </a:r>
            <a:r>
              <a:rPr lang="en-US" sz="1500" dirty="0" err="1">
                <a:solidFill>
                  <a:srgbClr val="002060"/>
                </a:solidFill>
              </a:rPr>
              <a:t>чемпион</a:t>
            </a:r>
            <a:r>
              <a:rPr lang="en-US" sz="1500" dirty="0">
                <a:solidFill>
                  <a:srgbClr val="002060"/>
                </a:solidFill>
              </a:rPr>
              <a:t> </a:t>
            </a:r>
            <a:r>
              <a:rPr lang="en-US" sz="1500" dirty="0" err="1">
                <a:solidFill>
                  <a:srgbClr val="002060"/>
                </a:solidFill>
              </a:rPr>
              <a:t>мира</a:t>
            </a:r>
            <a:r>
              <a:rPr lang="en-US" sz="1500" dirty="0">
                <a:solidFill>
                  <a:srgbClr val="002060"/>
                </a:solidFill>
              </a:rPr>
              <a:t> (1993,1995,1997).</a:t>
            </a:r>
          </a:p>
          <a:p>
            <a:pPr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2060"/>
                </a:solidFill>
              </a:rPr>
              <a:t> </a:t>
            </a:r>
            <a:r>
              <a:rPr lang="en-US" sz="1500" dirty="0" err="1">
                <a:solidFill>
                  <a:srgbClr val="002060"/>
                </a:solidFill>
              </a:rPr>
              <a:t>Чемпион</a:t>
            </a:r>
            <a:r>
              <a:rPr lang="en-US" sz="1500" dirty="0">
                <a:solidFill>
                  <a:srgbClr val="002060"/>
                </a:solidFill>
              </a:rPr>
              <a:t> </a:t>
            </a:r>
            <a:r>
              <a:rPr lang="en-US" sz="1500" dirty="0" err="1">
                <a:solidFill>
                  <a:srgbClr val="002060"/>
                </a:solidFill>
              </a:rPr>
              <a:t>олимпийских</a:t>
            </a:r>
            <a:r>
              <a:rPr lang="en-US" sz="1500" dirty="0">
                <a:solidFill>
                  <a:srgbClr val="002060"/>
                </a:solidFill>
              </a:rPr>
              <a:t> </a:t>
            </a:r>
            <a:r>
              <a:rPr lang="en-US" sz="1500" dirty="0" err="1">
                <a:solidFill>
                  <a:srgbClr val="002060"/>
                </a:solidFill>
              </a:rPr>
              <a:t>игр</a:t>
            </a:r>
            <a:r>
              <a:rPr lang="en-US" sz="1500" dirty="0">
                <a:solidFill>
                  <a:srgbClr val="002060"/>
                </a:solidFill>
              </a:rPr>
              <a:t> 1996 г. </a:t>
            </a:r>
          </a:p>
          <a:p>
            <a:pPr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rgbClr val="002060"/>
                </a:solidFill>
              </a:rPr>
              <a:t>Семинар</a:t>
            </a:r>
            <a:r>
              <a:rPr lang="en-US" sz="1500" dirty="0">
                <a:solidFill>
                  <a:srgbClr val="002060"/>
                </a:solidFill>
              </a:rPr>
              <a:t> </a:t>
            </a:r>
            <a:r>
              <a:rPr lang="en-US" sz="1500" dirty="0" err="1">
                <a:solidFill>
                  <a:srgbClr val="002060"/>
                </a:solidFill>
              </a:rPr>
              <a:t>по</a:t>
            </a:r>
            <a:r>
              <a:rPr lang="en-US" sz="1500" dirty="0">
                <a:solidFill>
                  <a:srgbClr val="002060"/>
                </a:solidFill>
              </a:rPr>
              <a:t> </a:t>
            </a:r>
            <a:r>
              <a:rPr lang="en-US" sz="1500" dirty="0" err="1">
                <a:solidFill>
                  <a:srgbClr val="002060"/>
                </a:solidFill>
              </a:rPr>
              <a:t>дзюдо</a:t>
            </a:r>
            <a:r>
              <a:rPr lang="en-US" sz="1500" dirty="0">
                <a:solidFill>
                  <a:srgbClr val="002060"/>
                </a:solidFill>
              </a:rPr>
              <a:t>.</a:t>
            </a:r>
          </a:p>
          <a:p>
            <a:pPr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2060"/>
                </a:solidFill>
              </a:rPr>
              <a:t> </a:t>
            </a:r>
            <a:r>
              <a:rPr lang="en-US" sz="1500" dirty="0" err="1">
                <a:solidFill>
                  <a:srgbClr val="002060"/>
                </a:solidFill>
              </a:rPr>
              <a:t>Корейская</a:t>
            </a:r>
            <a:r>
              <a:rPr lang="en-US" sz="1500" dirty="0">
                <a:solidFill>
                  <a:srgbClr val="002060"/>
                </a:solidFill>
              </a:rPr>
              <a:t> </a:t>
            </a:r>
            <a:r>
              <a:rPr lang="en-US" sz="1500" dirty="0" err="1">
                <a:solidFill>
                  <a:srgbClr val="002060"/>
                </a:solidFill>
              </a:rPr>
              <a:t>школа</a:t>
            </a:r>
            <a:r>
              <a:rPr lang="en-US" sz="1500" dirty="0">
                <a:solidFill>
                  <a:srgbClr val="002060"/>
                </a:solidFill>
              </a:rPr>
              <a:t> </a:t>
            </a:r>
            <a:r>
              <a:rPr lang="en-US" sz="1500" dirty="0" err="1">
                <a:solidFill>
                  <a:srgbClr val="002060"/>
                </a:solidFill>
              </a:rPr>
              <a:t>дзюдо</a:t>
            </a:r>
            <a:r>
              <a:rPr lang="en-US" sz="1500" dirty="0">
                <a:solidFill>
                  <a:srgbClr val="002060"/>
                </a:solidFill>
              </a:rPr>
              <a:t>.</a:t>
            </a:r>
          </a:p>
          <a:p>
            <a:pPr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2060"/>
                </a:solidFill>
              </a:rPr>
              <a:t> </a:t>
            </a:r>
            <a:r>
              <a:rPr lang="en-US" sz="1500" dirty="0" err="1">
                <a:solidFill>
                  <a:srgbClr val="002060"/>
                </a:solidFill>
              </a:rPr>
              <a:t>Бросок</a:t>
            </a:r>
            <a:r>
              <a:rPr lang="en-US" sz="1500" dirty="0">
                <a:solidFill>
                  <a:srgbClr val="002060"/>
                </a:solidFill>
              </a:rPr>
              <a:t> </a:t>
            </a:r>
            <a:r>
              <a:rPr lang="en-US" sz="1500" dirty="0" err="1">
                <a:solidFill>
                  <a:srgbClr val="002060"/>
                </a:solidFill>
              </a:rPr>
              <a:t>через</a:t>
            </a:r>
            <a:r>
              <a:rPr lang="en-US" sz="1500" dirty="0">
                <a:solidFill>
                  <a:srgbClr val="002060"/>
                </a:solidFill>
              </a:rPr>
              <a:t> </a:t>
            </a:r>
            <a:r>
              <a:rPr lang="en-US" sz="1500" dirty="0" err="1">
                <a:solidFill>
                  <a:srgbClr val="002060"/>
                </a:solidFill>
              </a:rPr>
              <a:t>спину</a:t>
            </a:r>
            <a:r>
              <a:rPr lang="en-US" sz="1500" dirty="0">
                <a:solidFill>
                  <a:srgbClr val="002060"/>
                </a:solidFill>
              </a:rPr>
              <a:t> - </a:t>
            </a:r>
            <a:r>
              <a:rPr lang="en-US" sz="1500" dirty="0" err="1">
                <a:solidFill>
                  <a:srgbClr val="002060"/>
                </a:solidFill>
              </a:rPr>
              <a:t>morote-seoi-nage</a:t>
            </a:r>
            <a:r>
              <a:rPr lang="en-US" sz="1500" dirty="0">
                <a:solidFill>
                  <a:srgbClr val="002060"/>
                </a:solidFill>
              </a:rPr>
              <a:t>;</a:t>
            </a:r>
          </a:p>
          <a:p>
            <a:pPr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2060"/>
                </a:solidFill>
              </a:rPr>
              <a:t> </a:t>
            </a:r>
            <a:r>
              <a:rPr lang="en-US" sz="1500" dirty="0" err="1">
                <a:solidFill>
                  <a:srgbClr val="002060"/>
                </a:solidFill>
              </a:rPr>
              <a:t>Обратный</a:t>
            </a:r>
            <a:r>
              <a:rPr lang="en-US" sz="1500" dirty="0">
                <a:solidFill>
                  <a:srgbClr val="002060"/>
                </a:solidFill>
              </a:rPr>
              <a:t> </a:t>
            </a:r>
            <a:r>
              <a:rPr lang="en-US" sz="1500" dirty="0" err="1">
                <a:solidFill>
                  <a:srgbClr val="002060"/>
                </a:solidFill>
              </a:rPr>
              <a:t>бросок</a:t>
            </a:r>
            <a:r>
              <a:rPr lang="en-US" sz="1500" dirty="0">
                <a:solidFill>
                  <a:srgbClr val="002060"/>
                </a:solidFill>
              </a:rPr>
              <a:t> </a:t>
            </a:r>
            <a:r>
              <a:rPr lang="en-US" sz="1500" dirty="0" err="1">
                <a:solidFill>
                  <a:srgbClr val="002060"/>
                </a:solidFill>
              </a:rPr>
              <a:t>через</a:t>
            </a:r>
            <a:r>
              <a:rPr lang="en-US" sz="1500" dirty="0">
                <a:solidFill>
                  <a:srgbClr val="002060"/>
                </a:solidFill>
              </a:rPr>
              <a:t> </a:t>
            </a:r>
            <a:r>
              <a:rPr lang="en-US" sz="1500" dirty="0" err="1">
                <a:solidFill>
                  <a:srgbClr val="002060"/>
                </a:solidFill>
              </a:rPr>
              <a:t>плечо</a:t>
            </a:r>
            <a:r>
              <a:rPr lang="en-US" sz="1500" dirty="0">
                <a:solidFill>
                  <a:srgbClr val="002060"/>
                </a:solidFill>
              </a:rPr>
              <a:t> - ippon-</a:t>
            </a:r>
            <a:r>
              <a:rPr lang="en-US" sz="1500" dirty="0" err="1">
                <a:solidFill>
                  <a:srgbClr val="002060"/>
                </a:solidFill>
              </a:rPr>
              <a:t>seoi</a:t>
            </a:r>
            <a:r>
              <a:rPr lang="en-US" sz="1500" dirty="0">
                <a:solidFill>
                  <a:srgbClr val="002060"/>
                </a:solidFill>
              </a:rPr>
              <a:t>-</a:t>
            </a:r>
            <a:r>
              <a:rPr lang="en-US" sz="1500" dirty="0" err="1">
                <a:solidFill>
                  <a:srgbClr val="002060"/>
                </a:solidFill>
              </a:rPr>
              <a:t>nage</a:t>
            </a:r>
            <a:r>
              <a:rPr lang="en-US" sz="1500" dirty="0">
                <a:solidFill>
                  <a:srgbClr val="002060"/>
                </a:solidFill>
              </a:rPr>
              <a:t> (option);</a:t>
            </a:r>
          </a:p>
          <a:p>
            <a:pPr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2060"/>
                </a:solidFill>
              </a:rPr>
              <a:t> </a:t>
            </a:r>
            <a:r>
              <a:rPr lang="en-US" sz="1500" dirty="0" err="1">
                <a:solidFill>
                  <a:srgbClr val="002060"/>
                </a:solidFill>
              </a:rPr>
              <a:t>Подхват</a:t>
            </a:r>
            <a:r>
              <a:rPr lang="en-US" sz="1500" dirty="0">
                <a:solidFill>
                  <a:srgbClr val="002060"/>
                </a:solidFill>
              </a:rPr>
              <a:t> </a:t>
            </a:r>
            <a:r>
              <a:rPr lang="en-US" sz="1500" dirty="0" err="1">
                <a:solidFill>
                  <a:srgbClr val="002060"/>
                </a:solidFill>
              </a:rPr>
              <a:t>изнутри</a:t>
            </a:r>
            <a:r>
              <a:rPr lang="en-US" sz="1500" dirty="0">
                <a:solidFill>
                  <a:srgbClr val="002060"/>
                </a:solidFill>
              </a:rPr>
              <a:t> - </a:t>
            </a:r>
            <a:r>
              <a:rPr lang="en-US" sz="1500" dirty="0" err="1">
                <a:solidFill>
                  <a:srgbClr val="002060"/>
                </a:solidFill>
              </a:rPr>
              <a:t>uchi-mata</a:t>
            </a:r>
            <a:r>
              <a:rPr lang="en-US" sz="1500" dirty="0">
                <a:solidFill>
                  <a:srgbClr val="002060"/>
                </a:solidFill>
              </a:rPr>
              <a:t>;</a:t>
            </a:r>
          </a:p>
          <a:p>
            <a:pPr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2060"/>
                </a:solidFill>
              </a:rPr>
              <a:t> </a:t>
            </a:r>
            <a:r>
              <a:rPr lang="en-US" sz="1500" dirty="0" err="1">
                <a:solidFill>
                  <a:srgbClr val="002060"/>
                </a:solidFill>
              </a:rPr>
              <a:t>Передняя</a:t>
            </a:r>
            <a:r>
              <a:rPr lang="en-US" sz="1500" dirty="0">
                <a:solidFill>
                  <a:srgbClr val="002060"/>
                </a:solidFill>
              </a:rPr>
              <a:t> </a:t>
            </a:r>
            <a:r>
              <a:rPr lang="en-US" sz="1500" dirty="0" err="1">
                <a:solidFill>
                  <a:srgbClr val="002060"/>
                </a:solidFill>
              </a:rPr>
              <a:t>подножка</a:t>
            </a:r>
            <a:r>
              <a:rPr lang="en-US" sz="1500" dirty="0">
                <a:solidFill>
                  <a:srgbClr val="002060"/>
                </a:solidFill>
              </a:rPr>
              <a:t> - tai-</a:t>
            </a:r>
            <a:r>
              <a:rPr lang="en-US" sz="1500" dirty="0" err="1">
                <a:solidFill>
                  <a:srgbClr val="002060"/>
                </a:solidFill>
              </a:rPr>
              <a:t>otoshi</a:t>
            </a:r>
            <a:r>
              <a:rPr lang="en-US" sz="1500" dirty="0">
                <a:solidFill>
                  <a:srgbClr val="002060"/>
                </a:solidFill>
              </a:rPr>
              <a:t>;</a:t>
            </a:r>
          </a:p>
          <a:p>
            <a:pPr indent="-2286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2060"/>
                </a:solidFill>
              </a:rPr>
              <a:t> </a:t>
            </a:r>
            <a:r>
              <a:rPr lang="en-US" sz="1500" dirty="0" err="1">
                <a:solidFill>
                  <a:srgbClr val="002060"/>
                </a:solidFill>
              </a:rPr>
              <a:t>Бросок</a:t>
            </a:r>
            <a:r>
              <a:rPr lang="en-US" sz="1500" dirty="0">
                <a:solidFill>
                  <a:srgbClr val="002060"/>
                </a:solidFill>
              </a:rPr>
              <a:t> </a:t>
            </a:r>
            <a:r>
              <a:rPr lang="en-US" sz="1500" dirty="0" err="1">
                <a:solidFill>
                  <a:srgbClr val="002060"/>
                </a:solidFill>
              </a:rPr>
              <a:t>через</a:t>
            </a:r>
            <a:r>
              <a:rPr lang="en-US" sz="1500" dirty="0">
                <a:solidFill>
                  <a:srgbClr val="002060"/>
                </a:solidFill>
              </a:rPr>
              <a:t> </a:t>
            </a:r>
            <a:r>
              <a:rPr lang="en-US" sz="1500" dirty="0" err="1">
                <a:solidFill>
                  <a:srgbClr val="002060"/>
                </a:solidFill>
              </a:rPr>
              <a:t>спину</a:t>
            </a:r>
            <a:r>
              <a:rPr lang="en-US" sz="1500" dirty="0">
                <a:solidFill>
                  <a:srgbClr val="002060"/>
                </a:solidFill>
              </a:rPr>
              <a:t> с </a:t>
            </a:r>
            <a:r>
              <a:rPr lang="en-US" sz="1500" dirty="0" err="1">
                <a:solidFill>
                  <a:srgbClr val="002060"/>
                </a:solidFill>
              </a:rPr>
              <a:t>захватом</a:t>
            </a:r>
            <a:r>
              <a:rPr lang="en-US" sz="1500" dirty="0">
                <a:solidFill>
                  <a:srgbClr val="002060"/>
                </a:solidFill>
              </a:rPr>
              <a:t> </a:t>
            </a:r>
            <a:r>
              <a:rPr lang="en-US" sz="1500" dirty="0" err="1">
                <a:solidFill>
                  <a:srgbClr val="002060"/>
                </a:solidFill>
              </a:rPr>
              <a:t>двух</a:t>
            </a:r>
            <a:r>
              <a:rPr lang="en-US" sz="1500" dirty="0">
                <a:solidFill>
                  <a:srgbClr val="002060"/>
                </a:solidFill>
              </a:rPr>
              <a:t> </a:t>
            </a:r>
            <a:r>
              <a:rPr lang="en-US" sz="1500" dirty="0" err="1">
                <a:solidFill>
                  <a:srgbClr val="002060"/>
                </a:solidFill>
              </a:rPr>
              <a:t>рукавов</a:t>
            </a:r>
            <a:r>
              <a:rPr lang="en-US" sz="1500" dirty="0">
                <a:solidFill>
                  <a:srgbClr val="002060"/>
                </a:solidFill>
              </a:rPr>
              <a:t> - </a:t>
            </a:r>
            <a:r>
              <a:rPr lang="en-US" sz="1500" dirty="0" err="1">
                <a:solidFill>
                  <a:srgbClr val="002060"/>
                </a:solidFill>
              </a:rPr>
              <a:t>sode-tsuricomi-goshi</a:t>
            </a:r>
            <a:r>
              <a:rPr lang="en-US" sz="1500" dirty="0">
                <a:solidFill>
                  <a:srgbClr val="002060"/>
                </a:solidFill>
              </a:rPr>
              <a:t>. 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1B2C455-6718-470A-A701-DED406FE8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1" y="1064173"/>
            <a:ext cx="4724400" cy="4724400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37407E16-3C32-4AA7-B643-20B9FE64ED4D}"/>
              </a:ext>
            </a:extLst>
          </p:cNvPr>
          <p:cNvSpPr txBox="1"/>
          <p:nvPr/>
        </p:nvSpPr>
        <p:spPr>
          <a:xfrm>
            <a:off x="9009530" y="143436"/>
            <a:ext cx="2940422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>
                <a:solidFill>
                  <a:srgbClr val="FFFFFF"/>
                </a:solidFill>
                <a:latin typeface="Calibri"/>
              </a:rPr>
              <a:t>+7-916-124-59-49​</a:t>
            </a:r>
            <a:r>
              <a:rPr lang="ru-RU">
                <a:latin typeface="Calibri"/>
              </a:rPr>
              <a:t>​</a:t>
            </a:r>
          </a:p>
          <a:p>
            <a:pPr algn="r"/>
            <a:r>
              <a:rPr lang="ru-RU" u="sng">
                <a:solidFill>
                  <a:srgbClr val="0563C1"/>
                </a:solidFill>
                <a:latin typeface="Calibri"/>
                <a:hlinkClick r:id="rId6"/>
              </a:rPr>
              <a:t>kfvideo.ru</a:t>
            </a:r>
            <a:r>
              <a:rPr lang="en-US">
                <a:solidFill>
                  <a:srgbClr val="FFFFFF"/>
                </a:solidFill>
                <a:latin typeface="Calibri"/>
              </a:rPr>
              <a:t>​</a:t>
            </a:r>
            <a:r>
              <a:rPr lang="en-US">
                <a:latin typeface="Calibri"/>
              </a:rPr>
              <a:t>​</a:t>
            </a:r>
          </a:p>
          <a:p>
            <a:pPr algn="r"/>
            <a:r>
              <a:rPr lang="ru-RU" u="sng">
                <a:solidFill>
                  <a:srgbClr val="0563C1"/>
                </a:solidFill>
                <a:latin typeface="Calibri"/>
                <a:hlinkClick r:id="rId7"/>
              </a:rPr>
              <a:t>kfvideo.com</a:t>
            </a:r>
            <a:r>
              <a:rPr lang="en-US">
                <a:solidFill>
                  <a:srgbClr val="FFFFFF"/>
                </a:solidFill>
                <a:latin typeface="Calibri"/>
              </a:rPr>
              <a:t>​</a:t>
            </a:r>
            <a:r>
              <a:rPr lang="en-US">
                <a:latin typeface="Calibri"/>
              </a:rPr>
              <a:t>​</a:t>
            </a:r>
          </a:p>
          <a:p>
            <a:pPr algn="r"/>
            <a:r>
              <a:rPr lang="ru-RU" u="sng">
                <a:solidFill>
                  <a:srgbClr val="0563C1"/>
                </a:solidFill>
                <a:latin typeface="Calibri"/>
                <a:hlinkClick r:id="rId8"/>
              </a:rPr>
              <a:t>www.ebay.com/usr/kfvideo</a:t>
            </a:r>
            <a:r>
              <a:rPr lang="ru-RU">
                <a:solidFill>
                  <a:srgbClr val="FFFFFF"/>
                </a:solidFill>
                <a:latin typeface="Calibri"/>
              </a:rPr>
              <a:t>​</a:t>
            </a:r>
            <a:r>
              <a:rPr lang="ru-RU">
                <a:latin typeface="Calibri"/>
              </a:rPr>
              <a:t>​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CD7E9A4-21A5-4C08-838A-F97FB580E0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5038" y="314885"/>
            <a:ext cx="1028700" cy="1028700"/>
          </a:xfrm>
          <a:prstGeom prst="rect">
            <a:avLst/>
          </a:prstGeom>
        </p:spPr>
      </p:pic>
      <p:sp>
        <p:nvSpPr>
          <p:cNvPr id="12" name="TextBox 13">
            <a:extLst>
              <a:ext uri="{FF2B5EF4-FFF2-40B4-BE49-F238E27FC236}">
                <a16:creationId xmlns:a16="http://schemas.microsoft.com/office/drawing/2014/main" id="{01139337-61C6-46AD-95A3-FBB91FBE7A5E}"/>
              </a:ext>
            </a:extLst>
          </p:cNvPr>
          <p:cNvSpPr txBox="1"/>
          <p:nvPr/>
        </p:nvSpPr>
        <p:spPr>
          <a:xfrm>
            <a:off x="7297271" y="636494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solidFill>
                  <a:srgbClr val="FFFFFF"/>
                </a:solidFill>
                <a:latin typeface="Calibri"/>
              </a:rPr>
              <a:t>КАЛЛИСТА ФИЛЬМ</a:t>
            </a:r>
            <a:r>
              <a:rPr lang="en-US">
                <a:latin typeface="Calibr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213738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864C3BF4-A948-4D5E-9061-33FE7F4A4D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53E99829-D3AC-4AA7-8F2B-58D3D2831B94}"/>
              </a:ext>
            </a:extLst>
          </p:cNvPr>
          <p:cNvSpPr>
            <a:spLocks noGrp="1"/>
          </p:cNvSpPr>
          <p:nvPr/>
        </p:nvSpPr>
        <p:spPr>
          <a:xfrm>
            <a:off x="1079510" y="4602162"/>
            <a:ext cx="4457690" cy="172085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cap="all" spc="4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2400" b="1" dirty="0">
                <a:solidFill>
                  <a:schemeClr val="bg1"/>
                </a:solidFill>
              </a:rPr>
              <a:t>Уроки дзюдо. </a:t>
            </a:r>
            <a:br>
              <a:rPr lang="ru-RU" sz="2400" b="1" dirty="0">
                <a:solidFill>
                  <a:schemeClr val="bg1"/>
                </a:solidFill>
              </a:rPr>
            </a:br>
            <a:r>
              <a:rPr lang="ru-RU" sz="2400" b="1" dirty="0">
                <a:solidFill>
                  <a:schemeClr val="bg1"/>
                </a:solidFill>
              </a:rPr>
              <a:t>UCHI MATA. Техника. Методика. Практика. Фильм 1. </a:t>
            </a:r>
            <a:endParaRPr lang="ru-RU" sz="2400" b="1" dirty="0">
              <a:solidFill>
                <a:schemeClr val="bg1"/>
              </a:solidFill>
              <a:cs typeface="Calibri Light"/>
            </a:endParaRPr>
          </a:p>
          <a:p>
            <a:pPr>
              <a:lnSpc>
                <a:spcPct val="90000"/>
              </a:lnSpc>
            </a:pPr>
            <a:endParaRPr lang="ru-RU" sz="2400" b="1" dirty="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43AD4DB5-620A-45F2-BBE9-9F74050C4DF3}"/>
              </a:ext>
            </a:extLst>
          </p:cNvPr>
          <p:cNvSpPr>
            <a:spLocks noGrp="1"/>
          </p:cNvSpPr>
          <p:nvPr/>
        </p:nvSpPr>
        <p:spPr>
          <a:xfrm>
            <a:off x="6654801" y="4602163"/>
            <a:ext cx="4451347" cy="172085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lnSpc>
                <a:spcPct val="125000"/>
              </a:lnSpc>
              <a:spcBef>
                <a:spcPts val="10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None/>
              <a:defRPr sz="2400" i="1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Tx/>
              <a:buNone/>
              <a:defRPr sz="2000" i="1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None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Tx/>
              <a:buNone/>
              <a:defRPr sz="1600" i="1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5000"/>
              </a:lnSpc>
              <a:spcBef>
                <a:spcPts val="500"/>
              </a:spcBef>
              <a:buClr>
                <a:schemeClr val="accent1">
                  <a:lumMod val="60000"/>
                  <a:lumOff val="40000"/>
                </a:schemeClr>
              </a:buClr>
              <a:buFont typeface="Wingdings" panose="05000000000000000000" pitchFamily="2" charset="2"/>
              <a:buNone/>
              <a:defRPr sz="16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</a:pPr>
            <a:r>
              <a:rPr lang="ru-RU" sz="1700" b="1" dirty="0">
                <a:solidFill>
                  <a:srgbClr val="FFFFFF"/>
                </a:solidFill>
                <a:ea typeface="+mn-lt"/>
                <a:cs typeface="+mn-lt"/>
              </a:rPr>
              <a:t>Подробный разбор броска подхват изнутри (</a:t>
            </a:r>
            <a:r>
              <a:rPr lang="ru-RU" sz="1700" b="1" dirty="0" err="1">
                <a:solidFill>
                  <a:srgbClr val="FFFFFF"/>
                </a:solidFill>
                <a:ea typeface="+mn-lt"/>
                <a:cs typeface="+mn-lt"/>
              </a:rPr>
              <a:t>uchi-mata</a:t>
            </a:r>
            <a:r>
              <a:rPr lang="ru-RU" sz="1700" b="1" dirty="0">
                <a:solidFill>
                  <a:srgbClr val="FFFFFF"/>
                </a:solidFill>
                <a:ea typeface="+mn-lt"/>
                <a:cs typeface="+mn-lt"/>
              </a:rPr>
              <a:t>). Захваты, варианты исполнения броска, упражнения для изучения приёма, 100 примеров из соревнований. </a:t>
            </a:r>
            <a:endParaRPr lang="ru-RU" sz="1700" b="1" dirty="0">
              <a:solidFill>
                <a:srgbClr val="FFFFFF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AABAC9-97B9-4633-8F48-A4109D22AB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182" b="35888"/>
          <a:stretch/>
        </p:blipFill>
        <p:spPr>
          <a:xfrm>
            <a:off x="20" y="10"/>
            <a:ext cx="12191977" cy="4014777"/>
          </a:xfrm>
          <a:prstGeom prst="rect">
            <a:avLst/>
          </a:prstGeom>
        </p:spPr>
      </p:pic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69909775-DF36-46F5-8BC6-C8AAC22E4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rot="5400000">
            <a:off x="5826000" y="5462587"/>
            <a:ext cx="5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80DE672-6A11-42A9-88F5-FE090301580B}"/>
              </a:ext>
            </a:extLst>
          </p:cNvPr>
          <p:cNvSpPr txBox="1"/>
          <p:nvPr/>
        </p:nvSpPr>
        <p:spPr>
          <a:xfrm>
            <a:off x="9072283" y="107576"/>
            <a:ext cx="2841811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dirty="0">
                <a:solidFill>
                  <a:schemeClr val="bg1"/>
                </a:solidFill>
                <a:latin typeface="Calibri"/>
              </a:rPr>
              <a:t>+7-916-124-59-49​​</a:t>
            </a:r>
            <a:endParaRPr lang="ru-RU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r"/>
            <a:r>
              <a:rPr lang="ru-RU" u="sng" dirty="0">
                <a:solidFill>
                  <a:schemeClr val="bg1"/>
                </a:solidFill>
                <a:latin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kfvideo.ru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​​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r"/>
            <a:r>
              <a:rPr lang="ru-RU" u="sng" dirty="0">
                <a:solidFill>
                  <a:schemeClr val="bg1"/>
                </a:solidFill>
                <a:latin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kfvideo.com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​​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r"/>
            <a:r>
              <a:rPr lang="ru-RU" u="sng" dirty="0">
                <a:solidFill>
                  <a:schemeClr val="bg1"/>
                </a:solidFill>
                <a:latin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www.ebay.com/usr/kfvideo</a:t>
            </a:r>
            <a:r>
              <a:rPr lang="ru-RU" dirty="0">
                <a:solidFill>
                  <a:schemeClr val="bg1"/>
                </a:solidFill>
                <a:latin typeface="Calibri"/>
              </a:rPr>
              <a:t>​​</a:t>
            </a:r>
            <a:endParaRPr lang="ru-RU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29BDDF-0FA7-4CAE-8317-C21B09FA8526}"/>
              </a:ext>
            </a:extLst>
          </p:cNvPr>
          <p:cNvSpPr txBox="1"/>
          <p:nvPr/>
        </p:nvSpPr>
        <p:spPr>
          <a:xfrm>
            <a:off x="268941" y="3487271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/>
                </a:solidFill>
                <a:latin typeface="Calibri"/>
              </a:rPr>
              <a:t>КАЛЛИСТА ФИЛЬМ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​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8DDFDD-B687-45F9-9A60-F6C0AA23E4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203" y="2398899"/>
            <a:ext cx="10287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77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0C662907-12F8-4F73-BD97-C53FAE325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Oval 10">
            <a:extLst>
              <a:ext uri="{FF2B5EF4-FFF2-40B4-BE49-F238E27FC236}">
                <a16:creationId xmlns:a16="http://schemas.microsoft.com/office/drawing/2014/main" id="{42F8D335-1359-415D-8894-0202C23FB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81171" y="13882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" name="Group 12">
            <a:extLst>
              <a:ext uri="{FF2B5EF4-FFF2-40B4-BE49-F238E27FC236}">
                <a16:creationId xmlns:a16="http://schemas.microsoft.com/office/drawing/2014/main" id="{36BE62C9-E830-4B47-B0DE-3657682B28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2727675" y="288981"/>
            <a:ext cx="1262947" cy="1335600"/>
            <a:chOff x="2727675" y="288981"/>
            <a:chExt cx="1262947" cy="1335600"/>
          </a:xfrm>
        </p:grpSpPr>
        <p:sp>
          <p:nvSpPr>
            <p:cNvPr id="15" name="Freeform: Shape 13">
              <a:extLst>
                <a:ext uri="{FF2B5EF4-FFF2-40B4-BE49-F238E27FC236}">
                  <a16:creationId xmlns:a16="http://schemas.microsoft.com/office/drawing/2014/main" id="{3294A571-451D-4B4C-B7E1-6DC373747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819149" y="19750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27B89FCC-C44A-479A-8EEC-DB95E10201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8100000">
              <a:off x="2833549" y="54458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D38F132-89F1-40E9-B7F9-97C8C994691B}"/>
              </a:ext>
            </a:extLst>
          </p:cNvPr>
          <p:cNvSpPr>
            <a:spLocks noGrp="1"/>
          </p:cNvSpPr>
          <p:nvPr/>
        </p:nvSpPr>
        <p:spPr>
          <a:xfrm>
            <a:off x="550864" y="549275"/>
            <a:ext cx="3565524" cy="303465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ru-RU" sz="3700"/>
              <a:t>Уроки детского дзюдо. Обучение захватам. Игровая тренировка. </a:t>
            </a:r>
          </a:p>
          <a:p>
            <a:pPr>
              <a:lnSpc>
                <a:spcPct val="90000"/>
              </a:lnSpc>
            </a:pPr>
            <a:endParaRPr lang="ru-RU" sz="3700">
              <a:cs typeface="Calibri Light"/>
            </a:endParaRPr>
          </a:p>
        </p:txBody>
      </p:sp>
      <p:grpSp>
        <p:nvGrpSpPr>
          <p:cNvPr id="6" name="Group 16">
            <a:extLst>
              <a:ext uri="{FF2B5EF4-FFF2-40B4-BE49-F238E27FC236}">
                <a16:creationId xmlns:a16="http://schemas.microsoft.com/office/drawing/2014/main" id="{F7CE6553-6BC3-4251-84C9-30F377B74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2125249" y="5435090"/>
            <a:ext cx="762805" cy="734873"/>
            <a:chOff x="2125249" y="5435090"/>
            <a:chExt cx="762805" cy="734873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5973E5CC-7E18-41F3-8591-E0B42CF6D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 rot="3600000">
              <a:off x="2395211" y="5563332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6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2A90FFFC-9D16-432F-81F2-B2E53FFF78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 rot="3600000">
              <a:off x="2241416" y="5474315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007F13F0-AC90-439B-B06C-B0D03112F5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 bwMode="auto">
            <a:xfrm rot="3600000">
              <a:off x="2392086" y="5743253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60000"/>
                  </a:schemeClr>
                </a:gs>
                <a:gs pos="100000">
                  <a:schemeClr val="accent1">
                    <a:lumMod val="60000"/>
                    <a:lumOff val="40000"/>
                    <a:alpha val="6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508000">
                <a:schemeClr val="bg2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510BBD41-10EB-4D89-9EC6-601BB3A14CB2}"/>
              </a:ext>
            </a:extLst>
          </p:cNvPr>
          <p:cNvSpPr>
            <a:spLocks noGrp="1"/>
          </p:cNvSpPr>
          <p:nvPr/>
        </p:nvSpPr>
        <p:spPr>
          <a:xfrm>
            <a:off x="550863" y="3803406"/>
            <a:ext cx="3565525" cy="2289419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80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8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1400">
                <a:solidFill>
                  <a:schemeClr val="tx1">
                    <a:alpha val="60000"/>
                  </a:schemeClr>
                </a:solidFill>
                <a:ea typeface="+mn-lt"/>
                <a:cs typeface="+mn-lt"/>
              </a:rPr>
              <a:t>Перед вами сборник из двух фильмов по теме детское дзюдо. Первый фильм показывает, как можно вести игровое занятие с мячом и при этом выполнять упражнения разминки, бороться, изучать технику борьбы лёжа то есть проводить полноценную тренировку. Второй фильм рассчитан на спортсменов более высокого класса. Возраст спортсменов 10-12 лет. Главная тема на этом занятии обучение взятию захвата. </a:t>
            </a:r>
            <a:endParaRPr lang="ru-RU" sz="1400">
              <a:solidFill>
                <a:schemeClr val="tx1">
                  <a:alpha val="60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0E8D251-9078-40E5-88F2-1A85E4E6A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939" y="549275"/>
            <a:ext cx="5761037" cy="5761037"/>
          </a:xfrm>
          <a:custGeom>
            <a:avLst/>
            <a:gdLst/>
            <a:ahLst/>
            <a:cxnLst/>
            <a:rect l="l" t="t" r="r" b="b"/>
            <a:pathLst>
              <a:path w="7345363" h="5761037">
                <a:moveTo>
                  <a:pt x="0" y="0"/>
                </a:moveTo>
                <a:lnTo>
                  <a:pt x="7345363" y="0"/>
                </a:lnTo>
                <a:lnTo>
                  <a:pt x="7345363" y="5761037"/>
                </a:lnTo>
                <a:lnTo>
                  <a:pt x="0" y="5761037"/>
                </a:lnTo>
                <a:close/>
              </a:path>
            </a:pathLst>
          </a:custGeom>
        </p:spPr>
      </p:pic>
      <p:sp>
        <p:nvSpPr>
          <p:cNvPr id="9" name="TextBox 13">
            <a:extLst>
              <a:ext uri="{FF2B5EF4-FFF2-40B4-BE49-F238E27FC236}">
                <a16:creationId xmlns:a16="http://schemas.microsoft.com/office/drawing/2014/main" id="{765FDD45-57ED-4E54-8C21-1D986A0D0CA5}"/>
              </a:ext>
            </a:extLst>
          </p:cNvPr>
          <p:cNvSpPr txBox="1"/>
          <p:nvPr/>
        </p:nvSpPr>
        <p:spPr>
          <a:xfrm>
            <a:off x="9439836" y="5307106"/>
            <a:ext cx="2940423" cy="107721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Sitka Heading"/>
              </a:rPr>
              <a:t>+7-916-124-59-49​​</a:t>
            </a:r>
            <a:endParaRPr lang="ru-RU" sz="1600">
              <a:latin typeface="Sitka Heading"/>
              <a:cs typeface="Calibri"/>
            </a:endParaRPr>
          </a:p>
          <a:p>
            <a:r>
              <a:rPr lang="ru-RU" sz="1600" u="sng" dirty="0">
                <a:solidFill>
                  <a:srgbClr val="0563C1"/>
                </a:solidFill>
                <a:latin typeface="Sitka Heading"/>
                <a:hlinkClick r:id="rId3"/>
              </a:rPr>
              <a:t>kfvideo.ru</a:t>
            </a:r>
            <a:r>
              <a:rPr lang="en-US" sz="1600" dirty="0">
                <a:latin typeface="Sitka Heading"/>
              </a:rPr>
              <a:t>​​</a:t>
            </a:r>
            <a:endParaRPr lang="en-US" sz="1600">
              <a:latin typeface="Sitka Heading"/>
              <a:cs typeface="Calibri"/>
            </a:endParaRPr>
          </a:p>
          <a:p>
            <a:r>
              <a:rPr lang="ru-RU" sz="1600" u="sng" dirty="0">
                <a:solidFill>
                  <a:srgbClr val="0563C1"/>
                </a:solidFill>
                <a:latin typeface="Sitka Heading"/>
                <a:hlinkClick r:id="rId4"/>
              </a:rPr>
              <a:t>kfvideo.com</a:t>
            </a:r>
            <a:r>
              <a:rPr lang="en-US" sz="1600" dirty="0">
                <a:latin typeface="Sitka Heading"/>
              </a:rPr>
              <a:t>​​</a:t>
            </a:r>
            <a:endParaRPr lang="en-US" sz="1600">
              <a:latin typeface="Sitka Heading"/>
              <a:cs typeface="Calibri"/>
            </a:endParaRPr>
          </a:p>
          <a:p>
            <a:r>
              <a:rPr lang="ru-RU" sz="1600" u="sng" dirty="0">
                <a:solidFill>
                  <a:srgbClr val="0563C1"/>
                </a:solidFill>
                <a:latin typeface="Sitka Heading"/>
                <a:hlinkClick r:id="rId5"/>
              </a:rPr>
              <a:t>www.ebay.com/usr/kfvideo</a:t>
            </a:r>
            <a:r>
              <a:rPr lang="ru-RU" sz="1600" dirty="0">
                <a:latin typeface="Sitka Heading"/>
              </a:rPr>
              <a:t>​​</a:t>
            </a:r>
            <a:endParaRPr lang="ru-RU" sz="1600">
              <a:latin typeface="Sitka Heading"/>
              <a:cs typeface="Calibri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1EFE4C-2B80-49FB-B230-C8D6023B68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2756" y="552169"/>
            <a:ext cx="1028700" cy="1038225"/>
          </a:xfrm>
          <a:prstGeom prst="rect">
            <a:avLst/>
          </a:prstGeom>
        </p:spPr>
      </p:pic>
      <p:sp>
        <p:nvSpPr>
          <p:cNvPr id="11" name="TextBox 15">
            <a:extLst>
              <a:ext uri="{FF2B5EF4-FFF2-40B4-BE49-F238E27FC236}">
                <a16:creationId xmlns:a16="http://schemas.microsoft.com/office/drawing/2014/main" id="{D9AEBE4C-FE60-49D0-9A31-A03A8042667E}"/>
              </a:ext>
            </a:extLst>
          </p:cNvPr>
          <p:cNvSpPr txBox="1"/>
          <p:nvPr/>
        </p:nvSpPr>
        <p:spPr>
          <a:xfrm>
            <a:off x="4240306" y="179294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latin typeface="Calibri"/>
              </a:rPr>
              <a:t>КАЛЛИСТА ФИЛЬМ</a:t>
            </a:r>
            <a:r>
              <a:rPr lang="en-US">
                <a:latin typeface="Calibr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576151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07289EF6-5532-4B76-BA53-12075ACE4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" name="Group 10">
            <a:extLst>
              <a:ext uri="{FF2B5EF4-FFF2-40B4-BE49-F238E27FC236}">
                <a16:creationId xmlns:a16="http://schemas.microsoft.com/office/drawing/2014/main" id="{B766988E-07E4-4837-B4D3-6C96F9FB2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2" y="0"/>
            <a:ext cx="12191996" cy="6858000"/>
            <a:chOff x="2" y="0"/>
            <a:chExt cx="12191996" cy="6858000"/>
          </a:xfrm>
        </p:grpSpPr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9ED9D133-521D-4A36-9BD1-0F649A8C07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white">
            <a:xfrm>
              <a:off x="2" y="0"/>
              <a:ext cx="12191996" cy="6858000"/>
            </a:xfrm>
            <a:prstGeom prst="rect">
              <a:avLst/>
            </a:prstGeom>
            <a:noFill/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08AADC4F-4B47-4332-A8E3-78294557F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 bwMode="ltGray">
            <a:xfrm>
              <a:off x="2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200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17EBECC-D9B2-41A6-9516-9885A0533BB9}"/>
              </a:ext>
            </a:extLst>
          </p:cNvPr>
          <p:cNvSpPr>
            <a:spLocks noGrp="1"/>
          </p:cNvSpPr>
          <p:nvPr/>
        </p:nvSpPr>
        <p:spPr>
          <a:xfrm>
            <a:off x="804672" y="646073"/>
            <a:ext cx="4665725" cy="43880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4800" b="1" dirty="0"/>
              <a:t>Школа детского дзюдо. Уроки. Семинар. Техника. Методика. </a:t>
            </a:r>
            <a:endParaRPr lang="ru-RU" sz="4800" b="1" dirty="0">
              <a:cs typeface="Calibri Light"/>
            </a:endParaRPr>
          </a:p>
          <a:p>
            <a:pPr algn="l"/>
            <a:endParaRPr lang="ru-RU" sz="4800" b="1" dirty="0">
              <a:cs typeface="Calibri Light"/>
            </a:endParaRP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D7698FEC-9864-4214-A894-4C1FA7EA902D}"/>
              </a:ext>
            </a:extLst>
          </p:cNvPr>
          <p:cNvSpPr>
            <a:spLocks noGrp="1"/>
          </p:cNvSpPr>
          <p:nvPr/>
        </p:nvSpPr>
        <p:spPr>
          <a:xfrm>
            <a:off x="804673" y="5261905"/>
            <a:ext cx="4665724" cy="8361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700" b="1" dirty="0">
                <a:solidFill>
                  <a:schemeClr val="tx1">
                    <a:alpha val="60000"/>
                  </a:schemeClr>
                </a:solidFill>
                <a:ea typeface="+mn-lt"/>
                <a:cs typeface="+mn-lt"/>
              </a:rPr>
              <a:t>Перед вами сборник из 5 методических фильмов по дзюдо. Дзюдо обучение детей. </a:t>
            </a:r>
            <a:endParaRPr lang="ru-RU" sz="1700" b="1">
              <a:solidFill>
                <a:schemeClr val="tx1">
                  <a:alpha val="60000"/>
                </a:schemeClr>
              </a:solidFill>
              <a:cs typeface="Calibri"/>
            </a:endParaRPr>
          </a:p>
        </p:txBody>
      </p:sp>
      <p:sp>
        <p:nvSpPr>
          <p:cNvPr id="6" name="Freeform: Shape 14">
            <a:extLst>
              <a:ext uri="{FF2B5EF4-FFF2-40B4-BE49-F238E27FC236}">
                <a16:creationId xmlns:a16="http://schemas.microsoft.com/office/drawing/2014/main" id="{02793D87-DC15-430A-A1D8-32B410EEC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787375" y="0"/>
            <a:ext cx="6404625" cy="6373368"/>
          </a:xfrm>
          <a:custGeom>
            <a:avLst/>
            <a:gdLst>
              <a:gd name="connsiteX0" fmla="*/ 353272 w 6404625"/>
              <a:gd name="connsiteY0" fmla="*/ 0 h 6373368"/>
              <a:gd name="connsiteX1" fmla="*/ 6404625 w 6404625"/>
              <a:gd name="connsiteY1" fmla="*/ 0 h 6373368"/>
              <a:gd name="connsiteX2" fmla="*/ 6404625 w 6404625"/>
              <a:gd name="connsiteY2" fmla="*/ 6008204 h 6373368"/>
              <a:gd name="connsiteX3" fmla="*/ 6374459 w 6404625"/>
              <a:gd name="connsiteY3" fmla="*/ 6023890 h 6373368"/>
              <a:gd name="connsiteX4" fmla="*/ 6290584 w 6404625"/>
              <a:gd name="connsiteY4" fmla="*/ 6049055 h 6373368"/>
              <a:gd name="connsiteX5" fmla="*/ 6203913 w 6404625"/>
              <a:gd name="connsiteY5" fmla="*/ 6060237 h 6373368"/>
              <a:gd name="connsiteX6" fmla="*/ 6114448 w 6404625"/>
              <a:gd name="connsiteY6" fmla="*/ 6063033 h 6373368"/>
              <a:gd name="connsiteX7" fmla="*/ 6019391 w 6404625"/>
              <a:gd name="connsiteY7" fmla="*/ 6054644 h 6373368"/>
              <a:gd name="connsiteX8" fmla="*/ 5924332 w 6404625"/>
              <a:gd name="connsiteY8" fmla="*/ 6043462 h 6373368"/>
              <a:gd name="connsiteX9" fmla="*/ 5829275 w 6404625"/>
              <a:gd name="connsiteY9" fmla="*/ 6029482 h 6373368"/>
              <a:gd name="connsiteX10" fmla="*/ 5734216 w 6404625"/>
              <a:gd name="connsiteY10" fmla="*/ 6018300 h 6373368"/>
              <a:gd name="connsiteX11" fmla="*/ 5639159 w 6404625"/>
              <a:gd name="connsiteY11" fmla="*/ 6012708 h 6373368"/>
              <a:gd name="connsiteX12" fmla="*/ 5546898 w 6404625"/>
              <a:gd name="connsiteY12" fmla="*/ 6012708 h 6373368"/>
              <a:gd name="connsiteX13" fmla="*/ 5460227 w 6404625"/>
              <a:gd name="connsiteY13" fmla="*/ 6023890 h 6373368"/>
              <a:gd name="connsiteX14" fmla="*/ 5370760 w 6404625"/>
              <a:gd name="connsiteY14" fmla="*/ 6046258 h 6373368"/>
              <a:gd name="connsiteX15" fmla="*/ 5289681 w 6404625"/>
              <a:gd name="connsiteY15" fmla="*/ 6079807 h 6373368"/>
              <a:gd name="connsiteX16" fmla="*/ 5205808 w 6404625"/>
              <a:gd name="connsiteY16" fmla="*/ 6124541 h 6373368"/>
              <a:gd name="connsiteX17" fmla="*/ 5121933 w 6404625"/>
              <a:gd name="connsiteY17" fmla="*/ 6169276 h 6373368"/>
              <a:gd name="connsiteX18" fmla="*/ 5038061 w 6404625"/>
              <a:gd name="connsiteY18" fmla="*/ 6219598 h 6373368"/>
              <a:gd name="connsiteX19" fmla="*/ 4956981 w 6404625"/>
              <a:gd name="connsiteY19" fmla="*/ 6267129 h 6373368"/>
              <a:gd name="connsiteX20" fmla="*/ 4870311 w 6404625"/>
              <a:gd name="connsiteY20" fmla="*/ 6309065 h 6373368"/>
              <a:gd name="connsiteX21" fmla="*/ 4786435 w 6404625"/>
              <a:gd name="connsiteY21" fmla="*/ 6342614 h 6373368"/>
              <a:gd name="connsiteX22" fmla="*/ 4699765 w 6404625"/>
              <a:gd name="connsiteY22" fmla="*/ 6364982 h 6373368"/>
              <a:gd name="connsiteX23" fmla="*/ 4610299 w 6404625"/>
              <a:gd name="connsiteY23" fmla="*/ 6373368 h 6373368"/>
              <a:gd name="connsiteX24" fmla="*/ 4520833 w 6404625"/>
              <a:gd name="connsiteY24" fmla="*/ 6364982 h 6373368"/>
              <a:gd name="connsiteX25" fmla="*/ 4434163 w 6404625"/>
              <a:gd name="connsiteY25" fmla="*/ 6342614 h 6373368"/>
              <a:gd name="connsiteX26" fmla="*/ 4350289 w 6404625"/>
              <a:gd name="connsiteY26" fmla="*/ 6309065 h 6373368"/>
              <a:gd name="connsiteX27" fmla="*/ 4263617 w 6404625"/>
              <a:gd name="connsiteY27" fmla="*/ 6267129 h 6373368"/>
              <a:gd name="connsiteX28" fmla="*/ 4182539 w 6404625"/>
              <a:gd name="connsiteY28" fmla="*/ 6219598 h 6373368"/>
              <a:gd name="connsiteX29" fmla="*/ 4098666 w 6404625"/>
              <a:gd name="connsiteY29" fmla="*/ 6169276 h 6373368"/>
              <a:gd name="connsiteX30" fmla="*/ 4014791 w 6404625"/>
              <a:gd name="connsiteY30" fmla="*/ 6124541 h 6373368"/>
              <a:gd name="connsiteX31" fmla="*/ 3930916 w 6404625"/>
              <a:gd name="connsiteY31" fmla="*/ 6079807 h 6373368"/>
              <a:gd name="connsiteX32" fmla="*/ 3847041 w 6404625"/>
              <a:gd name="connsiteY32" fmla="*/ 6046258 h 6373368"/>
              <a:gd name="connsiteX33" fmla="*/ 3760372 w 6404625"/>
              <a:gd name="connsiteY33" fmla="*/ 6023890 h 6373368"/>
              <a:gd name="connsiteX34" fmla="*/ 3673701 w 6404625"/>
              <a:gd name="connsiteY34" fmla="*/ 6012708 h 6373368"/>
              <a:gd name="connsiteX35" fmla="*/ 3581438 w 6404625"/>
              <a:gd name="connsiteY35" fmla="*/ 6012708 h 6373368"/>
              <a:gd name="connsiteX36" fmla="*/ 3486381 w 6404625"/>
              <a:gd name="connsiteY36" fmla="*/ 6018300 h 6373368"/>
              <a:gd name="connsiteX37" fmla="*/ 3391322 w 6404625"/>
              <a:gd name="connsiteY37" fmla="*/ 6029482 h 6373368"/>
              <a:gd name="connsiteX38" fmla="*/ 3296265 w 6404625"/>
              <a:gd name="connsiteY38" fmla="*/ 6043462 h 6373368"/>
              <a:gd name="connsiteX39" fmla="*/ 3201210 w 6404625"/>
              <a:gd name="connsiteY39" fmla="*/ 6054644 h 6373368"/>
              <a:gd name="connsiteX40" fmla="*/ 3106151 w 6404625"/>
              <a:gd name="connsiteY40" fmla="*/ 6063033 h 6373368"/>
              <a:gd name="connsiteX41" fmla="*/ 3016684 w 6404625"/>
              <a:gd name="connsiteY41" fmla="*/ 6060237 h 6373368"/>
              <a:gd name="connsiteX42" fmla="*/ 2930015 w 6404625"/>
              <a:gd name="connsiteY42" fmla="*/ 6049055 h 6373368"/>
              <a:gd name="connsiteX43" fmla="*/ 2846140 w 6404625"/>
              <a:gd name="connsiteY43" fmla="*/ 6023890 h 6373368"/>
              <a:gd name="connsiteX44" fmla="*/ 2776243 w 6404625"/>
              <a:gd name="connsiteY44" fmla="*/ 5987546 h 6373368"/>
              <a:gd name="connsiteX45" fmla="*/ 2709145 w 6404625"/>
              <a:gd name="connsiteY45" fmla="*/ 5940017 h 6373368"/>
              <a:gd name="connsiteX46" fmla="*/ 2650432 w 6404625"/>
              <a:gd name="connsiteY46" fmla="*/ 5884101 h 6373368"/>
              <a:gd name="connsiteX47" fmla="*/ 2591719 w 6404625"/>
              <a:gd name="connsiteY47" fmla="*/ 5819798 h 6373368"/>
              <a:gd name="connsiteX48" fmla="*/ 2538599 w 6404625"/>
              <a:gd name="connsiteY48" fmla="*/ 5752697 h 6373368"/>
              <a:gd name="connsiteX49" fmla="*/ 2485480 w 6404625"/>
              <a:gd name="connsiteY49" fmla="*/ 5682802 h 6373368"/>
              <a:gd name="connsiteX50" fmla="*/ 2432360 w 6404625"/>
              <a:gd name="connsiteY50" fmla="*/ 5612908 h 6373368"/>
              <a:gd name="connsiteX51" fmla="*/ 2379237 w 6404625"/>
              <a:gd name="connsiteY51" fmla="*/ 5545809 h 6373368"/>
              <a:gd name="connsiteX52" fmla="*/ 2323320 w 6404625"/>
              <a:gd name="connsiteY52" fmla="*/ 5481502 h 6373368"/>
              <a:gd name="connsiteX53" fmla="*/ 2259018 w 6404625"/>
              <a:gd name="connsiteY53" fmla="*/ 5425586 h 6373368"/>
              <a:gd name="connsiteX54" fmla="*/ 2197511 w 6404625"/>
              <a:gd name="connsiteY54" fmla="*/ 5375263 h 6373368"/>
              <a:gd name="connsiteX55" fmla="*/ 2127614 w 6404625"/>
              <a:gd name="connsiteY55" fmla="*/ 5336121 h 6373368"/>
              <a:gd name="connsiteX56" fmla="*/ 2052128 w 6404625"/>
              <a:gd name="connsiteY56" fmla="*/ 5302573 h 6373368"/>
              <a:gd name="connsiteX57" fmla="*/ 1971049 w 6404625"/>
              <a:gd name="connsiteY57" fmla="*/ 5274612 h 6373368"/>
              <a:gd name="connsiteX58" fmla="*/ 1887176 w 6404625"/>
              <a:gd name="connsiteY58" fmla="*/ 5249450 h 6373368"/>
              <a:gd name="connsiteX59" fmla="*/ 1803301 w 6404625"/>
              <a:gd name="connsiteY59" fmla="*/ 5227084 h 6373368"/>
              <a:gd name="connsiteX60" fmla="*/ 1716630 w 6404625"/>
              <a:gd name="connsiteY60" fmla="*/ 5204720 h 6373368"/>
              <a:gd name="connsiteX61" fmla="*/ 1635551 w 6404625"/>
              <a:gd name="connsiteY61" fmla="*/ 5179557 h 6373368"/>
              <a:gd name="connsiteX62" fmla="*/ 1554473 w 6404625"/>
              <a:gd name="connsiteY62" fmla="*/ 5151597 h 6373368"/>
              <a:gd name="connsiteX63" fmla="*/ 1478988 w 6404625"/>
              <a:gd name="connsiteY63" fmla="*/ 5118049 h 6373368"/>
              <a:gd name="connsiteX64" fmla="*/ 1411887 w 6404625"/>
              <a:gd name="connsiteY64" fmla="*/ 5076112 h 6373368"/>
              <a:gd name="connsiteX65" fmla="*/ 1350380 w 6404625"/>
              <a:gd name="connsiteY65" fmla="*/ 5025785 h 6373368"/>
              <a:gd name="connsiteX66" fmla="*/ 1300053 w 6404625"/>
              <a:gd name="connsiteY66" fmla="*/ 4964279 h 6373368"/>
              <a:gd name="connsiteX67" fmla="*/ 1258117 w 6404625"/>
              <a:gd name="connsiteY67" fmla="*/ 4897178 h 6373368"/>
              <a:gd name="connsiteX68" fmla="*/ 1224567 w 6404625"/>
              <a:gd name="connsiteY68" fmla="*/ 4821691 h 6373368"/>
              <a:gd name="connsiteX69" fmla="*/ 1196609 w 6404625"/>
              <a:gd name="connsiteY69" fmla="*/ 4740614 h 6373368"/>
              <a:gd name="connsiteX70" fmla="*/ 1171447 w 6404625"/>
              <a:gd name="connsiteY70" fmla="*/ 4659533 h 6373368"/>
              <a:gd name="connsiteX71" fmla="*/ 1149080 w 6404625"/>
              <a:gd name="connsiteY71" fmla="*/ 4572865 h 6373368"/>
              <a:gd name="connsiteX72" fmla="*/ 1126714 w 6404625"/>
              <a:gd name="connsiteY72" fmla="*/ 4488990 h 6373368"/>
              <a:gd name="connsiteX73" fmla="*/ 1101552 w 6404625"/>
              <a:gd name="connsiteY73" fmla="*/ 4405115 h 6373368"/>
              <a:gd name="connsiteX74" fmla="*/ 1073593 w 6404625"/>
              <a:gd name="connsiteY74" fmla="*/ 4324036 h 6373368"/>
              <a:gd name="connsiteX75" fmla="*/ 1040045 w 6404625"/>
              <a:gd name="connsiteY75" fmla="*/ 4248549 h 6373368"/>
              <a:gd name="connsiteX76" fmla="*/ 1000902 w 6404625"/>
              <a:gd name="connsiteY76" fmla="*/ 4178654 h 6373368"/>
              <a:gd name="connsiteX77" fmla="*/ 950576 w 6404625"/>
              <a:gd name="connsiteY77" fmla="*/ 4117146 h 6373368"/>
              <a:gd name="connsiteX78" fmla="*/ 894659 w 6404625"/>
              <a:gd name="connsiteY78" fmla="*/ 4052841 h 6373368"/>
              <a:gd name="connsiteX79" fmla="*/ 830356 w 6404625"/>
              <a:gd name="connsiteY79" fmla="*/ 3996926 h 6373368"/>
              <a:gd name="connsiteX80" fmla="*/ 760460 w 6404625"/>
              <a:gd name="connsiteY80" fmla="*/ 3943806 h 6373368"/>
              <a:gd name="connsiteX81" fmla="*/ 690567 w 6404625"/>
              <a:gd name="connsiteY81" fmla="*/ 3890685 h 6373368"/>
              <a:gd name="connsiteX82" fmla="*/ 620671 w 6404625"/>
              <a:gd name="connsiteY82" fmla="*/ 3837564 h 6373368"/>
              <a:gd name="connsiteX83" fmla="*/ 553571 w 6404625"/>
              <a:gd name="connsiteY83" fmla="*/ 3784444 h 6373368"/>
              <a:gd name="connsiteX84" fmla="*/ 489269 w 6404625"/>
              <a:gd name="connsiteY84" fmla="*/ 3725731 h 6373368"/>
              <a:gd name="connsiteX85" fmla="*/ 433350 w 6404625"/>
              <a:gd name="connsiteY85" fmla="*/ 3667021 h 6373368"/>
              <a:gd name="connsiteX86" fmla="*/ 385824 w 6404625"/>
              <a:gd name="connsiteY86" fmla="*/ 3599922 h 6373368"/>
              <a:gd name="connsiteX87" fmla="*/ 349477 w 6404625"/>
              <a:gd name="connsiteY87" fmla="*/ 3530025 h 6373368"/>
              <a:gd name="connsiteX88" fmla="*/ 324315 w 6404625"/>
              <a:gd name="connsiteY88" fmla="*/ 3446150 h 6373368"/>
              <a:gd name="connsiteX89" fmla="*/ 313131 w 6404625"/>
              <a:gd name="connsiteY89" fmla="*/ 3359479 h 6373368"/>
              <a:gd name="connsiteX90" fmla="*/ 310335 w 6404625"/>
              <a:gd name="connsiteY90" fmla="*/ 3270014 h 6373368"/>
              <a:gd name="connsiteX91" fmla="*/ 318723 w 6404625"/>
              <a:gd name="connsiteY91" fmla="*/ 3174955 h 6373368"/>
              <a:gd name="connsiteX92" fmla="*/ 329907 w 6404625"/>
              <a:gd name="connsiteY92" fmla="*/ 3079898 h 6373368"/>
              <a:gd name="connsiteX93" fmla="*/ 343885 w 6404625"/>
              <a:gd name="connsiteY93" fmla="*/ 2984841 h 6373368"/>
              <a:gd name="connsiteX94" fmla="*/ 355069 w 6404625"/>
              <a:gd name="connsiteY94" fmla="*/ 2889784 h 6373368"/>
              <a:gd name="connsiteX95" fmla="*/ 360659 w 6404625"/>
              <a:gd name="connsiteY95" fmla="*/ 2794725 h 6373368"/>
              <a:gd name="connsiteX96" fmla="*/ 360659 w 6404625"/>
              <a:gd name="connsiteY96" fmla="*/ 2702464 h 6373368"/>
              <a:gd name="connsiteX97" fmla="*/ 349477 w 6404625"/>
              <a:gd name="connsiteY97" fmla="*/ 2615793 h 6373368"/>
              <a:gd name="connsiteX98" fmla="*/ 327111 w 6404625"/>
              <a:gd name="connsiteY98" fmla="*/ 2529122 h 6373368"/>
              <a:gd name="connsiteX99" fmla="*/ 293561 w 6404625"/>
              <a:gd name="connsiteY99" fmla="*/ 2448045 h 6373368"/>
              <a:gd name="connsiteX100" fmla="*/ 251625 w 6404625"/>
              <a:gd name="connsiteY100" fmla="*/ 2364170 h 6373368"/>
              <a:gd name="connsiteX101" fmla="*/ 204096 w 6404625"/>
              <a:gd name="connsiteY101" fmla="*/ 2280295 h 6373368"/>
              <a:gd name="connsiteX102" fmla="*/ 153769 w 6404625"/>
              <a:gd name="connsiteY102" fmla="*/ 2196423 h 6373368"/>
              <a:gd name="connsiteX103" fmla="*/ 106240 w 6404625"/>
              <a:gd name="connsiteY103" fmla="*/ 2115344 h 6373368"/>
              <a:gd name="connsiteX104" fmla="*/ 64305 w 6404625"/>
              <a:gd name="connsiteY104" fmla="*/ 2028673 h 6373368"/>
              <a:gd name="connsiteX105" fmla="*/ 30754 w 6404625"/>
              <a:gd name="connsiteY105" fmla="*/ 1944798 h 6373368"/>
              <a:gd name="connsiteX106" fmla="*/ 8387 w 6404625"/>
              <a:gd name="connsiteY106" fmla="*/ 1858129 h 6373368"/>
              <a:gd name="connsiteX107" fmla="*/ 0 w 6404625"/>
              <a:gd name="connsiteY107" fmla="*/ 1768662 h 6373368"/>
              <a:gd name="connsiteX108" fmla="*/ 8387 w 6404625"/>
              <a:gd name="connsiteY108" fmla="*/ 1679195 h 6373368"/>
              <a:gd name="connsiteX109" fmla="*/ 30754 w 6404625"/>
              <a:gd name="connsiteY109" fmla="*/ 1592526 h 6373368"/>
              <a:gd name="connsiteX110" fmla="*/ 64305 w 6404625"/>
              <a:gd name="connsiteY110" fmla="*/ 1508651 h 6373368"/>
              <a:gd name="connsiteX111" fmla="*/ 106240 w 6404625"/>
              <a:gd name="connsiteY111" fmla="*/ 1421980 h 6373368"/>
              <a:gd name="connsiteX112" fmla="*/ 153769 w 6404625"/>
              <a:gd name="connsiteY112" fmla="*/ 1340903 h 6373368"/>
              <a:gd name="connsiteX113" fmla="*/ 204096 w 6404625"/>
              <a:gd name="connsiteY113" fmla="*/ 1257028 h 6373368"/>
              <a:gd name="connsiteX114" fmla="*/ 251625 w 6404625"/>
              <a:gd name="connsiteY114" fmla="*/ 1173153 h 6373368"/>
              <a:gd name="connsiteX115" fmla="*/ 293561 w 6404625"/>
              <a:gd name="connsiteY115" fmla="*/ 1089278 h 6373368"/>
              <a:gd name="connsiteX116" fmla="*/ 327111 w 6404625"/>
              <a:gd name="connsiteY116" fmla="*/ 1008199 h 6373368"/>
              <a:gd name="connsiteX117" fmla="*/ 349477 w 6404625"/>
              <a:gd name="connsiteY117" fmla="*/ 921528 h 6373368"/>
              <a:gd name="connsiteX118" fmla="*/ 360659 w 6404625"/>
              <a:gd name="connsiteY118" fmla="*/ 834859 h 6373368"/>
              <a:gd name="connsiteX119" fmla="*/ 360659 w 6404625"/>
              <a:gd name="connsiteY119" fmla="*/ 742599 h 6373368"/>
              <a:gd name="connsiteX120" fmla="*/ 355069 w 6404625"/>
              <a:gd name="connsiteY120" fmla="*/ 647539 h 6373368"/>
              <a:gd name="connsiteX121" fmla="*/ 343885 w 6404625"/>
              <a:gd name="connsiteY121" fmla="*/ 552482 h 6373368"/>
              <a:gd name="connsiteX122" fmla="*/ 329907 w 6404625"/>
              <a:gd name="connsiteY122" fmla="*/ 457425 h 6373368"/>
              <a:gd name="connsiteX123" fmla="*/ 318723 w 6404625"/>
              <a:gd name="connsiteY123" fmla="*/ 362366 h 6373368"/>
              <a:gd name="connsiteX124" fmla="*/ 310335 w 6404625"/>
              <a:gd name="connsiteY124" fmla="*/ 267309 h 6373368"/>
              <a:gd name="connsiteX125" fmla="*/ 313131 w 6404625"/>
              <a:gd name="connsiteY125" fmla="*/ 177842 h 6373368"/>
              <a:gd name="connsiteX126" fmla="*/ 324315 w 6404625"/>
              <a:gd name="connsiteY126" fmla="*/ 91173 h 6373368"/>
              <a:gd name="connsiteX127" fmla="*/ 349477 w 6404625"/>
              <a:gd name="connsiteY127" fmla="*/ 7296 h 6373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6404625" h="6373368">
                <a:moveTo>
                  <a:pt x="353272" y="0"/>
                </a:moveTo>
                <a:lnTo>
                  <a:pt x="6404625" y="0"/>
                </a:lnTo>
                <a:lnTo>
                  <a:pt x="6404625" y="6008204"/>
                </a:lnTo>
                <a:lnTo>
                  <a:pt x="6374459" y="6023890"/>
                </a:lnTo>
                <a:lnTo>
                  <a:pt x="6290584" y="6049055"/>
                </a:lnTo>
                <a:lnTo>
                  <a:pt x="6203913" y="6060237"/>
                </a:lnTo>
                <a:lnTo>
                  <a:pt x="6114448" y="6063033"/>
                </a:lnTo>
                <a:lnTo>
                  <a:pt x="6019391" y="6054644"/>
                </a:lnTo>
                <a:lnTo>
                  <a:pt x="5924332" y="6043462"/>
                </a:lnTo>
                <a:lnTo>
                  <a:pt x="5829275" y="6029482"/>
                </a:lnTo>
                <a:lnTo>
                  <a:pt x="5734216" y="6018300"/>
                </a:lnTo>
                <a:lnTo>
                  <a:pt x="5639159" y="6012708"/>
                </a:lnTo>
                <a:lnTo>
                  <a:pt x="5546898" y="6012708"/>
                </a:lnTo>
                <a:lnTo>
                  <a:pt x="5460227" y="6023890"/>
                </a:lnTo>
                <a:lnTo>
                  <a:pt x="5370760" y="6046258"/>
                </a:lnTo>
                <a:lnTo>
                  <a:pt x="5289681" y="6079807"/>
                </a:lnTo>
                <a:lnTo>
                  <a:pt x="5205808" y="6124541"/>
                </a:lnTo>
                <a:lnTo>
                  <a:pt x="5121933" y="6169276"/>
                </a:lnTo>
                <a:lnTo>
                  <a:pt x="5038061" y="6219598"/>
                </a:lnTo>
                <a:lnTo>
                  <a:pt x="4956981" y="6267129"/>
                </a:lnTo>
                <a:lnTo>
                  <a:pt x="4870311" y="6309065"/>
                </a:lnTo>
                <a:lnTo>
                  <a:pt x="4786435" y="6342614"/>
                </a:lnTo>
                <a:lnTo>
                  <a:pt x="4699765" y="6364982"/>
                </a:lnTo>
                <a:lnTo>
                  <a:pt x="4610299" y="6373368"/>
                </a:lnTo>
                <a:lnTo>
                  <a:pt x="4520833" y="6364982"/>
                </a:lnTo>
                <a:lnTo>
                  <a:pt x="4434163" y="6342614"/>
                </a:lnTo>
                <a:lnTo>
                  <a:pt x="4350289" y="6309065"/>
                </a:lnTo>
                <a:lnTo>
                  <a:pt x="4263617" y="6267129"/>
                </a:lnTo>
                <a:lnTo>
                  <a:pt x="4182539" y="6219598"/>
                </a:lnTo>
                <a:lnTo>
                  <a:pt x="4098666" y="6169276"/>
                </a:lnTo>
                <a:lnTo>
                  <a:pt x="4014791" y="6124541"/>
                </a:lnTo>
                <a:lnTo>
                  <a:pt x="3930916" y="6079807"/>
                </a:lnTo>
                <a:lnTo>
                  <a:pt x="3847041" y="6046258"/>
                </a:lnTo>
                <a:lnTo>
                  <a:pt x="3760372" y="6023890"/>
                </a:lnTo>
                <a:lnTo>
                  <a:pt x="3673701" y="6012708"/>
                </a:lnTo>
                <a:lnTo>
                  <a:pt x="3581438" y="6012708"/>
                </a:lnTo>
                <a:lnTo>
                  <a:pt x="3486381" y="6018300"/>
                </a:lnTo>
                <a:lnTo>
                  <a:pt x="3391322" y="6029482"/>
                </a:lnTo>
                <a:lnTo>
                  <a:pt x="3296265" y="6043462"/>
                </a:lnTo>
                <a:lnTo>
                  <a:pt x="3201210" y="6054644"/>
                </a:lnTo>
                <a:lnTo>
                  <a:pt x="3106151" y="6063033"/>
                </a:lnTo>
                <a:lnTo>
                  <a:pt x="3016684" y="6060237"/>
                </a:lnTo>
                <a:lnTo>
                  <a:pt x="2930015" y="6049055"/>
                </a:lnTo>
                <a:lnTo>
                  <a:pt x="2846140" y="6023890"/>
                </a:lnTo>
                <a:lnTo>
                  <a:pt x="2776243" y="5987546"/>
                </a:lnTo>
                <a:lnTo>
                  <a:pt x="2709145" y="5940017"/>
                </a:lnTo>
                <a:lnTo>
                  <a:pt x="2650432" y="5884101"/>
                </a:lnTo>
                <a:lnTo>
                  <a:pt x="2591719" y="5819798"/>
                </a:lnTo>
                <a:lnTo>
                  <a:pt x="2538599" y="5752697"/>
                </a:lnTo>
                <a:lnTo>
                  <a:pt x="2485480" y="5682802"/>
                </a:lnTo>
                <a:lnTo>
                  <a:pt x="2432360" y="5612908"/>
                </a:lnTo>
                <a:lnTo>
                  <a:pt x="2379237" y="5545809"/>
                </a:lnTo>
                <a:lnTo>
                  <a:pt x="2323320" y="5481502"/>
                </a:lnTo>
                <a:lnTo>
                  <a:pt x="2259018" y="5425586"/>
                </a:lnTo>
                <a:lnTo>
                  <a:pt x="2197511" y="5375263"/>
                </a:lnTo>
                <a:lnTo>
                  <a:pt x="2127614" y="5336121"/>
                </a:lnTo>
                <a:lnTo>
                  <a:pt x="2052128" y="5302573"/>
                </a:lnTo>
                <a:lnTo>
                  <a:pt x="1971049" y="5274612"/>
                </a:lnTo>
                <a:lnTo>
                  <a:pt x="1887176" y="5249450"/>
                </a:lnTo>
                <a:lnTo>
                  <a:pt x="1803301" y="5227084"/>
                </a:lnTo>
                <a:lnTo>
                  <a:pt x="1716630" y="5204720"/>
                </a:lnTo>
                <a:lnTo>
                  <a:pt x="1635551" y="5179557"/>
                </a:lnTo>
                <a:lnTo>
                  <a:pt x="1554473" y="5151597"/>
                </a:lnTo>
                <a:lnTo>
                  <a:pt x="1478988" y="5118049"/>
                </a:lnTo>
                <a:lnTo>
                  <a:pt x="1411887" y="5076112"/>
                </a:lnTo>
                <a:lnTo>
                  <a:pt x="1350380" y="5025785"/>
                </a:lnTo>
                <a:lnTo>
                  <a:pt x="1300053" y="4964279"/>
                </a:lnTo>
                <a:lnTo>
                  <a:pt x="1258117" y="4897178"/>
                </a:lnTo>
                <a:lnTo>
                  <a:pt x="1224567" y="4821691"/>
                </a:lnTo>
                <a:lnTo>
                  <a:pt x="1196609" y="4740614"/>
                </a:lnTo>
                <a:lnTo>
                  <a:pt x="1171447" y="4659533"/>
                </a:lnTo>
                <a:lnTo>
                  <a:pt x="1149080" y="4572865"/>
                </a:lnTo>
                <a:lnTo>
                  <a:pt x="1126714" y="4488990"/>
                </a:lnTo>
                <a:lnTo>
                  <a:pt x="1101552" y="4405115"/>
                </a:lnTo>
                <a:lnTo>
                  <a:pt x="1073593" y="4324036"/>
                </a:lnTo>
                <a:lnTo>
                  <a:pt x="1040045" y="4248549"/>
                </a:lnTo>
                <a:lnTo>
                  <a:pt x="1000902" y="4178654"/>
                </a:lnTo>
                <a:lnTo>
                  <a:pt x="950576" y="4117146"/>
                </a:lnTo>
                <a:lnTo>
                  <a:pt x="894659" y="4052841"/>
                </a:lnTo>
                <a:lnTo>
                  <a:pt x="830356" y="3996926"/>
                </a:lnTo>
                <a:lnTo>
                  <a:pt x="760460" y="3943806"/>
                </a:lnTo>
                <a:lnTo>
                  <a:pt x="690567" y="3890685"/>
                </a:lnTo>
                <a:lnTo>
                  <a:pt x="620671" y="3837564"/>
                </a:lnTo>
                <a:lnTo>
                  <a:pt x="553571" y="3784444"/>
                </a:lnTo>
                <a:lnTo>
                  <a:pt x="489269" y="3725731"/>
                </a:lnTo>
                <a:lnTo>
                  <a:pt x="433350" y="3667021"/>
                </a:lnTo>
                <a:lnTo>
                  <a:pt x="385824" y="3599922"/>
                </a:lnTo>
                <a:lnTo>
                  <a:pt x="349477" y="3530025"/>
                </a:lnTo>
                <a:lnTo>
                  <a:pt x="324315" y="3446150"/>
                </a:lnTo>
                <a:lnTo>
                  <a:pt x="313131" y="3359479"/>
                </a:lnTo>
                <a:lnTo>
                  <a:pt x="310335" y="3270014"/>
                </a:lnTo>
                <a:lnTo>
                  <a:pt x="318723" y="3174955"/>
                </a:lnTo>
                <a:lnTo>
                  <a:pt x="329907" y="3079898"/>
                </a:lnTo>
                <a:lnTo>
                  <a:pt x="343885" y="2984841"/>
                </a:lnTo>
                <a:lnTo>
                  <a:pt x="355069" y="2889784"/>
                </a:lnTo>
                <a:lnTo>
                  <a:pt x="360659" y="2794725"/>
                </a:lnTo>
                <a:lnTo>
                  <a:pt x="360659" y="2702464"/>
                </a:lnTo>
                <a:lnTo>
                  <a:pt x="349477" y="2615793"/>
                </a:lnTo>
                <a:lnTo>
                  <a:pt x="327111" y="2529122"/>
                </a:lnTo>
                <a:lnTo>
                  <a:pt x="293561" y="2448045"/>
                </a:lnTo>
                <a:lnTo>
                  <a:pt x="251625" y="2364170"/>
                </a:lnTo>
                <a:lnTo>
                  <a:pt x="204096" y="2280295"/>
                </a:lnTo>
                <a:lnTo>
                  <a:pt x="153769" y="2196423"/>
                </a:lnTo>
                <a:lnTo>
                  <a:pt x="106240" y="2115344"/>
                </a:lnTo>
                <a:lnTo>
                  <a:pt x="64305" y="2028673"/>
                </a:lnTo>
                <a:lnTo>
                  <a:pt x="30754" y="1944798"/>
                </a:lnTo>
                <a:lnTo>
                  <a:pt x="8387" y="1858129"/>
                </a:lnTo>
                <a:lnTo>
                  <a:pt x="0" y="1768662"/>
                </a:lnTo>
                <a:lnTo>
                  <a:pt x="8387" y="1679195"/>
                </a:lnTo>
                <a:lnTo>
                  <a:pt x="30754" y="1592526"/>
                </a:lnTo>
                <a:lnTo>
                  <a:pt x="64305" y="1508651"/>
                </a:lnTo>
                <a:lnTo>
                  <a:pt x="106240" y="1421980"/>
                </a:lnTo>
                <a:lnTo>
                  <a:pt x="153769" y="1340903"/>
                </a:lnTo>
                <a:lnTo>
                  <a:pt x="204096" y="1257028"/>
                </a:lnTo>
                <a:lnTo>
                  <a:pt x="251625" y="1173153"/>
                </a:lnTo>
                <a:lnTo>
                  <a:pt x="293561" y="1089278"/>
                </a:lnTo>
                <a:lnTo>
                  <a:pt x="327111" y="1008199"/>
                </a:lnTo>
                <a:lnTo>
                  <a:pt x="349477" y="921528"/>
                </a:lnTo>
                <a:lnTo>
                  <a:pt x="360659" y="834859"/>
                </a:lnTo>
                <a:lnTo>
                  <a:pt x="360659" y="742599"/>
                </a:lnTo>
                <a:lnTo>
                  <a:pt x="355069" y="647539"/>
                </a:lnTo>
                <a:lnTo>
                  <a:pt x="343885" y="552482"/>
                </a:lnTo>
                <a:lnTo>
                  <a:pt x="329907" y="457425"/>
                </a:lnTo>
                <a:lnTo>
                  <a:pt x="318723" y="362366"/>
                </a:lnTo>
                <a:lnTo>
                  <a:pt x="310335" y="267309"/>
                </a:lnTo>
                <a:lnTo>
                  <a:pt x="313131" y="177842"/>
                </a:lnTo>
                <a:lnTo>
                  <a:pt x="324315" y="91173"/>
                </a:lnTo>
                <a:lnTo>
                  <a:pt x="349477" y="72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B53A60-94B9-4A36-82F4-C6779DF9CE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1"/>
          <a:stretch/>
        </p:blipFill>
        <p:spPr>
          <a:xfrm>
            <a:off x="6003221" y="10"/>
            <a:ext cx="6188779" cy="6157770"/>
          </a:xfrm>
          <a:custGeom>
            <a:avLst/>
            <a:gdLst/>
            <a:ahLst/>
            <a:cxnLst/>
            <a:rect l="l" t="t" r="r" b="b"/>
            <a:pathLst>
              <a:path w="6188779" h="6157780">
                <a:moveTo>
                  <a:pt x="384150" y="0"/>
                </a:moveTo>
                <a:lnTo>
                  <a:pt x="6188779" y="0"/>
                </a:lnTo>
                <a:lnTo>
                  <a:pt x="6188779" y="5757340"/>
                </a:lnTo>
                <a:lnTo>
                  <a:pt x="6142640" y="5790022"/>
                </a:lnTo>
                <a:lnTo>
                  <a:pt x="6076017" y="5824665"/>
                </a:lnTo>
                <a:lnTo>
                  <a:pt x="5996070" y="5848651"/>
                </a:lnTo>
                <a:lnTo>
                  <a:pt x="5913457" y="5859310"/>
                </a:lnTo>
                <a:lnTo>
                  <a:pt x="5828180" y="5861974"/>
                </a:lnTo>
                <a:lnTo>
                  <a:pt x="5737573" y="5853979"/>
                </a:lnTo>
                <a:lnTo>
                  <a:pt x="5646965" y="5843320"/>
                </a:lnTo>
                <a:lnTo>
                  <a:pt x="5556358" y="5829995"/>
                </a:lnTo>
                <a:lnTo>
                  <a:pt x="5465751" y="5819336"/>
                </a:lnTo>
                <a:lnTo>
                  <a:pt x="5375143" y="5814006"/>
                </a:lnTo>
                <a:lnTo>
                  <a:pt x="5287201" y="5814006"/>
                </a:lnTo>
                <a:lnTo>
                  <a:pt x="5204589" y="5824665"/>
                </a:lnTo>
                <a:lnTo>
                  <a:pt x="5119310" y="5845985"/>
                </a:lnTo>
                <a:lnTo>
                  <a:pt x="5042027" y="5877963"/>
                </a:lnTo>
                <a:lnTo>
                  <a:pt x="4962081" y="5920603"/>
                </a:lnTo>
                <a:lnTo>
                  <a:pt x="4882133" y="5963242"/>
                </a:lnTo>
                <a:lnTo>
                  <a:pt x="4802186" y="6011210"/>
                </a:lnTo>
                <a:lnTo>
                  <a:pt x="4724903" y="6056514"/>
                </a:lnTo>
                <a:lnTo>
                  <a:pt x="4642291" y="6096487"/>
                </a:lnTo>
                <a:lnTo>
                  <a:pt x="4562343" y="6128466"/>
                </a:lnTo>
                <a:lnTo>
                  <a:pt x="4479729" y="6149785"/>
                </a:lnTo>
                <a:lnTo>
                  <a:pt x="4394453" y="6157780"/>
                </a:lnTo>
                <a:lnTo>
                  <a:pt x="4309175" y="6149785"/>
                </a:lnTo>
                <a:lnTo>
                  <a:pt x="4226563" y="6128466"/>
                </a:lnTo>
                <a:lnTo>
                  <a:pt x="4146616" y="6096487"/>
                </a:lnTo>
                <a:lnTo>
                  <a:pt x="4064003" y="6056514"/>
                </a:lnTo>
                <a:lnTo>
                  <a:pt x="3986719" y="6011210"/>
                </a:lnTo>
                <a:lnTo>
                  <a:pt x="3906773" y="5963242"/>
                </a:lnTo>
                <a:lnTo>
                  <a:pt x="3826826" y="5920603"/>
                </a:lnTo>
                <a:lnTo>
                  <a:pt x="3746877" y="5877963"/>
                </a:lnTo>
                <a:lnTo>
                  <a:pt x="3666929" y="5845985"/>
                </a:lnTo>
                <a:lnTo>
                  <a:pt x="3584318" y="5824665"/>
                </a:lnTo>
                <a:lnTo>
                  <a:pt x="3501705" y="5814006"/>
                </a:lnTo>
                <a:lnTo>
                  <a:pt x="3413762" y="5814006"/>
                </a:lnTo>
                <a:lnTo>
                  <a:pt x="3323155" y="5819336"/>
                </a:lnTo>
                <a:lnTo>
                  <a:pt x="3232547" y="5829995"/>
                </a:lnTo>
                <a:lnTo>
                  <a:pt x="3141940" y="5843320"/>
                </a:lnTo>
                <a:lnTo>
                  <a:pt x="3051334" y="5853979"/>
                </a:lnTo>
                <a:lnTo>
                  <a:pt x="2960727" y="5861974"/>
                </a:lnTo>
                <a:lnTo>
                  <a:pt x="2875448" y="5859310"/>
                </a:lnTo>
                <a:lnTo>
                  <a:pt x="2792837" y="5848651"/>
                </a:lnTo>
                <a:lnTo>
                  <a:pt x="2712889" y="5824665"/>
                </a:lnTo>
                <a:lnTo>
                  <a:pt x="2646265" y="5790022"/>
                </a:lnTo>
                <a:lnTo>
                  <a:pt x="2582308" y="5744719"/>
                </a:lnTo>
                <a:lnTo>
                  <a:pt x="2526343" y="5691420"/>
                </a:lnTo>
                <a:lnTo>
                  <a:pt x="2470381" y="5630127"/>
                </a:lnTo>
                <a:lnTo>
                  <a:pt x="2419747" y="5566168"/>
                </a:lnTo>
                <a:lnTo>
                  <a:pt x="2369114" y="5499546"/>
                </a:lnTo>
                <a:lnTo>
                  <a:pt x="2318480" y="5432923"/>
                </a:lnTo>
                <a:lnTo>
                  <a:pt x="2267846" y="5368966"/>
                </a:lnTo>
                <a:lnTo>
                  <a:pt x="2214548" y="5307671"/>
                </a:lnTo>
                <a:lnTo>
                  <a:pt x="2153255" y="5254373"/>
                </a:lnTo>
                <a:lnTo>
                  <a:pt x="2094628" y="5206405"/>
                </a:lnTo>
                <a:lnTo>
                  <a:pt x="2028005" y="5169096"/>
                </a:lnTo>
                <a:lnTo>
                  <a:pt x="1956051" y="5137117"/>
                </a:lnTo>
                <a:lnTo>
                  <a:pt x="1878768" y="5110467"/>
                </a:lnTo>
                <a:lnTo>
                  <a:pt x="1798822" y="5086483"/>
                </a:lnTo>
                <a:lnTo>
                  <a:pt x="1718873" y="5065163"/>
                </a:lnTo>
                <a:lnTo>
                  <a:pt x="1636260" y="5043845"/>
                </a:lnTo>
                <a:lnTo>
                  <a:pt x="1558978" y="5019861"/>
                </a:lnTo>
                <a:lnTo>
                  <a:pt x="1481696" y="4993211"/>
                </a:lnTo>
                <a:lnTo>
                  <a:pt x="1409744" y="4961233"/>
                </a:lnTo>
                <a:lnTo>
                  <a:pt x="1345785" y="4921259"/>
                </a:lnTo>
                <a:lnTo>
                  <a:pt x="1287158" y="4873289"/>
                </a:lnTo>
                <a:lnTo>
                  <a:pt x="1239188" y="4814663"/>
                </a:lnTo>
                <a:lnTo>
                  <a:pt x="1199215" y="4750703"/>
                </a:lnTo>
                <a:lnTo>
                  <a:pt x="1167237" y="4678752"/>
                </a:lnTo>
                <a:lnTo>
                  <a:pt x="1140586" y="4601469"/>
                </a:lnTo>
                <a:lnTo>
                  <a:pt x="1116602" y="4524185"/>
                </a:lnTo>
                <a:lnTo>
                  <a:pt x="1095283" y="4441574"/>
                </a:lnTo>
                <a:lnTo>
                  <a:pt x="1073962" y="4361626"/>
                </a:lnTo>
                <a:lnTo>
                  <a:pt x="1049979" y="4281677"/>
                </a:lnTo>
                <a:lnTo>
                  <a:pt x="1023330" y="4204395"/>
                </a:lnTo>
                <a:lnTo>
                  <a:pt x="991351" y="4132443"/>
                </a:lnTo>
                <a:lnTo>
                  <a:pt x="954043" y="4065820"/>
                </a:lnTo>
                <a:lnTo>
                  <a:pt x="906073" y="4007191"/>
                </a:lnTo>
                <a:lnTo>
                  <a:pt x="852774" y="3945898"/>
                </a:lnTo>
                <a:lnTo>
                  <a:pt x="791482" y="3892600"/>
                </a:lnTo>
                <a:lnTo>
                  <a:pt x="724858" y="3841967"/>
                </a:lnTo>
                <a:lnTo>
                  <a:pt x="658236" y="3791333"/>
                </a:lnTo>
                <a:lnTo>
                  <a:pt x="591613" y="3740699"/>
                </a:lnTo>
                <a:lnTo>
                  <a:pt x="527656" y="3690067"/>
                </a:lnTo>
                <a:lnTo>
                  <a:pt x="466362" y="3634102"/>
                </a:lnTo>
                <a:lnTo>
                  <a:pt x="413063" y="3578140"/>
                </a:lnTo>
                <a:lnTo>
                  <a:pt x="367761" y="3514183"/>
                </a:lnTo>
                <a:lnTo>
                  <a:pt x="333116" y="3447559"/>
                </a:lnTo>
                <a:lnTo>
                  <a:pt x="309132" y="3367611"/>
                </a:lnTo>
                <a:lnTo>
                  <a:pt x="298471" y="3284998"/>
                </a:lnTo>
                <a:lnTo>
                  <a:pt x="295806" y="3199721"/>
                </a:lnTo>
                <a:lnTo>
                  <a:pt x="303802" y="3109114"/>
                </a:lnTo>
                <a:lnTo>
                  <a:pt x="314462" y="3018506"/>
                </a:lnTo>
                <a:lnTo>
                  <a:pt x="327785" y="2927901"/>
                </a:lnTo>
                <a:lnTo>
                  <a:pt x="338446" y="2837293"/>
                </a:lnTo>
                <a:lnTo>
                  <a:pt x="343774" y="2746686"/>
                </a:lnTo>
                <a:lnTo>
                  <a:pt x="343774" y="2658743"/>
                </a:lnTo>
                <a:lnTo>
                  <a:pt x="333116" y="2576130"/>
                </a:lnTo>
                <a:lnTo>
                  <a:pt x="311796" y="2493517"/>
                </a:lnTo>
                <a:lnTo>
                  <a:pt x="279817" y="2416237"/>
                </a:lnTo>
                <a:lnTo>
                  <a:pt x="239844" y="2336288"/>
                </a:lnTo>
                <a:lnTo>
                  <a:pt x="194541" y="2256340"/>
                </a:lnTo>
                <a:lnTo>
                  <a:pt x="146571" y="2176393"/>
                </a:lnTo>
                <a:lnTo>
                  <a:pt x="101267" y="2099111"/>
                </a:lnTo>
                <a:lnTo>
                  <a:pt x="61293" y="2016498"/>
                </a:lnTo>
                <a:lnTo>
                  <a:pt x="29315" y="1936550"/>
                </a:lnTo>
                <a:lnTo>
                  <a:pt x="7995" y="1853939"/>
                </a:lnTo>
                <a:lnTo>
                  <a:pt x="0" y="1768660"/>
                </a:lnTo>
                <a:lnTo>
                  <a:pt x="7995" y="1683383"/>
                </a:lnTo>
                <a:lnTo>
                  <a:pt x="29315" y="1600771"/>
                </a:lnTo>
                <a:lnTo>
                  <a:pt x="61293" y="1520824"/>
                </a:lnTo>
                <a:lnTo>
                  <a:pt x="101267" y="1438211"/>
                </a:lnTo>
                <a:lnTo>
                  <a:pt x="146571" y="1360929"/>
                </a:lnTo>
                <a:lnTo>
                  <a:pt x="194541" y="1280980"/>
                </a:lnTo>
                <a:lnTo>
                  <a:pt x="239844" y="1201034"/>
                </a:lnTo>
                <a:lnTo>
                  <a:pt x="279817" y="1121085"/>
                </a:lnTo>
                <a:lnTo>
                  <a:pt x="311796" y="1043803"/>
                </a:lnTo>
                <a:lnTo>
                  <a:pt x="333116" y="961190"/>
                </a:lnTo>
                <a:lnTo>
                  <a:pt x="343774" y="878578"/>
                </a:lnTo>
                <a:lnTo>
                  <a:pt x="343774" y="790636"/>
                </a:lnTo>
                <a:lnTo>
                  <a:pt x="338446" y="700029"/>
                </a:lnTo>
                <a:lnTo>
                  <a:pt x="327785" y="609422"/>
                </a:lnTo>
                <a:lnTo>
                  <a:pt x="314462" y="518814"/>
                </a:lnTo>
                <a:lnTo>
                  <a:pt x="303802" y="428207"/>
                </a:lnTo>
                <a:lnTo>
                  <a:pt x="295806" y="337599"/>
                </a:lnTo>
                <a:lnTo>
                  <a:pt x="298471" y="252322"/>
                </a:lnTo>
                <a:lnTo>
                  <a:pt x="309132" y="169710"/>
                </a:lnTo>
                <a:lnTo>
                  <a:pt x="333116" y="89761"/>
                </a:lnTo>
                <a:lnTo>
                  <a:pt x="367761" y="23140"/>
                </a:lnTo>
                <a:close/>
              </a:path>
            </a:pathLst>
          </a:custGeom>
          <a:ln w="203200">
            <a:noFill/>
          </a:ln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E8F6C750-668C-48F8-A146-C477D18E1B16}"/>
              </a:ext>
            </a:extLst>
          </p:cNvPr>
          <p:cNvSpPr txBox="1"/>
          <p:nvPr/>
        </p:nvSpPr>
        <p:spPr>
          <a:xfrm>
            <a:off x="5414682" y="5038165"/>
            <a:ext cx="2904564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+7-916-124-59-49​​</a:t>
            </a:r>
          </a:p>
          <a:p>
            <a:r>
              <a:rPr lang="ru-RU" u="sng" dirty="0">
                <a:solidFill>
                  <a:srgbClr val="0563C1"/>
                </a:solidFill>
                <a:hlinkClick r:id="rId3"/>
              </a:rPr>
              <a:t>kfvideo.ru</a:t>
            </a:r>
            <a:r>
              <a:rPr lang="en-US" dirty="0">
                <a:solidFill>
                  <a:srgbClr val="FFFFFF"/>
                </a:solidFill>
              </a:rPr>
              <a:t>​</a:t>
            </a:r>
            <a:r>
              <a:rPr lang="en-US" dirty="0"/>
              <a:t>​</a:t>
            </a:r>
            <a:endParaRPr lang="en-US" dirty="0">
              <a:cs typeface="Calibri"/>
            </a:endParaRPr>
          </a:p>
          <a:p>
            <a:r>
              <a:rPr lang="ru-RU" u="sng" dirty="0">
                <a:solidFill>
                  <a:srgbClr val="0563C1"/>
                </a:solidFill>
                <a:hlinkClick r:id="rId4"/>
              </a:rPr>
              <a:t>kfvideo.com</a:t>
            </a:r>
            <a:r>
              <a:rPr lang="en-US" dirty="0">
                <a:solidFill>
                  <a:srgbClr val="FFFFFF"/>
                </a:solidFill>
              </a:rPr>
              <a:t>​</a:t>
            </a:r>
            <a:r>
              <a:rPr lang="en-US" dirty="0"/>
              <a:t>​</a:t>
            </a:r>
            <a:endParaRPr lang="en-US" dirty="0">
              <a:cs typeface="Calibri"/>
            </a:endParaRPr>
          </a:p>
          <a:p>
            <a:r>
              <a:rPr lang="ru-RU" u="sng" dirty="0">
                <a:solidFill>
                  <a:srgbClr val="0563C1"/>
                </a:solidFill>
                <a:hlinkClick r:id="rId5"/>
              </a:rPr>
              <a:t>www.ebay.com/usr/kfvideo</a:t>
            </a:r>
            <a:r>
              <a:rPr lang="ru-RU" dirty="0">
                <a:solidFill>
                  <a:srgbClr val="FFFFFF"/>
                </a:solidFill>
              </a:rPr>
              <a:t>​</a:t>
            </a:r>
            <a:r>
              <a:rPr lang="ru-RU" dirty="0"/>
              <a:t>​</a:t>
            </a:r>
            <a:endParaRPr lang="ru-RU" dirty="0">
              <a:cs typeface="Calibri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7299175-7B91-48A1-B441-62D2B50932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1650" y="2909887"/>
            <a:ext cx="1028700" cy="1038225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5EBA5129-84C9-4EB4-85C1-789655AA0925}"/>
              </a:ext>
            </a:extLst>
          </p:cNvPr>
          <p:cNvSpPr txBox="1"/>
          <p:nvPr/>
        </p:nvSpPr>
        <p:spPr>
          <a:xfrm>
            <a:off x="1075765" y="4536141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КАЛЛИСТА ФИЛЬМ</a:t>
            </a:r>
            <a:r>
              <a:rPr lang="en-US" dirty="0"/>
              <a:t>​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1786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2CC7ED-8651-45D3-89B3-1BCA8D8227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3" r="12639" b="-1"/>
          <a:stretch/>
        </p:blipFill>
        <p:spPr>
          <a:xfrm>
            <a:off x="423337" y="402166"/>
            <a:ext cx="4932951" cy="6053670"/>
          </a:xfrm>
          <a:custGeom>
            <a:avLst/>
            <a:gdLst/>
            <a:ahLst/>
            <a:cxnLst/>
            <a:rect l="l" t="t" r="r" b="b"/>
            <a:pathLst>
              <a:path w="4932951" h="6053670">
                <a:moveTo>
                  <a:pt x="0" y="0"/>
                </a:moveTo>
                <a:lnTo>
                  <a:pt x="3678393" y="0"/>
                </a:lnTo>
                <a:lnTo>
                  <a:pt x="4478865" y="0"/>
                </a:lnTo>
                <a:lnTo>
                  <a:pt x="4931853" y="0"/>
                </a:lnTo>
                <a:lnTo>
                  <a:pt x="4908487" y="137419"/>
                </a:lnTo>
                <a:lnTo>
                  <a:pt x="4886218" y="274232"/>
                </a:lnTo>
                <a:lnTo>
                  <a:pt x="4864421" y="411650"/>
                </a:lnTo>
                <a:lnTo>
                  <a:pt x="4845759" y="549673"/>
                </a:lnTo>
                <a:lnTo>
                  <a:pt x="4826941" y="687092"/>
                </a:lnTo>
                <a:lnTo>
                  <a:pt x="4809377" y="825115"/>
                </a:lnTo>
                <a:lnTo>
                  <a:pt x="4794322" y="961323"/>
                </a:lnTo>
                <a:lnTo>
                  <a:pt x="4780052" y="1099347"/>
                </a:lnTo>
                <a:lnTo>
                  <a:pt x="4767035" y="1236765"/>
                </a:lnTo>
                <a:lnTo>
                  <a:pt x="4755744" y="1371761"/>
                </a:lnTo>
                <a:lnTo>
                  <a:pt x="4744453" y="1508574"/>
                </a:lnTo>
                <a:lnTo>
                  <a:pt x="4735044" y="1643572"/>
                </a:lnTo>
                <a:lnTo>
                  <a:pt x="4727674" y="1778568"/>
                </a:lnTo>
                <a:lnTo>
                  <a:pt x="4719990" y="1912960"/>
                </a:lnTo>
                <a:lnTo>
                  <a:pt x="4713560" y="2046141"/>
                </a:lnTo>
                <a:lnTo>
                  <a:pt x="4709012" y="2178111"/>
                </a:lnTo>
                <a:lnTo>
                  <a:pt x="4705092" y="2310081"/>
                </a:lnTo>
                <a:lnTo>
                  <a:pt x="4701328" y="2440840"/>
                </a:lnTo>
                <a:lnTo>
                  <a:pt x="4699603" y="2569783"/>
                </a:lnTo>
                <a:lnTo>
                  <a:pt x="4697721" y="2698726"/>
                </a:lnTo>
                <a:lnTo>
                  <a:pt x="4696780" y="2825853"/>
                </a:lnTo>
                <a:lnTo>
                  <a:pt x="4697721" y="2951770"/>
                </a:lnTo>
                <a:lnTo>
                  <a:pt x="4697721" y="3076475"/>
                </a:lnTo>
                <a:lnTo>
                  <a:pt x="4699603" y="3199970"/>
                </a:lnTo>
                <a:lnTo>
                  <a:pt x="4702426" y="3321043"/>
                </a:lnTo>
                <a:lnTo>
                  <a:pt x="4705092" y="3440906"/>
                </a:lnTo>
                <a:lnTo>
                  <a:pt x="4708071" y="3558347"/>
                </a:lnTo>
                <a:lnTo>
                  <a:pt x="4712619" y="3675183"/>
                </a:lnTo>
                <a:lnTo>
                  <a:pt x="4717480" y="3790203"/>
                </a:lnTo>
                <a:lnTo>
                  <a:pt x="4721871" y="3902801"/>
                </a:lnTo>
                <a:lnTo>
                  <a:pt x="4734260" y="4122549"/>
                </a:lnTo>
                <a:lnTo>
                  <a:pt x="4747433" y="4333217"/>
                </a:lnTo>
                <a:lnTo>
                  <a:pt x="4761233" y="4535409"/>
                </a:lnTo>
                <a:lnTo>
                  <a:pt x="4776445" y="4726705"/>
                </a:lnTo>
                <a:lnTo>
                  <a:pt x="4792283" y="4909526"/>
                </a:lnTo>
                <a:lnTo>
                  <a:pt x="4809377" y="5079029"/>
                </a:lnTo>
                <a:lnTo>
                  <a:pt x="4826157" y="5238240"/>
                </a:lnTo>
                <a:lnTo>
                  <a:pt x="4842936" y="5384739"/>
                </a:lnTo>
                <a:lnTo>
                  <a:pt x="4858775" y="5519131"/>
                </a:lnTo>
                <a:lnTo>
                  <a:pt x="4873830" y="5638388"/>
                </a:lnTo>
                <a:lnTo>
                  <a:pt x="4888100" y="5746143"/>
                </a:lnTo>
                <a:lnTo>
                  <a:pt x="4900019" y="5836948"/>
                </a:lnTo>
                <a:lnTo>
                  <a:pt x="4911310" y="5913225"/>
                </a:lnTo>
                <a:lnTo>
                  <a:pt x="4927462" y="6017953"/>
                </a:lnTo>
                <a:lnTo>
                  <a:pt x="4932951" y="6053670"/>
                </a:lnTo>
                <a:lnTo>
                  <a:pt x="4478865" y="6053670"/>
                </a:lnTo>
                <a:lnTo>
                  <a:pt x="3683097" y="6053670"/>
                </a:lnTo>
                <a:lnTo>
                  <a:pt x="0" y="6053670"/>
                </a:lnTo>
                <a:close/>
              </a:path>
            </a:pathLst>
          </a:cu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DE6B3D1-0284-4390-BFD7-CEBC116F3FE5}"/>
              </a:ext>
            </a:extLst>
          </p:cNvPr>
          <p:cNvSpPr>
            <a:spLocks noGrp="1"/>
          </p:cNvSpPr>
          <p:nvPr/>
        </p:nvSpPr>
        <p:spPr bwMode="gray">
          <a:xfrm>
            <a:off x="5219932" y="-58616"/>
            <a:ext cx="5876786" cy="31537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ru-RU" sz="3600" b="1" dirty="0"/>
              <a:t>Дзюдо. К. </a:t>
            </a:r>
            <a:r>
              <a:rPr lang="ru-RU" sz="3600" b="1" dirty="0" err="1"/>
              <a:t>Кашивазаки</a:t>
            </a:r>
            <a:r>
              <a:rPr lang="ru-RU" sz="3600" b="1" dirty="0"/>
              <a:t>. Японская методика борьбы лёжа. Фильм 2. </a:t>
            </a:r>
          </a:p>
          <a:p>
            <a:pPr>
              <a:lnSpc>
                <a:spcPct val="90000"/>
              </a:lnSpc>
            </a:pPr>
            <a:endParaRPr lang="ru-RU" sz="3600" b="1" dirty="0">
              <a:cs typeface="Calibri Light"/>
            </a:endParaRP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A71349B1-9420-4FF5-B369-908A81DC3689}"/>
              </a:ext>
            </a:extLst>
          </p:cNvPr>
          <p:cNvSpPr>
            <a:spLocks noGrp="1"/>
          </p:cNvSpPr>
          <p:nvPr/>
        </p:nvSpPr>
        <p:spPr bwMode="gray">
          <a:xfrm>
            <a:off x="5695061" y="4591665"/>
            <a:ext cx="5428551" cy="16223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 cap="all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b="0" i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1000" b="1" dirty="0">
                <a:solidFill>
                  <a:schemeClr val="bg1"/>
                </a:solidFill>
                <a:ea typeface="+mn-lt"/>
                <a:cs typeface="+mn-lt"/>
              </a:rPr>
              <a:t>Семинар для тренеров и специалистов.</a:t>
            </a:r>
            <a:endParaRPr lang="ru-RU" sz="1000" b="1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1000" b="1" dirty="0">
                <a:solidFill>
                  <a:schemeClr val="bg1"/>
                </a:solidFill>
                <a:ea typeface="+mn-lt"/>
                <a:cs typeface="+mn-lt"/>
              </a:rPr>
              <a:t> Методика борьбы лёжа.</a:t>
            </a:r>
            <a:endParaRPr lang="ru-RU" sz="1000" b="1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1000" b="1" dirty="0">
                <a:solidFill>
                  <a:schemeClr val="bg1"/>
                </a:solidFill>
                <a:ea typeface="+mn-lt"/>
                <a:cs typeface="+mn-lt"/>
              </a:rPr>
              <a:t> Техника переворотов из положения партер.</a:t>
            </a:r>
            <a:endParaRPr lang="ru-RU" sz="1000" b="1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1000" b="1" dirty="0">
                <a:solidFill>
                  <a:schemeClr val="bg1"/>
                </a:solidFill>
                <a:ea typeface="+mn-lt"/>
                <a:cs typeface="+mn-lt"/>
              </a:rPr>
              <a:t> Освобождение от </a:t>
            </a:r>
            <a:r>
              <a:rPr lang="ru-RU" sz="1000" b="1" dirty="0" err="1">
                <a:solidFill>
                  <a:schemeClr val="bg1"/>
                </a:solidFill>
                <a:ea typeface="+mn-lt"/>
                <a:cs typeface="+mn-lt"/>
              </a:rPr>
              <a:t>обвива</a:t>
            </a:r>
            <a:r>
              <a:rPr lang="ru-RU" sz="1000" b="1" dirty="0">
                <a:solidFill>
                  <a:schemeClr val="bg1"/>
                </a:solidFill>
                <a:ea typeface="+mn-lt"/>
                <a:cs typeface="+mn-lt"/>
              </a:rPr>
              <a:t> ноги.</a:t>
            </a:r>
            <a:endParaRPr lang="ru-RU" sz="1000" b="1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1000" b="1" dirty="0">
                <a:solidFill>
                  <a:schemeClr val="bg1"/>
                </a:solidFill>
                <a:ea typeface="+mn-lt"/>
                <a:cs typeface="+mn-lt"/>
              </a:rPr>
              <a:t> Особенности борьбы лёжа.</a:t>
            </a:r>
            <a:endParaRPr lang="ru-RU" sz="1000" b="1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ru-RU" sz="1000" b="1" dirty="0">
                <a:solidFill>
                  <a:schemeClr val="bg1"/>
                </a:solidFill>
                <a:ea typeface="+mn-lt"/>
                <a:cs typeface="+mn-lt"/>
              </a:rPr>
              <a:t> Упражнения для обучения детей борьбе лёжа. </a:t>
            </a:r>
            <a:endParaRPr lang="ru-RU" sz="1000" b="1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D16788-6DE3-477F-B926-1CF4A0DC05CA}"/>
              </a:ext>
            </a:extLst>
          </p:cNvPr>
          <p:cNvSpPr txBox="1"/>
          <p:nvPr/>
        </p:nvSpPr>
        <p:spPr>
          <a:xfrm>
            <a:off x="5692588" y="2931458"/>
            <a:ext cx="2877670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solidFill>
                  <a:srgbClr val="FFFFFF"/>
                </a:solidFill>
                <a:latin typeface="Calibri"/>
              </a:rPr>
              <a:t>+7-916-124-59-49​</a:t>
            </a:r>
            <a:r>
              <a:rPr lang="ru-RU">
                <a:latin typeface="Calibri"/>
              </a:rPr>
              <a:t>​</a:t>
            </a:r>
          </a:p>
          <a:p>
            <a:r>
              <a:rPr lang="ru-RU" u="sng">
                <a:solidFill>
                  <a:srgbClr val="0563C1"/>
                </a:solidFill>
                <a:latin typeface="Calibri"/>
                <a:hlinkClick r:id="rId3"/>
              </a:rPr>
              <a:t>kfvideo.ru</a:t>
            </a:r>
            <a:r>
              <a:rPr lang="en-US">
                <a:solidFill>
                  <a:srgbClr val="FFFFFF"/>
                </a:solidFill>
                <a:latin typeface="Calibri"/>
              </a:rPr>
              <a:t>​</a:t>
            </a:r>
            <a:r>
              <a:rPr lang="en-US">
                <a:latin typeface="Calibri"/>
              </a:rPr>
              <a:t>​</a:t>
            </a:r>
          </a:p>
          <a:p>
            <a:r>
              <a:rPr lang="ru-RU" u="sng">
                <a:solidFill>
                  <a:srgbClr val="0563C1"/>
                </a:solidFill>
                <a:latin typeface="Calibri"/>
                <a:hlinkClick r:id="rId4"/>
              </a:rPr>
              <a:t>kfvideo.com</a:t>
            </a:r>
            <a:r>
              <a:rPr lang="en-US">
                <a:solidFill>
                  <a:srgbClr val="FFFFFF"/>
                </a:solidFill>
                <a:latin typeface="Calibri"/>
              </a:rPr>
              <a:t>​</a:t>
            </a:r>
            <a:r>
              <a:rPr lang="en-US">
                <a:latin typeface="Calibri"/>
              </a:rPr>
              <a:t>​</a:t>
            </a:r>
          </a:p>
          <a:p>
            <a:r>
              <a:rPr lang="ru-RU" u="sng">
                <a:solidFill>
                  <a:srgbClr val="0563C1"/>
                </a:solidFill>
                <a:latin typeface="Calibri"/>
                <a:hlinkClick r:id="rId5"/>
              </a:rPr>
              <a:t>www.ebay.com/usr/kfvideo</a:t>
            </a:r>
            <a:r>
              <a:rPr lang="ru-RU">
                <a:solidFill>
                  <a:srgbClr val="FFFFFF"/>
                </a:solidFill>
                <a:latin typeface="Calibri"/>
              </a:rPr>
              <a:t>​</a:t>
            </a:r>
            <a:r>
              <a:rPr lang="ru-RU">
                <a:latin typeface="Calibri"/>
              </a:rPr>
              <a:t>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282CF9C-FC44-4E8C-8181-C49011709F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1274" y="2972640"/>
            <a:ext cx="1028700" cy="1038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502628-B818-4B76-ADD1-DE108BFB37F7}"/>
              </a:ext>
            </a:extLst>
          </p:cNvPr>
          <p:cNvSpPr txBox="1"/>
          <p:nvPr/>
        </p:nvSpPr>
        <p:spPr>
          <a:xfrm>
            <a:off x="9332259" y="4016188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solidFill>
                  <a:srgbClr val="FFFFFF"/>
                </a:solidFill>
                <a:latin typeface="Calibri"/>
              </a:rPr>
              <a:t>КАЛЛИСТА ФИЛЬМ</a:t>
            </a:r>
            <a:r>
              <a:rPr lang="en-US">
                <a:latin typeface="Calibr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964231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9">
            <a:extLst>
              <a:ext uri="{FF2B5EF4-FFF2-40B4-BE49-F238E27FC236}">
                <a16:creationId xmlns:a16="http://schemas.microsoft.com/office/drawing/2014/main" id="{C1212ACF-BFD3-4F7F-AC42-D75EF8083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3" name="Rectangle 23">
            <a:extLst>
              <a:ext uri="{FF2B5EF4-FFF2-40B4-BE49-F238E27FC236}">
                <a16:creationId xmlns:a16="http://schemas.microsoft.com/office/drawing/2014/main" id="{2335FA2B-DD00-4B00-88EC-03BE166BB9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0" y="0"/>
            <a:ext cx="12192000" cy="685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25">
            <a:extLst>
              <a:ext uri="{FF2B5EF4-FFF2-40B4-BE49-F238E27FC236}">
                <a16:creationId xmlns:a16="http://schemas.microsoft.com/office/drawing/2014/main" id="{5E31519B-7539-4679-BAB1-4033E740A0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6940161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F75C4EE-3D05-4D2F-81C7-9F3982406531}"/>
              </a:ext>
            </a:extLst>
          </p:cNvPr>
          <p:cNvSpPr>
            <a:spLocks noGrp="1"/>
          </p:cNvSpPr>
          <p:nvPr/>
        </p:nvSpPr>
        <p:spPr>
          <a:xfrm>
            <a:off x="1050879" y="609601"/>
            <a:ext cx="447646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800" kern="1200" cap="all" spc="6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Batang" panose="02030600000101010101" pitchFamily="18" charset="-127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1800" b="1" dirty="0" err="1">
                <a:solidFill>
                  <a:schemeClr val="bg1"/>
                </a:solidFill>
                <a:latin typeface="Century"/>
                <a:ea typeface="Batang"/>
                <a:cs typeface="Arial"/>
              </a:rPr>
              <a:t>Уроки</a:t>
            </a:r>
            <a:r>
              <a:rPr lang="en-US" sz="1800" b="1" dirty="0">
                <a:solidFill>
                  <a:schemeClr val="bg1"/>
                </a:solidFill>
                <a:latin typeface="Century"/>
                <a:ea typeface="Batang"/>
                <a:cs typeface="Arial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Century"/>
                <a:ea typeface="Batang"/>
                <a:cs typeface="Arial"/>
              </a:rPr>
              <a:t>дзюдо.UCHI</a:t>
            </a:r>
            <a:r>
              <a:rPr lang="en-US" sz="1800" b="1" dirty="0">
                <a:solidFill>
                  <a:schemeClr val="bg1"/>
                </a:solidFill>
                <a:latin typeface="Century"/>
                <a:ea typeface="Batang"/>
                <a:cs typeface="Arial"/>
              </a:rPr>
              <a:t> </a:t>
            </a:r>
            <a:r>
              <a:rPr lang="en-US" sz="1800" b="1" dirty="0" err="1">
                <a:solidFill>
                  <a:schemeClr val="bg1"/>
                </a:solidFill>
                <a:latin typeface="Century"/>
                <a:ea typeface="Batang"/>
                <a:cs typeface="Arial"/>
              </a:rPr>
              <a:t>MATA.Техника</a:t>
            </a:r>
            <a:r>
              <a:rPr lang="en-US" sz="1800" b="1" dirty="0">
                <a:solidFill>
                  <a:schemeClr val="bg1"/>
                </a:solidFill>
                <a:latin typeface="Century"/>
                <a:ea typeface="Batang"/>
                <a:cs typeface="Arial"/>
              </a:rPr>
              <a:t>. </a:t>
            </a:r>
            <a:r>
              <a:rPr lang="en-US" sz="1800" b="1" dirty="0" err="1">
                <a:solidFill>
                  <a:schemeClr val="bg1"/>
                </a:solidFill>
                <a:latin typeface="Century"/>
                <a:ea typeface="Batang"/>
                <a:cs typeface="Arial"/>
              </a:rPr>
              <a:t>Методика</a:t>
            </a:r>
            <a:r>
              <a:rPr lang="en-US" sz="1800" b="1" dirty="0">
                <a:solidFill>
                  <a:schemeClr val="bg1"/>
                </a:solidFill>
                <a:latin typeface="Century"/>
                <a:ea typeface="Batang"/>
                <a:cs typeface="Arial"/>
              </a:rPr>
              <a:t>. Практика.Фильм2. </a:t>
            </a:r>
          </a:p>
          <a:p>
            <a:pPr algn="l">
              <a:lnSpc>
                <a:spcPct val="100000"/>
              </a:lnSpc>
            </a:pPr>
            <a:endParaRPr lang="en-US" sz="1800" b="1" dirty="0">
              <a:solidFill>
                <a:schemeClr val="bg1"/>
              </a:solidFill>
              <a:latin typeface="Century"/>
              <a:cs typeface="Arial"/>
            </a:endParaRPr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746A2B85-524C-4583-8513-060EDD865487}"/>
              </a:ext>
            </a:extLst>
          </p:cNvPr>
          <p:cNvSpPr>
            <a:spLocks noGrp="1"/>
          </p:cNvSpPr>
          <p:nvPr/>
        </p:nvSpPr>
        <p:spPr>
          <a:xfrm>
            <a:off x="1050879" y="2163685"/>
            <a:ext cx="3875963" cy="41070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None/>
              <a:defRPr sz="2000" i="0" kern="1200" spc="16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20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8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Tx/>
              <a:buNone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None/>
              <a:defRPr sz="1600" kern="1200" spc="5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Batang" panose="02030600000101010101" pitchFamily="18" charset="-127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>
              <a:lnSpc>
                <a:spcPct val="90000"/>
              </a:lnSpc>
              <a:buChar char="•"/>
            </a:pPr>
            <a:r>
              <a:rPr lang="en-US" sz="1000" b="1" spc="50" dirty="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Защита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, </a:t>
            </a:r>
            <a:r>
              <a:rPr lang="en-US" sz="1000" b="1" spc="50" dirty="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контрприёмы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, </a:t>
            </a:r>
            <a:r>
              <a:rPr lang="en-US" sz="1000" b="1" spc="50" dirty="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варианты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</a:t>
            </a:r>
            <a:r>
              <a:rPr lang="en-US" sz="1000" b="1" spc="50" dirty="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исполнения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.</a:t>
            </a:r>
            <a:endParaRPr lang="ru-RU">
              <a:solidFill>
                <a:schemeClr val="bg1"/>
              </a:solidFill>
              <a:latin typeface="Calibri"/>
              <a:cs typeface="Calibri"/>
            </a:endParaRPr>
          </a:p>
          <a:p>
            <a:pPr marL="171450" indent="-171450" algn="l">
              <a:lnSpc>
                <a:spcPct val="90000"/>
              </a:lnSpc>
              <a:buChar char="•"/>
            </a:pP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 </a:t>
            </a:r>
            <a:r>
              <a:rPr lang="en-US" sz="1000" b="1" spc="50" dirty="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Подробный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</a:t>
            </a:r>
            <a:r>
              <a:rPr lang="en-US" sz="1000" b="1" spc="50" dirty="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семинар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</a:t>
            </a:r>
            <a:r>
              <a:rPr lang="en-US" sz="1000" b="1" spc="50" dirty="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по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</a:t>
            </a:r>
            <a:r>
              <a:rPr lang="en-US" sz="1000" b="1" spc="50" dirty="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обучению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</a:t>
            </a:r>
            <a:r>
              <a:rPr lang="en-US" sz="1000" b="1" spc="50" dirty="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броску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UCHI MATA.</a:t>
            </a:r>
          </a:p>
          <a:p>
            <a:pPr marL="171450" indent="-171450" algn="l">
              <a:lnSpc>
                <a:spcPct val="90000"/>
              </a:lnSpc>
              <a:buChar char="•"/>
            </a:pP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 </a:t>
            </a:r>
            <a:r>
              <a:rPr lang="en-US" sz="1000" b="1" spc="50" dirty="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Защита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</a:t>
            </a:r>
            <a:r>
              <a:rPr lang="en-US" sz="1000" b="1" spc="50" dirty="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от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</a:t>
            </a:r>
            <a:r>
              <a:rPr lang="en-US" sz="1000" b="1" spc="50" dirty="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броска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</a:t>
            </a:r>
            <a:r>
              <a:rPr lang="en-US" sz="1000" b="1" spc="50" dirty="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uchi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</a:t>
            </a:r>
            <a:r>
              <a:rPr lang="en-US" sz="1000" b="1" spc="50" dirty="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mata</a:t>
            </a:r>
            <a:endParaRPr lang="en-US" sz="1000" b="1" spc="50" dirty="0">
              <a:solidFill>
                <a:schemeClr val="bg1"/>
              </a:solidFill>
              <a:latin typeface="Calibri"/>
              <a:ea typeface="Batang"/>
              <a:cs typeface="Calibri"/>
            </a:endParaRPr>
          </a:p>
          <a:p>
            <a:pPr marL="171450" indent="-171450" algn="l">
              <a:lnSpc>
                <a:spcPct val="90000"/>
              </a:lnSpc>
              <a:buChar char="•"/>
            </a:pP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 </a:t>
            </a:r>
            <a:r>
              <a:rPr lang="en-US" sz="1000" b="1" spc="50" dirty="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Контрприёмы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к </a:t>
            </a:r>
            <a:r>
              <a:rPr lang="en-US" sz="1000" b="1" spc="50" dirty="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броску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</a:t>
            </a:r>
            <a:r>
              <a:rPr lang="en-US" sz="1000" b="1" spc="50" dirty="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uchi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</a:t>
            </a:r>
            <a:r>
              <a:rPr lang="en-US" sz="1000" b="1" spc="50" dirty="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mata</a:t>
            </a:r>
            <a:endParaRPr lang="en-US" sz="1000" b="1" spc="50" dirty="0">
              <a:solidFill>
                <a:schemeClr val="bg1"/>
              </a:solidFill>
              <a:latin typeface="Calibri"/>
              <a:ea typeface="Batang"/>
              <a:cs typeface="Calibri"/>
            </a:endParaRPr>
          </a:p>
          <a:p>
            <a:pPr marL="171450" indent="-171450" algn="l">
              <a:lnSpc>
                <a:spcPct val="90000"/>
              </a:lnSpc>
              <a:buChar char="•"/>
            </a:pP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 UCHI MATA GAESHI – </a:t>
            </a:r>
            <a:r>
              <a:rPr lang="en-US" sz="1000" b="1" spc="50" dirty="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контрприём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</a:t>
            </a:r>
            <a:r>
              <a:rPr lang="en-US" sz="1000" b="1" spc="50" dirty="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зацепом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</a:t>
            </a:r>
            <a:r>
              <a:rPr lang="en-US" sz="1000" b="1" spc="50" dirty="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голенью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(4 </a:t>
            </a:r>
            <a:r>
              <a:rPr lang="en-US" sz="1000" b="1" spc="50" dirty="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варианта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)</a:t>
            </a:r>
          </a:p>
          <a:p>
            <a:pPr marL="171450" indent="-171450" algn="l">
              <a:lnSpc>
                <a:spcPct val="90000"/>
              </a:lnSpc>
              <a:buChar char="•"/>
            </a:pP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 UCHI MATA SUKAESHI – </a:t>
            </a:r>
            <a:r>
              <a:rPr lang="en-US" sz="1000" b="1" spc="5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контрприём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</a:t>
            </a:r>
            <a:r>
              <a:rPr lang="en-US" sz="1000" b="1" spc="5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выведением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</a:t>
            </a:r>
            <a:r>
              <a:rPr lang="en-US" sz="1000" b="1" spc="5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из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</a:t>
            </a:r>
            <a:r>
              <a:rPr lang="en-US" sz="1000" b="1" spc="5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равновесия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(15 </a:t>
            </a:r>
            <a:r>
              <a:rPr lang="en-US" sz="1000" b="1" spc="5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вариантов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)</a:t>
            </a:r>
          </a:p>
          <a:p>
            <a:pPr marL="171450" indent="-171450" algn="l">
              <a:lnSpc>
                <a:spcPct val="90000"/>
              </a:lnSpc>
              <a:buChar char="•"/>
            </a:pP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 «ОБШАГИВАНИЕ» к </a:t>
            </a:r>
            <a:r>
              <a:rPr lang="en-US" sz="1000" b="1" spc="5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броску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UCHI MATA (10 </a:t>
            </a:r>
            <a:r>
              <a:rPr lang="en-US" sz="1000" b="1" spc="5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вариантов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)</a:t>
            </a:r>
          </a:p>
          <a:p>
            <a:pPr marL="171450" indent="-171450" algn="l">
              <a:lnSpc>
                <a:spcPct val="90000"/>
              </a:lnSpc>
              <a:buChar char="•"/>
            </a:pP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 </a:t>
            </a:r>
            <a:r>
              <a:rPr lang="en-US" sz="1000" b="1" spc="5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Подхват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</a:t>
            </a:r>
            <a:r>
              <a:rPr lang="en-US" sz="1000" b="1" spc="5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изнутри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с «</a:t>
            </a:r>
            <a:r>
              <a:rPr lang="en-US" sz="1000" b="1" spc="5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одного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</a:t>
            </a:r>
            <a:r>
              <a:rPr lang="en-US" sz="1000" b="1" spc="5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колена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» (10 </a:t>
            </a:r>
            <a:r>
              <a:rPr lang="en-US" sz="1000" b="1" spc="5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вариантов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)</a:t>
            </a:r>
          </a:p>
          <a:p>
            <a:pPr marL="171450" indent="-171450" algn="l">
              <a:lnSpc>
                <a:spcPct val="90000"/>
              </a:lnSpc>
              <a:buChar char="•"/>
            </a:pP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 </a:t>
            </a:r>
            <a:r>
              <a:rPr lang="en-US" sz="1000" b="1" spc="5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Комбинации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</a:t>
            </a:r>
            <a:r>
              <a:rPr lang="en-US" sz="1000" b="1" spc="5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приёмов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с </a:t>
            </a:r>
            <a:r>
              <a:rPr lang="en-US" sz="1000" b="1" spc="5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броском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</a:t>
            </a:r>
            <a:r>
              <a:rPr lang="en-US" sz="1000" b="1" spc="5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uchi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</a:t>
            </a:r>
            <a:r>
              <a:rPr lang="en-US" sz="1000" b="1" spc="5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mata</a:t>
            </a:r>
            <a:endParaRPr lang="en-US" sz="1000" b="1" spc="50">
              <a:solidFill>
                <a:schemeClr val="bg1"/>
              </a:solidFill>
              <a:latin typeface="Calibri"/>
              <a:ea typeface="Batang"/>
              <a:cs typeface="Calibri"/>
            </a:endParaRPr>
          </a:p>
          <a:p>
            <a:pPr marL="171450" indent="-171450" algn="l">
              <a:lnSpc>
                <a:spcPct val="90000"/>
              </a:lnSpc>
              <a:buChar char="•"/>
            </a:pP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 OUCHI GARI UCHI MATA — </a:t>
            </a:r>
            <a:r>
              <a:rPr lang="en-US" sz="1000" b="1" spc="5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зацеп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</a:t>
            </a:r>
            <a:r>
              <a:rPr lang="en-US" sz="1000" b="1" spc="5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изнутри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– </a:t>
            </a:r>
            <a:r>
              <a:rPr lang="en-US" sz="1000" b="1" spc="5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подхват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</a:t>
            </a:r>
            <a:r>
              <a:rPr lang="en-US" sz="1000" b="1" spc="5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изнутри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(9 </a:t>
            </a:r>
            <a:r>
              <a:rPr lang="en-US" sz="1000" b="1" spc="5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вариантов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)</a:t>
            </a:r>
          </a:p>
          <a:p>
            <a:pPr marL="171450" indent="-171450" algn="l">
              <a:lnSpc>
                <a:spcPct val="90000"/>
              </a:lnSpc>
              <a:buChar char="•"/>
            </a:pP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 UCHI MATA KOUCHI GARI – </a:t>
            </a:r>
            <a:r>
              <a:rPr lang="en-US" sz="1000" b="1" spc="5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подхват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</a:t>
            </a:r>
            <a:r>
              <a:rPr lang="en-US" sz="1000" b="1" spc="5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изнутри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– </a:t>
            </a:r>
            <a:r>
              <a:rPr lang="en-US" sz="1000" b="1" spc="5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подсечка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</a:t>
            </a:r>
            <a:r>
              <a:rPr lang="en-US" sz="1000" b="1" spc="5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изнутри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(4 </a:t>
            </a:r>
            <a:r>
              <a:rPr lang="en-US" sz="1000" b="1" spc="5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варианта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)</a:t>
            </a:r>
          </a:p>
          <a:p>
            <a:pPr marL="171450" indent="-171450" algn="l">
              <a:lnSpc>
                <a:spcPct val="90000"/>
              </a:lnSpc>
              <a:buChar char="•"/>
            </a:pP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 UCHI MATA TAI OTOSHI – </a:t>
            </a:r>
            <a:r>
              <a:rPr lang="en-US" sz="1000" b="1" spc="5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подхват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</a:t>
            </a:r>
            <a:r>
              <a:rPr lang="en-US" sz="1000" b="1" spc="5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изнутри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– </a:t>
            </a:r>
            <a:r>
              <a:rPr lang="en-US" sz="1000" b="1" spc="5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передняя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</a:t>
            </a:r>
            <a:r>
              <a:rPr lang="en-US" sz="1000" b="1" spc="5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подножка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 (2 </a:t>
            </a:r>
            <a:r>
              <a:rPr lang="en-US" sz="1000" b="1" spc="50" err="1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варианта</a:t>
            </a:r>
            <a:r>
              <a:rPr lang="en-US" sz="1000" b="1" spc="50" dirty="0">
                <a:solidFill>
                  <a:schemeClr val="bg1"/>
                </a:solidFill>
                <a:latin typeface="Calibri"/>
                <a:ea typeface="Batang"/>
                <a:cs typeface="Calibri"/>
              </a:rPr>
              <a:t>) </a:t>
            </a:r>
          </a:p>
        </p:txBody>
      </p:sp>
      <p:pic>
        <p:nvPicPr>
          <p:cNvPr id="7" name="Рисунок 6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AAB2301D-7E95-48CE-901A-66CFD6401A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025"/>
          <a:stretch/>
        </p:blipFill>
        <p:spPr>
          <a:xfrm>
            <a:off x="5251840" y="10"/>
            <a:ext cx="6940161" cy="6868876"/>
          </a:xfrm>
          <a:custGeom>
            <a:avLst/>
            <a:gdLst/>
            <a:ahLst/>
            <a:cxnLst/>
            <a:rect l="l" t="t" r="r" b="b"/>
            <a:pathLst>
              <a:path w="6940161" h="6857999">
                <a:moveTo>
                  <a:pt x="857190" y="0"/>
                </a:moveTo>
                <a:lnTo>
                  <a:pt x="6940161" y="0"/>
                </a:lnTo>
                <a:lnTo>
                  <a:pt x="6940161" y="6857999"/>
                </a:lnTo>
                <a:lnTo>
                  <a:pt x="496459" y="6857999"/>
                </a:lnTo>
                <a:lnTo>
                  <a:pt x="486507" y="6839466"/>
                </a:lnTo>
                <a:cubicBezTo>
                  <a:pt x="477389" y="6820641"/>
                  <a:pt x="471173" y="6801859"/>
                  <a:pt x="480078" y="6795812"/>
                </a:cubicBezTo>
                <a:cubicBezTo>
                  <a:pt x="475408" y="6761382"/>
                  <a:pt x="493736" y="6723009"/>
                  <a:pt x="482330" y="6676796"/>
                </a:cubicBezTo>
                <a:cubicBezTo>
                  <a:pt x="479519" y="6617030"/>
                  <a:pt x="476161" y="6634511"/>
                  <a:pt x="469648" y="6539722"/>
                </a:cubicBezTo>
                <a:cubicBezTo>
                  <a:pt x="459969" y="6498384"/>
                  <a:pt x="496382" y="6456575"/>
                  <a:pt x="477855" y="6433501"/>
                </a:cubicBezTo>
                <a:cubicBezTo>
                  <a:pt x="464018" y="6378655"/>
                  <a:pt x="442310" y="6325849"/>
                  <a:pt x="414008" y="6271586"/>
                </a:cubicBezTo>
                <a:cubicBezTo>
                  <a:pt x="378091" y="6226697"/>
                  <a:pt x="377466" y="6140798"/>
                  <a:pt x="299660" y="6080454"/>
                </a:cubicBezTo>
                <a:cubicBezTo>
                  <a:pt x="268606" y="6014324"/>
                  <a:pt x="244498" y="5964143"/>
                  <a:pt x="221239" y="5913249"/>
                </a:cubicBezTo>
                <a:cubicBezTo>
                  <a:pt x="210139" y="5897439"/>
                  <a:pt x="175369" y="5809427"/>
                  <a:pt x="160103" y="5775094"/>
                </a:cubicBezTo>
                <a:cubicBezTo>
                  <a:pt x="87298" y="5686529"/>
                  <a:pt x="103897" y="5672717"/>
                  <a:pt x="87873" y="5573809"/>
                </a:cubicBezTo>
                <a:cubicBezTo>
                  <a:pt x="76224" y="5541231"/>
                  <a:pt x="76748" y="5525076"/>
                  <a:pt x="57933" y="5490695"/>
                </a:cubicBezTo>
                <a:lnTo>
                  <a:pt x="30889" y="5398377"/>
                </a:lnTo>
                <a:lnTo>
                  <a:pt x="34140" y="5390971"/>
                </a:lnTo>
                <a:lnTo>
                  <a:pt x="35928" y="5390229"/>
                </a:lnTo>
                <a:lnTo>
                  <a:pt x="16968" y="5309266"/>
                </a:lnTo>
                <a:cubicBezTo>
                  <a:pt x="13970" y="5303642"/>
                  <a:pt x="-917" y="5289094"/>
                  <a:pt x="2490" y="5276920"/>
                </a:cubicBezTo>
                <a:lnTo>
                  <a:pt x="24907" y="5208159"/>
                </a:lnTo>
                <a:lnTo>
                  <a:pt x="31839" y="5162682"/>
                </a:lnTo>
                <a:cubicBezTo>
                  <a:pt x="28501" y="5155528"/>
                  <a:pt x="24609" y="5048935"/>
                  <a:pt x="18796" y="5043371"/>
                </a:cubicBezTo>
                <a:cubicBezTo>
                  <a:pt x="54584" y="4976689"/>
                  <a:pt x="5001" y="4985095"/>
                  <a:pt x="14358" y="4908985"/>
                </a:cubicBezTo>
                <a:cubicBezTo>
                  <a:pt x="17201" y="4816358"/>
                  <a:pt x="5675" y="4749418"/>
                  <a:pt x="4769" y="4643799"/>
                </a:cubicBezTo>
                <a:cubicBezTo>
                  <a:pt x="4111" y="4581455"/>
                  <a:pt x="-7137" y="4509050"/>
                  <a:pt x="7402" y="4395547"/>
                </a:cubicBezTo>
                <a:cubicBezTo>
                  <a:pt x="11591" y="4330720"/>
                  <a:pt x="28535" y="4313913"/>
                  <a:pt x="23462" y="4274064"/>
                </a:cubicBezTo>
                <a:cubicBezTo>
                  <a:pt x="22995" y="4245538"/>
                  <a:pt x="22530" y="4217012"/>
                  <a:pt x="22063" y="4188486"/>
                </a:cubicBezTo>
                <a:lnTo>
                  <a:pt x="24672" y="4170100"/>
                </a:lnTo>
                <a:lnTo>
                  <a:pt x="34973" y="4166123"/>
                </a:lnTo>
                <a:lnTo>
                  <a:pt x="26424" y="4120096"/>
                </a:lnTo>
                <a:cubicBezTo>
                  <a:pt x="28986" y="4109871"/>
                  <a:pt x="49338" y="4079429"/>
                  <a:pt x="47886" y="4066698"/>
                </a:cubicBezTo>
                <a:cubicBezTo>
                  <a:pt x="26522" y="4022850"/>
                  <a:pt x="34453" y="4030338"/>
                  <a:pt x="47327" y="3969172"/>
                </a:cubicBezTo>
                <a:cubicBezTo>
                  <a:pt x="40297" y="3948973"/>
                  <a:pt x="40044" y="3857354"/>
                  <a:pt x="53093" y="3844350"/>
                </a:cubicBezTo>
                <a:cubicBezTo>
                  <a:pt x="55739" y="3830819"/>
                  <a:pt x="50778" y="3815585"/>
                  <a:pt x="64866" y="3808459"/>
                </a:cubicBezTo>
                <a:cubicBezTo>
                  <a:pt x="81775" y="3797121"/>
                  <a:pt x="54599" y="3752382"/>
                  <a:pt x="74864" y="3757643"/>
                </a:cubicBezTo>
                <a:cubicBezTo>
                  <a:pt x="56224" y="3725828"/>
                  <a:pt x="74270" y="3660981"/>
                  <a:pt x="82640" y="3632606"/>
                </a:cubicBezTo>
                <a:cubicBezTo>
                  <a:pt x="85981" y="3582255"/>
                  <a:pt x="88778" y="3571708"/>
                  <a:pt x="89222" y="3534990"/>
                </a:cubicBezTo>
                <a:cubicBezTo>
                  <a:pt x="92019" y="3533125"/>
                  <a:pt x="80706" y="3481126"/>
                  <a:pt x="79835" y="3454133"/>
                </a:cubicBezTo>
                <a:cubicBezTo>
                  <a:pt x="78963" y="3427139"/>
                  <a:pt x="96173" y="3390611"/>
                  <a:pt x="83991" y="3373027"/>
                </a:cubicBezTo>
                <a:cubicBezTo>
                  <a:pt x="80767" y="3298527"/>
                  <a:pt x="69808" y="3290617"/>
                  <a:pt x="62958" y="3222737"/>
                </a:cubicBezTo>
                <a:cubicBezTo>
                  <a:pt x="59618" y="3146284"/>
                  <a:pt x="39695" y="3184007"/>
                  <a:pt x="49209" y="3118188"/>
                </a:cubicBezTo>
                <a:cubicBezTo>
                  <a:pt x="65221" y="3109217"/>
                  <a:pt x="85573" y="3024732"/>
                  <a:pt x="78480" y="3003808"/>
                </a:cubicBezTo>
                <a:cubicBezTo>
                  <a:pt x="78037" y="2966753"/>
                  <a:pt x="77812" y="2989870"/>
                  <a:pt x="77566" y="2944921"/>
                </a:cubicBezTo>
                <a:lnTo>
                  <a:pt x="94406" y="2877744"/>
                </a:lnTo>
                <a:cubicBezTo>
                  <a:pt x="87936" y="2880724"/>
                  <a:pt x="108480" y="2822146"/>
                  <a:pt x="108051" y="2807161"/>
                </a:cubicBezTo>
                <a:cubicBezTo>
                  <a:pt x="110507" y="2775643"/>
                  <a:pt x="80880" y="2769288"/>
                  <a:pt x="107377" y="2752347"/>
                </a:cubicBezTo>
                <a:lnTo>
                  <a:pt x="114975" y="2748299"/>
                </a:lnTo>
                <a:cubicBezTo>
                  <a:pt x="115205" y="2745962"/>
                  <a:pt x="115434" y="2743625"/>
                  <a:pt x="115663" y="2741288"/>
                </a:cubicBezTo>
                <a:cubicBezTo>
                  <a:pt x="115098" y="2737657"/>
                  <a:pt x="112995" y="2735847"/>
                  <a:pt x="107929" y="2737160"/>
                </a:cubicBezTo>
                <a:cubicBezTo>
                  <a:pt x="126569" y="2705347"/>
                  <a:pt x="119693" y="2699356"/>
                  <a:pt x="122707" y="2659631"/>
                </a:cubicBezTo>
                <a:cubicBezTo>
                  <a:pt x="135394" y="2612127"/>
                  <a:pt x="120483" y="2628594"/>
                  <a:pt x="145471" y="2573336"/>
                </a:cubicBezTo>
                <a:cubicBezTo>
                  <a:pt x="156086" y="2559732"/>
                  <a:pt x="170382" y="2541339"/>
                  <a:pt x="170626" y="2528057"/>
                </a:cubicBezTo>
                <a:lnTo>
                  <a:pt x="202713" y="2489594"/>
                </a:lnTo>
                <a:cubicBezTo>
                  <a:pt x="203853" y="2487774"/>
                  <a:pt x="204248" y="2473350"/>
                  <a:pt x="203650" y="2468303"/>
                </a:cubicBezTo>
                <a:lnTo>
                  <a:pt x="223316" y="2460480"/>
                </a:lnTo>
                <a:lnTo>
                  <a:pt x="215120" y="2423535"/>
                </a:lnTo>
                <a:lnTo>
                  <a:pt x="223455" y="2404394"/>
                </a:lnTo>
                <a:cubicBezTo>
                  <a:pt x="243490" y="2392610"/>
                  <a:pt x="229596" y="2347474"/>
                  <a:pt x="238853" y="2324643"/>
                </a:cubicBezTo>
                <a:cubicBezTo>
                  <a:pt x="239504" y="2297698"/>
                  <a:pt x="266477" y="2284202"/>
                  <a:pt x="272463" y="2255535"/>
                </a:cubicBezTo>
                <a:cubicBezTo>
                  <a:pt x="290597" y="2249648"/>
                  <a:pt x="306594" y="2207828"/>
                  <a:pt x="294092" y="2184679"/>
                </a:cubicBezTo>
                <a:lnTo>
                  <a:pt x="323221" y="2093132"/>
                </a:lnTo>
                <a:cubicBezTo>
                  <a:pt x="348282" y="2084587"/>
                  <a:pt x="366071" y="1985868"/>
                  <a:pt x="377324" y="1950235"/>
                </a:cubicBezTo>
                <a:cubicBezTo>
                  <a:pt x="397581" y="1920183"/>
                  <a:pt x="445208" y="1898905"/>
                  <a:pt x="457649" y="1861568"/>
                </a:cubicBezTo>
                <a:cubicBezTo>
                  <a:pt x="464664" y="1810687"/>
                  <a:pt x="447457" y="1869507"/>
                  <a:pt x="451972" y="1809499"/>
                </a:cubicBezTo>
                <a:cubicBezTo>
                  <a:pt x="450982" y="1754297"/>
                  <a:pt x="465413" y="1767680"/>
                  <a:pt x="474550" y="1693716"/>
                </a:cubicBezTo>
                <a:cubicBezTo>
                  <a:pt x="473258" y="1654244"/>
                  <a:pt x="481626" y="1627007"/>
                  <a:pt x="481301" y="1605195"/>
                </a:cubicBezTo>
                <a:cubicBezTo>
                  <a:pt x="490491" y="1568952"/>
                  <a:pt x="493569" y="1564518"/>
                  <a:pt x="497837" y="1516217"/>
                </a:cubicBezTo>
                <a:cubicBezTo>
                  <a:pt x="503639" y="1488452"/>
                  <a:pt x="534082" y="1457870"/>
                  <a:pt x="513281" y="1429841"/>
                </a:cubicBezTo>
                <a:cubicBezTo>
                  <a:pt x="527326" y="1412325"/>
                  <a:pt x="570430" y="1413592"/>
                  <a:pt x="550104" y="1380081"/>
                </a:cubicBezTo>
                <a:cubicBezTo>
                  <a:pt x="575583" y="1394128"/>
                  <a:pt x="551452" y="1335176"/>
                  <a:pt x="574526" y="1334891"/>
                </a:cubicBezTo>
                <a:cubicBezTo>
                  <a:pt x="593486" y="1336427"/>
                  <a:pt x="633157" y="1194568"/>
                  <a:pt x="638123" y="1185551"/>
                </a:cubicBezTo>
                <a:cubicBezTo>
                  <a:pt x="647468" y="1149210"/>
                  <a:pt x="657504" y="1148087"/>
                  <a:pt x="664747" y="1111168"/>
                </a:cubicBezTo>
                <a:cubicBezTo>
                  <a:pt x="679107" y="1057226"/>
                  <a:pt x="652121" y="1022543"/>
                  <a:pt x="664913" y="993353"/>
                </a:cubicBezTo>
                <a:cubicBezTo>
                  <a:pt x="684189" y="960214"/>
                  <a:pt x="707497" y="867450"/>
                  <a:pt x="721256" y="813953"/>
                </a:cubicBezTo>
                <a:cubicBezTo>
                  <a:pt x="734607" y="746430"/>
                  <a:pt x="738988" y="666470"/>
                  <a:pt x="745023" y="588218"/>
                </a:cubicBezTo>
                <a:cubicBezTo>
                  <a:pt x="735393" y="475380"/>
                  <a:pt x="719076" y="536119"/>
                  <a:pt x="725253" y="376479"/>
                </a:cubicBezTo>
                <a:lnTo>
                  <a:pt x="735457" y="280992"/>
                </a:lnTo>
                <a:cubicBezTo>
                  <a:pt x="735270" y="276227"/>
                  <a:pt x="742007" y="223140"/>
                  <a:pt x="741820" y="218374"/>
                </a:cubicBezTo>
                <a:lnTo>
                  <a:pt x="735299" y="188178"/>
                </a:lnTo>
                <a:lnTo>
                  <a:pt x="764938" y="152404"/>
                </a:lnTo>
                <a:cubicBezTo>
                  <a:pt x="776066" y="136342"/>
                  <a:pt x="783668" y="122048"/>
                  <a:pt x="802071" y="91810"/>
                </a:cubicBezTo>
                <a:lnTo>
                  <a:pt x="849585" y="3016"/>
                </a:lnTo>
                <a:close/>
              </a:path>
            </a:pathLst>
          </a:cu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4567832-4052-41C2-A501-EB4FA7A0C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650" y="2909887"/>
            <a:ext cx="1028700" cy="10382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A11FA2-2198-4890-BDB4-CC936C3E491E}"/>
              </a:ext>
            </a:extLst>
          </p:cNvPr>
          <p:cNvSpPr txBox="1"/>
          <p:nvPr/>
        </p:nvSpPr>
        <p:spPr>
          <a:xfrm>
            <a:off x="8937813" y="5432612"/>
            <a:ext cx="2994211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/>
                </a:solidFill>
                <a:latin typeface="Calibri"/>
              </a:rPr>
              <a:t>+7-916-124-59-49​​</a:t>
            </a:r>
            <a:endParaRPr lang="ru-RU" dirty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ru-RU" u="sng" dirty="0">
                <a:solidFill>
                  <a:schemeClr val="bg1"/>
                </a:solidFill>
                <a:latin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kfvideo.ru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​​</a:t>
            </a:r>
            <a:endParaRPr lang="en-US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ru-RU" u="sng" dirty="0">
                <a:solidFill>
                  <a:schemeClr val="bg1"/>
                </a:solidFill>
                <a:latin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kfvideo.com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​​</a:t>
            </a:r>
            <a:endParaRPr lang="en-US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ru-RU" u="sng" dirty="0">
                <a:solidFill>
                  <a:schemeClr val="bg1"/>
                </a:solidFill>
                <a:latin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www.ebay.com/usr/kfvideo</a:t>
            </a:r>
            <a:r>
              <a:rPr lang="ru-RU" dirty="0">
                <a:solidFill>
                  <a:schemeClr val="bg1"/>
                </a:solidFill>
                <a:latin typeface="Calibri"/>
              </a:rPr>
              <a:t>​​</a:t>
            </a:r>
            <a:endParaRPr lang="ru-RU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12FFC6-048E-46A2-B0A6-4CBA2A60AFB9}"/>
              </a:ext>
            </a:extLst>
          </p:cNvPr>
          <p:cNvSpPr txBox="1"/>
          <p:nvPr/>
        </p:nvSpPr>
        <p:spPr>
          <a:xfrm>
            <a:off x="4984376" y="3944471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/>
                </a:solidFill>
                <a:latin typeface="Calibri"/>
              </a:rPr>
              <a:t>КАЛЛИСТА ФИЛЬМ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​</a:t>
            </a:r>
            <a:endParaRPr lang="en-US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86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12FF8-700F-4281-9942-99768940890C}"/>
              </a:ext>
            </a:extLst>
          </p:cNvPr>
          <p:cNvSpPr>
            <a:spLocks noGrp="1"/>
          </p:cNvSpPr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800"/>
              <a:t>Звёзды японского дзюдо в Москве. Семинар для тренеров.</a:t>
            </a:r>
          </a:p>
          <a:p>
            <a:pPr algn="l"/>
            <a:endParaRPr lang="ru-RU" sz="3800">
              <a:cs typeface="Calibri Light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FA32100-49CE-48AD-BD8E-1D11FB5F46E6}"/>
              </a:ext>
            </a:extLst>
          </p:cNvPr>
          <p:cNvSpPr>
            <a:spLocks noGrp="1"/>
          </p:cNvSpPr>
          <p:nvPr/>
        </p:nvSpPr>
        <p:spPr>
          <a:xfrm>
            <a:off x="7464612" y="4750893"/>
            <a:ext cx="4087305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900">
                <a:ea typeface="+mn-lt"/>
                <a:cs typeface="+mn-lt"/>
              </a:rPr>
              <a:t>В сборник вошли 6 фильмов из серии «Звёзды японского дзюдо». Лучшие тренера и спортсмены Японии. </a:t>
            </a:r>
            <a:endParaRPr lang="ru-RU" sz="1900"/>
          </a:p>
        </p:txBody>
      </p:sp>
      <p:sp>
        <p:nvSpPr>
          <p:cNvPr id="4" name="Freeform: Shape 8">
            <a:extLst>
              <a:ext uri="{FF2B5EF4-FFF2-40B4-BE49-F238E27FC236}">
                <a16:creationId xmlns:a16="http://schemas.microsoft.com/office/drawing/2014/main" id="{436857EC-649A-4B64-892E-EE0EE0F2C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F1C05A-8AE8-4BF1-97B9-04FA1A29DD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6" r="-1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BF12E5-D4C0-4F5A-B422-2918AE42D1D3}"/>
              </a:ext>
            </a:extLst>
          </p:cNvPr>
          <p:cNvSpPr txBox="1"/>
          <p:nvPr/>
        </p:nvSpPr>
        <p:spPr>
          <a:xfrm>
            <a:off x="8059271" y="233082"/>
            <a:ext cx="3128682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+7-916-124-59-49​</a:t>
            </a:r>
            <a:endParaRPr lang="ru-RU" dirty="0">
              <a:cs typeface="Calibri"/>
            </a:endParaRPr>
          </a:p>
          <a:p>
            <a:r>
              <a:rPr lang="ru-RU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kfvideo.ru</a:t>
            </a:r>
            <a:r>
              <a:rPr lang="en-US" dirty="0"/>
              <a:t>​</a:t>
            </a:r>
            <a:endParaRPr lang="en-US" dirty="0">
              <a:cs typeface="Calibri"/>
            </a:endParaRPr>
          </a:p>
          <a:p>
            <a:r>
              <a:rPr lang="ru-RU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kfvideo.com</a:t>
            </a:r>
            <a:r>
              <a:rPr lang="en-US" dirty="0"/>
              <a:t>​</a:t>
            </a:r>
            <a:endParaRPr lang="en-US" dirty="0">
              <a:cs typeface="Calibri"/>
            </a:endParaRPr>
          </a:p>
          <a:p>
            <a:r>
              <a:rPr lang="ru-RU" u="sng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www.ebay.com/usr/kfvideo</a:t>
            </a:r>
            <a:r>
              <a:rPr lang="ru-RU" dirty="0"/>
              <a:t>​</a:t>
            </a:r>
            <a:endParaRPr lang="ru-RU" dirty="0">
              <a:cs typeface="Calibri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CEDF95-45A1-414D-B785-35B8657541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6271" y="162485"/>
            <a:ext cx="1019175" cy="1028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51DF62-D100-4EEE-BBE8-6BF593E4701A}"/>
              </a:ext>
            </a:extLst>
          </p:cNvPr>
          <p:cNvSpPr txBox="1"/>
          <p:nvPr/>
        </p:nvSpPr>
        <p:spPr>
          <a:xfrm>
            <a:off x="8355106" y="5862918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cs typeface="Calibri"/>
              </a:rPr>
              <a:t>КАЛЛИСТА ФИЛЬМ</a:t>
            </a:r>
          </a:p>
        </p:txBody>
      </p:sp>
    </p:spTree>
    <p:extLst>
      <p:ext uri="{BB962C8B-B14F-4D97-AF65-F5344CB8AC3E}">
        <p14:creationId xmlns:p14="http://schemas.microsoft.com/office/powerpoint/2010/main" val="1529266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BA148D-D9C6-4112-BA5C-029BB6C5F031}"/>
              </a:ext>
            </a:extLst>
          </p:cNvPr>
          <p:cNvSpPr>
            <a:spLocks noGrp="1"/>
          </p:cNvSpPr>
          <p:nvPr/>
        </p:nvSpPr>
        <p:spPr>
          <a:xfrm>
            <a:off x="484814" y="640080"/>
            <a:ext cx="3811646" cy="28503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rgbClr val="FFFFFF"/>
                </a:solidFill>
              </a:rPr>
              <a:t>Уроки детского дзюдо в Японии. Фильм 1. Институт </a:t>
            </a:r>
            <a:r>
              <a:rPr lang="ru-RU" sz="3600" dirty="0" err="1">
                <a:solidFill>
                  <a:srgbClr val="FFFFFF"/>
                </a:solidFill>
              </a:rPr>
              <a:t>Кодокан</a:t>
            </a:r>
            <a:r>
              <a:rPr lang="ru-RU" sz="3600" dirty="0">
                <a:solidFill>
                  <a:srgbClr val="FFFFFF"/>
                </a:solidFill>
              </a:rPr>
              <a:t>. </a:t>
            </a:r>
          </a:p>
          <a:p>
            <a:endParaRPr lang="ru-RU" sz="3600" dirty="0">
              <a:solidFill>
                <a:srgbClr val="FFFFFF"/>
              </a:solidFill>
              <a:cs typeface="Calibri Light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5D62F7-366A-4889-A44C-08C9065984DF}"/>
              </a:ext>
            </a:extLst>
          </p:cNvPr>
          <p:cNvSpPr>
            <a:spLocks noGrp="1"/>
          </p:cNvSpPr>
          <p:nvPr/>
        </p:nvSpPr>
        <p:spPr>
          <a:xfrm>
            <a:off x="484814" y="3812134"/>
            <a:ext cx="3659246" cy="9782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400" kern="1200" cap="all" spc="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rgbClr val="FFFFFF"/>
                </a:solidFill>
              </a:rPr>
              <a:t>Дзюдо. Детские тренировки в Японии. Фильм 1. </a:t>
            </a:r>
            <a:endParaRPr lang="ru-RU" sz="1800" dirty="0">
              <a:solidFill>
                <a:srgbClr val="FFFFFF"/>
              </a:solidFill>
              <a:cs typeface="Calibri"/>
            </a:endParaRPr>
          </a:p>
        </p:txBody>
      </p:sp>
      <p:cxnSp>
        <p:nvCxnSpPr>
          <p:cNvPr id="4" name="Straight Connector 10">
            <a:extLst>
              <a:ext uri="{FF2B5EF4-FFF2-40B4-BE49-F238E27FC236}">
                <a16:creationId xmlns:a16="http://schemas.microsoft.com/office/drawing/2014/main" id="{BF48175B-1FBA-4E51-977D-289F7A5E1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631DFD-F7DC-4579-89F1-BCA46AA8F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9247"/>
          <a:stretch/>
        </p:blipFill>
        <p:spPr>
          <a:xfrm>
            <a:off x="4635095" y="10"/>
            <a:ext cx="7556889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2F71E2-9DB8-4D89-BA6E-7D8A1CF410A5}"/>
              </a:ext>
            </a:extLst>
          </p:cNvPr>
          <p:cNvSpPr txBox="1"/>
          <p:nvPr/>
        </p:nvSpPr>
        <p:spPr>
          <a:xfrm>
            <a:off x="519953" y="4948518"/>
            <a:ext cx="2832847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/>
                </a:solidFill>
                <a:latin typeface="Calibri"/>
              </a:rPr>
              <a:t>+7-916-124-59-49​​</a:t>
            </a:r>
          </a:p>
          <a:p>
            <a:r>
              <a:rPr lang="ru-RU" u="sng" dirty="0">
                <a:solidFill>
                  <a:srgbClr val="0563C1"/>
                </a:solidFill>
                <a:latin typeface="Calibri"/>
                <a:hlinkClick r:id="rId3"/>
              </a:rPr>
              <a:t>kfvideo.ru</a:t>
            </a:r>
            <a:r>
              <a:rPr lang="en-US" dirty="0">
                <a:latin typeface="Calibri"/>
              </a:rPr>
              <a:t>​​</a:t>
            </a:r>
          </a:p>
          <a:p>
            <a:r>
              <a:rPr lang="ru-RU" u="sng" dirty="0">
                <a:solidFill>
                  <a:srgbClr val="0563C1"/>
                </a:solidFill>
                <a:latin typeface="Calibri"/>
                <a:hlinkClick r:id="rId4"/>
              </a:rPr>
              <a:t>kfvideo.com</a:t>
            </a:r>
            <a:r>
              <a:rPr lang="en-US" dirty="0">
                <a:latin typeface="Calibri"/>
              </a:rPr>
              <a:t>​​</a:t>
            </a:r>
          </a:p>
          <a:p>
            <a:r>
              <a:rPr lang="ru-RU" u="sng" dirty="0">
                <a:solidFill>
                  <a:srgbClr val="0563C1"/>
                </a:solidFill>
                <a:latin typeface="Calibri"/>
                <a:hlinkClick r:id="rId5"/>
              </a:rPr>
              <a:t>www.ebay.com/usr/kfvideo</a:t>
            </a:r>
            <a:r>
              <a:rPr lang="ru-RU" dirty="0">
                <a:latin typeface="Calibri"/>
              </a:rPr>
              <a:t>​​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A7148C-7E96-4798-961D-8A51FEB83897}"/>
              </a:ext>
            </a:extLst>
          </p:cNvPr>
          <p:cNvSpPr txBox="1"/>
          <p:nvPr/>
        </p:nvSpPr>
        <p:spPr>
          <a:xfrm>
            <a:off x="941294" y="268941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/>
                </a:solidFill>
                <a:latin typeface="Calibri"/>
              </a:rPr>
              <a:t>КАЛЛИСТА ФИЛЬМ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​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607CDA-296B-48BD-B165-FEE503625D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0144" y="184616"/>
            <a:ext cx="10287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2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922059-974C-425B-B768-ADE183445829}"/>
              </a:ext>
            </a:extLst>
          </p:cNvPr>
          <p:cNvSpPr>
            <a:spLocks noGrp="1"/>
          </p:cNvSpPr>
          <p:nvPr/>
        </p:nvSpPr>
        <p:spPr>
          <a:xfrm>
            <a:off x="5116783" y="516835"/>
            <a:ext cx="5977937" cy="1666501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 err="1">
                <a:solidFill>
                  <a:srgbClr val="FFFFFF"/>
                </a:solidFill>
              </a:rPr>
              <a:t>Уроки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детского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дзюдо</a:t>
            </a:r>
            <a:r>
              <a:rPr lang="en-US" sz="2800" dirty="0">
                <a:solidFill>
                  <a:srgbClr val="FFFFFF"/>
                </a:solidFill>
              </a:rPr>
              <a:t> в </a:t>
            </a:r>
            <a:r>
              <a:rPr lang="en-US" sz="2800" dirty="0" err="1">
                <a:solidFill>
                  <a:srgbClr val="FFFFFF"/>
                </a:solidFill>
              </a:rPr>
              <a:t>Японии</a:t>
            </a:r>
            <a:r>
              <a:rPr lang="en-US" sz="2800" dirty="0">
                <a:solidFill>
                  <a:srgbClr val="FFFFFF"/>
                </a:solidFill>
              </a:rPr>
              <a:t>. </a:t>
            </a:r>
            <a:r>
              <a:rPr lang="en-US" sz="2800" dirty="0" err="1">
                <a:solidFill>
                  <a:srgbClr val="FFFFFF"/>
                </a:solidFill>
              </a:rPr>
              <a:t>Фильм</a:t>
            </a:r>
            <a:r>
              <a:rPr lang="en-US" sz="2800" dirty="0">
                <a:solidFill>
                  <a:srgbClr val="FFFFFF"/>
                </a:solidFill>
              </a:rPr>
              <a:t> 2. </a:t>
            </a:r>
            <a:r>
              <a:rPr lang="en-US" sz="2800" dirty="0" err="1">
                <a:solidFill>
                  <a:srgbClr val="FFFFFF"/>
                </a:solidFill>
              </a:rPr>
              <a:t>Японские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школы</a:t>
            </a:r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err="1">
                <a:solidFill>
                  <a:srgbClr val="FFFFFF"/>
                </a:solidFill>
              </a:rPr>
              <a:t>Дзюдо</a:t>
            </a:r>
            <a:r>
              <a:rPr lang="en-US" sz="2800" dirty="0">
                <a:solidFill>
                  <a:srgbClr val="FFFFFF"/>
                </a:solidFill>
              </a:rPr>
              <a:t>.</a:t>
            </a:r>
          </a:p>
          <a:p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218C09C-4579-4311-8569-3601CC8F728F}"/>
              </a:ext>
            </a:extLst>
          </p:cNvPr>
          <p:cNvSpPr>
            <a:spLocks noGrp="1"/>
          </p:cNvSpPr>
          <p:nvPr/>
        </p:nvSpPr>
        <p:spPr>
          <a:xfrm>
            <a:off x="5116784" y="2546224"/>
            <a:ext cx="5977938" cy="334274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0" tIns="45720" rIns="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b="1" dirty="0" err="1">
                <a:solidFill>
                  <a:srgbClr val="FFFFFF"/>
                </a:solidFill>
              </a:rPr>
              <a:t>Тренировка</a:t>
            </a:r>
            <a:r>
              <a:rPr lang="en-US" sz="1800" b="1" dirty="0">
                <a:solidFill>
                  <a:srgbClr val="FFFFFF"/>
                </a:solidFill>
              </a:rPr>
              <a:t> </a:t>
            </a:r>
            <a:r>
              <a:rPr lang="en-US" sz="1800" b="1" dirty="0" err="1">
                <a:solidFill>
                  <a:srgbClr val="FFFFFF"/>
                </a:solidFill>
              </a:rPr>
              <a:t>детей</a:t>
            </a:r>
            <a:r>
              <a:rPr lang="en-US" sz="1800" b="1" dirty="0">
                <a:solidFill>
                  <a:srgbClr val="FFFFFF"/>
                </a:solidFill>
              </a:rPr>
              <a:t> </a:t>
            </a:r>
            <a:r>
              <a:rPr lang="en-US" sz="1800" b="1" dirty="0" err="1">
                <a:solidFill>
                  <a:srgbClr val="FFFFFF"/>
                </a:solidFill>
              </a:rPr>
              <a:t>по</a:t>
            </a:r>
            <a:r>
              <a:rPr lang="en-US" sz="1800" b="1" dirty="0">
                <a:solidFill>
                  <a:srgbClr val="FFFFFF"/>
                </a:solidFill>
              </a:rPr>
              <a:t> </a:t>
            </a:r>
            <a:r>
              <a:rPr lang="en-US" sz="1800" b="1" dirty="0" err="1">
                <a:solidFill>
                  <a:srgbClr val="FFFFFF"/>
                </a:solidFill>
              </a:rPr>
              <a:t>дзюдо</a:t>
            </a:r>
            <a:r>
              <a:rPr lang="en-US" sz="1800" b="1" dirty="0">
                <a:solidFill>
                  <a:srgbClr val="FFFFFF"/>
                </a:solidFill>
              </a:rPr>
              <a:t> в </a:t>
            </a:r>
            <a:r>
              <a:rPr lang="en-US" sz="1800" b="1" dirty="0" err="1">
                <a:solidFill>
                  <a:srgbClr val="FFFFFF"/>
                </a:solidFill>
              </a:rPr>
              <a:t>Японии</a:t>
            </a:r>
            <a:r>
              <a:rPr lang="en-US" sz="1800" b="1" dirty="0">
                <a:solidFill>
                  <a:srgbClr val="FFFFFF"/>
                </a:solidFill>
              </a:rPr>
              <a:t>.</a:t>
            </a:r>
          </a:p>
          <a:p>
            <a:r>
              <a:rPr lang="en-US" sz="1800" b="1" dirty="0">
                <a:solidFill>
                  <a:srgbClr val="FFFFFF"/>
                </a:solidFill>
              </a:rPr>
              <a:t> </a:t>
            </a:r>
            <a:r>
              <a:rPr lang="en-US" sz="1800" b="1" dirty="0" err="1">
                <a:solidFill>
                  <a:srgbClr val="FFFFFF"/>
                </a:solidFill>
              </a:rPr>
              <a:t>Упражнения</a:t>
            </a:r>
            <a:r>
              <a:rPr lang="en-US" sz="1800" b="1" dirty="0">
                <a:solidFill>
                  <a:srgbClr val="FFFFFF"/>
                </a:solidFill>
              </a:rPr>
              <a:t>.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sz="1800" b="1" dirty="0" err="1">
                <a:solidFill>
                  <a:srgbClr val="FFFFFF"/>
                </a:solidFill>
              </a:rPr>
              <a:t>Задания</a:t>
            </a:r>
            <a:r>
              <a:rPr lang="en-US" sz="1800" b="1" dirty="0">
                <a:solidFill>
                  <a:srgbClr val="FFFFFF"/>
                </a:solidFill>
              </a:rPr>
              <a:t>.</a:t>
            </a: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sz="1800" b="1" dirty="0" err="1">
                <a:solidFill>
                  <a:srgbClr val="FFFFFF"/>
                </a:solidFill>
              </a:rPr>
              <a:t>Техника</a:t>
            </a:r>
            <a:r>
              <a:rPr lang="en-US" sz="1800" b="1" dirty="0">
                <a:solidFill>
                  <a:srgbClr val="FFFFFF"/>
                </a:solidFill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FFFFFF"/>
                </a:solidFill>
              </a:rPr>
              <a:t> </a:t>
            </a:r>
            <a:r>
              <a:rPr lang="en-US" sz="1800" b="1" dirty="0" err="1">
                <a:solidFill>
                  <a:srgbClr val="FFFFFF"/>
                </a:solidFill>
              </a:rPr>
              <a:t>Японские</a:t>
            </a:r>
            <a:r>
              <a:rPr lang="en-US" sz="1800" b="1" dirty="0">
                <a:solidFill>
                  <a:srgbClr val="FFFFFF"/>
                </a:solidFill>
              </a:rPr>
              <a:t> </a:t>
            </a:r>
            <a:r>
              <a:rPr lang="en-US" sz="1800" b="1" dirty="0" err="1">
                <a:solidFill>
                  <a:srgbClr val="FFFFFF"/>
                </a:solidFill>
              </a:rPr>
              <a:t>школы</a:t>
            </a:r>
            <a:r>
              <a:rPr lang="en-US" sz="1800" b="1" dirty="0">
                <a:solidFill>
                  <a:srgbClr val="FFFFFF"/>
                </a:solidFill>
              </a:rPr>
              <a:t> </a:t>
            </a:r>
            <a:r>
              <a:rPr lang="en-US" sz="1800" b="1" dirty="0" err="1">
                <a:solidFill>
                  <a:srgbClr val="FFFFFF"/>
                </a:solidFill>
              </a:rPr>
              <a:t>Дзюдо</a:t>
            </a:r>
            <a:r>
              <a:rPr lang="en-US" sz="1800" b="1" dirty="0">
                <a:solidFill>
                  <a:srgbClr val="FFFFFF"/>
                </a:solidFill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FFFFFF"/>
                </a:solidFill>
              </a:rPr>
              <a:t> </a:t>
            </a:r>
            <a:r>
              <a:rPr lang="en-US" sz="1800" b="1" dirty="0" err="1">
                <a:solidFill>
                  <a:srgbClr val="FFFFFF"/>
                </a:solidFill>
              </a:rPr>
              <a:t>Детское</a:t>
            </a:r>
            <a:r>
              <a:rPr lang="en-US" sz="1800" b="1" dirty="0">
                <a:solidFill>
                  <a:srgbClr val="FFFFFF"/>
                </a:solidFill>
              </a:rPr>
              <a:t> </a:t>
            </a:r>
            <a:r>
              <a:rPr lang="en-US" sz="1800" b="1" dirty="0" err="1">
                <a:solidFill>
                  <a:srgbClr val="FFFFFF"/>
                </a:solidFill>
              </a:rPr>
              <a:t>дзюдо</a:t>
            </a:r>
            <a:r>
              <a:rPr lang="en-US" sz="1800" b="1" dirty="0">
                <a:solidFill>
                  <a:srgbClr val="FFFFFF"/>
                </a:solidFill>
              </a:rPr>
              <a:t> в </a:t>
            </a:r>
            <a:r>
              <a:rPr lang="en-US" sz="1800" b="1" dirty="0" err="1">
                <a:solidFill>
                  <a:srgbClr val="FFFFFF"/>
                </a:solidFill>
              </a:rPr>
              <a:t>Японии</a:t>
            </a:r>
            <a:r>
              <a:rPr lang="en-US" sz="1800" b="1" dirty="0">
                <a:solidFill>
                  <a:srgbClr val="FFFFFF"/>
                </a:solidFill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en-US" sz="1800" b="1" dirty="0">
                <a:solidFill>
                  <a:srgbClr val="FFFFFF"/>
                </a:solidFill>
              </a:rPr>
              <a:t> </a:t>
            </a:r>
            <a:r>
              <a:rPr lang="en-US" sz="1800" b="1" dirty="0" err="1">
                <a:solidFill>
                  <a:srgbClr val="FFFFFF"/>
                </a:solidFill>
              </a:rPr>
              <a:t>Как</a:t>
            </a:r>
            <a:r>
              <a:rPr lang="en-US" sz="1800" b="1" dirty="0">
                <a:solidFill>
                  <a:srgbClr val="FFFFFF"/>
                </a:solidFill>
              </a:rPr>
              <a:t> </a:t>
            </a:r>
            <a:r>
              <a:rPr lang="en-US" sz="1800" b="1" dirty="0" err="1">
                <a:solidFill>
                  <a:srgbClr val="FFFFFF"/>
                </a:solidFill>
              </a:rPr>
              <a:t>тренируют</a:t>
            </a:r>
            <a:r>
              <a:rPr lang="en-US" sz="1800" b="1" dirty="0">
                <a:solidFill>
                  <a:srgbClr val="FFFFFF"/>
                </a:solidFill>
              </a:rPr>
              <a:t> </a:t>
            </a:r>
            <a:r>
              <a:rPr lang="en-US" sz="1800" b="1" dirty="0" err="1">
                <a:solidFill>
                  <a:srgbClr val="FFFFFF"/>
                </a:solidFill>
              </a:rPr>
              <a:t>детей</a:t>
            </a:r>
            <a:r>
              <a:rPr lang="en-US" sz="1800" b="1" dirty="0">
                <a:solidFill>
                  <a:srgbClr val="FFFFFF"/>
                </a:solidFill>
              </a:rPr>
              <a:t> в </a:t>
            </a:r>
            <a:r>
              <a:rPr lang="en-US" sz="1800" b="1" dirty="0" err="1">
                <a:solidFill>
                  <a:srgbClr val="FFFFFF"/>
                </a:solidFill>
              </a:rPr>
              <a:t>Японии</a:t>
            </a:r>
            <a:r>
              <a:rPr lang="en-US" sz="1800" b="1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4D6DBF-C1AA-4CCC-8791-37BAE9A336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79" r="21637"/>
          <a:stretch/>
        </p:blipFill>
        <p:spPr>
          <a:xfrm>
            <a:off x="20" y="10"/>
            <a:ext cx="4580077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40BE26-F080-41B6-BE7B-94894B4B7C58}"/>
              </a:ext>
            </a:extLst>
          </p:cNvPr>
          <p:cNvSpPr txBox="1"/>
          <p:nvPr/>
        </p:nvSpPr>
        <p:spPr>
          <a:xfrm>
            <a:off x="5056094" y="5154706"/>
            <a:ext cx="2877670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FF0000"/>
                </a:solidFill>
                <a:latin typeface="Calibri"/>
              </a:rPr>
              <a:t>+7-916-124-59-49​​</a:t>
            </a:r>
          </a:p>
          <a:p>
            <a:r>
              <a:rPr lang="ru-RU" u="sng" dirty="0">
                <a:solidFill>
                  <a:srgbClr val="0563C1"/>
                </a:solidFill>
                <a:latin typeface="Calibri"/>
                <a:hlinkClick r:id="rId3"/>
              </a:rPr>
              <a:t>kfvideo.ru</a:t>
            </a:r>
            <a:r>
              <a:rPr lang="en-US" dirty="0">
                <a:latin typeface="Calibri"/>
              </a:rPr>
              <a:t>​​</a:t>
            </a:r>
            <a:endParaRPr lang="en-US" dirty="0">
              <a:latin typeface="Calibri"/>
              <a:cs typeface="Calibri"/>
            </a:endParaRPr>
          </a:p>
          <a:p>
            <a:r>
              <a:rPr lang="ru-RU" u="sng" dirty="0">
                <a:solidFill>
                  <a:srgbClr val="0563C1"/>
                </a:solidFill>
                <a:latin typeface="Calibri"/>
                <a:hlinkClick r:id="rId4"/>
              </a:rPr>
              <a:t>kfvideo.com</a:t>
            </a:r>
            <a:r>
              <a:rPr lang="en-US" dirty="0">
                <a:latin typeface="Calibri"/>
              </a:rPr>
              <a:t>​​</a:t>
            </a:r>
            <a:endParaRPr lang="en-US" dirty="0">
              <a:latin typeface="Calibri"/>
              <a:cs typeface="Calibri"/>
            </a:endParaRPr>
          </a:p>
          <a:p>
            <a:r>
              <a:rPr lang="ru-RU" u="sng" dirty="0">
                <a:solidFill>
                  <a:srgbClr val="0563C1"/>
                </a:solidFill>
                <a:latin typeface="Calibri"/>
                <a:hlinkClick r:id="rId5"/>
              </a:rPr>
              <a:t>www.ebay.com/usr/kfvideo</a:t>
            </a:r>
            <a:r>
              <a:rPr lang="ru-RU" dirty="0">
                <a:latin typeface="Calibri"/>
              </a:rPr>
              <a:t>​​</a:t>
            </a:r>
            <a:endParaRPr lang="ru-RU" dirty="0"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9C5AC7-D9BF-42F4-8851-03C8838E33CA}"/>
              </a:ext>
            </a:extLst>
          </p:cNvPr>
          <p:cNvSpPr txBox="1"/>
          <p:nvPr/>
        </p:nvSpPr>
        <p:spPr>
          <a:xfrm>
            <a:off x="9260541" y="5154706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rgbClr val="FF0000"/>
                </a:solidFill>
                <a:latin typeface="Calibri"/>
              </a:rPr>
              <a:t>КАЛЛИСТА ФИЛЬМ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A38DD1-073D-48EF-9540-BFA62DB691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9532" y="5599299"/>
            <a:ext cx="102870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123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06084C5-1F69-49E9-A660-81E4549C18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42" t="31561" r="-1" b="162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4B73CCBD-70FE-4A70-93E8-3DCA3F7B4F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4559968"/>
            <a:ext cx="12192000" cy="229803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82F0B5F-A3EA-4218-8A47-5D498B65F12F}"/>
              </a:ext>
            </a:extLst>
          </p:cNvPr>
          <p:cNvSpPr>
            <a:spLocks noGrp="1"/>
          </p:cNvSpPr>
          <p:nvPr/>
        </p:nvSpPr>
        <p:spPr>
          <a:xfrm>
            <a:off x="457200" y="4960137"/>
            <a:ext cx="7772400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dirty="0">
                <a:latin typeface="Calibri"/>
                <a:cs typeface="Calibri"/>
              </a:rPr>
              <a:t>Олимпийские чемпионы по </a:t>
            </a:r>
            <a:r>
              <a:rPr lang="ru-RU" sz="3500" dirty="0" err="1">
                <a:latin typeface="Calibri"/>
                <a:cs typeface="Calibri"/>
              </a:rPr>
              <a:t>дзюдо.Япония.Yasuhiro</a:t>
            </a:r>
            <a:r>
              <a:rPr lang="ru-RU" sz="3500" dirty="0">
                <a:latin typeface="Calibri"/>
                <a:cs typeface="Calibri"/>
              </a:rPr>
              <a:t> </a:t>
            </a:r>
            <a:r>
              <a:rPr lang="ru-RU" sz="3500" dirty="0" err="1">
                <a:latin typeface="Calibri"/>
                <a:cs typeface="Calibri"/>
              </a:rPr>
              <a:t>Yamashita</a:t>
            </a:r>
            <a:r>
              <a:rPr lang="ru-RU" sz="3500" dirty="0">
                <a:latin typeface="Calibri"/>
                <a:cs typeface="Calibri"/>
              </a:rPr>
              <a:t> 8 DAN. </a:t>
            </a:r>
          </a:p>
          <a:p>
            <a:endParaRPr lang="ru-RU" sz="3500">
              <a:cs typeface="Calibri Light"/>
            </a:endParaRPr>
          </a:p>
        </p:txBody>
      </p:sp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id="{15CFE096-775D-434D-B66F-81DD7B22D745}"/>
              </a:ext>
            </a:extLst>
          </p:cNvPr>
          <p:cNvSpPr>
            <a:spLocks noGrp="1"/>
          </p:cNvSpPr>
          <p:nvPr/>
        </p:nvSpPr>
        <p:spPr>
          <a:xfrm>
            <a:off x="8610600" y="4960137"/>
            <a:ext cx="3200400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None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ea typeface="+mn-lt"/>
                <a:cs typeface="+mn-lt"/>
              </a:rPr>
              <a:t>Семинар по дзюдо. Показ коронных приёмов: подхват изнутри (</a:t>
            </a:r>
            <a:r>
              <a:rPr lang="ru-RU" dirty="0" err="1">
                <a:ea typeface="+mn-lt"/>
                <a:cs typeface="+mn-lt"/>
              </a:rPr>
              <a:t>uchi-mata</a:t>
            </a:r>
            <a:r>
              <a:rPr lang="ru-RU" dirty="0">
                <a:ea typeface="+mn-lt"/>
                <a:cs typeface="+mn-lt"/>
              </a:rPr>
              <a:t>), зацеп изнутри (</a:t>
            </a:r>
            <a:r>
              <a:rPr lang="ru-RU" dirty="0" err="1">
                <a:ea typeface="+mn-lt"/>
                <a:cs typeface="+mn-lt"/>
              </a:rPr>
              <a:t>ouchi-gari</a:t>
            </a:r>
            <a:r>
              <a:rPr lang="ru-RU" dirty="0">
                <a:ea typeface="+mn-lt"/>
                <a:cs typeface="+mn-lt"/>
              </a:rPr>
              <a:t>), </a:t>
            </a:r>
            <a:r>
              <a:rPr lang="ru-RU" dirty="0" err="1">
                <a:ea typeface="+mn-lt"/>
                <a:cs typeface="+mn-lt"/>
              </a:rPr>
              <a:t>отхват</a:t>
            </a:r>
            <a:r>
              <a:rPr lang="ru-RU" dirty="0">
                <a:ea typeface="+mn-lt"/>
                <a:cs typeface="+mn-lt"/>
              </a:rPr>
              <a:t> (</a:t>
            </a:r>
            <a:r>
              <a:rPr lang="ru-RU" dirty="0" err="1">
                <a:ea typeface="+mn-lt"/>
                <a:cs typeface="+mn-lt"/>
              </a:rPr>
              <a:t>osoto-gari</a:t>
            </a:r>
            <a:r>
              <a:rPr lang="ru-RU" dirty="0">
                <a:ea typeface="+mn-lt"/>
                <a:cs typeface="+mn-lt"/>
              </a:rPr>
              <a:t>). </a:t>
            </a:r>
            <a:endParaRPr lang="ru-RU"/>
          </a:p>
        </p:txBody>
      </p:sp>
      <p:cxnSp>
        <p:nvCxnSpPr>
          <p:cNvPr id="6" name="Straight Connector 10">
            <a:extLst>
              <a:ext uri="{FF2B5EF4-FFF2-40B4-BE49-F238E27FC236}">
                <a16:creationId xmlns:a16="http://schemas.microsoft.com/office/drawing/2014/main" id="{292967F0-8F0F-47F1-A2EB-98B1C5E236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2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0EFCB3-8EA3-4C94-A057-327FC2246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9532" y="1009369"/>
            <a:ext cx="1028700" cy="10382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8CC7A3-091C-42FE-B1E3-37BE895C7CD7}"/>
              </a:ext>
            </a:extLst>
          </p:cNvPr>
          <p:cNvSpPr txBox="1"/>
          <p:nvPr/>
        </p:nvSpPr>
        <p:spPr>
          <a:xfrm>
            <a:off x="9448800" y="2008094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bg1"/>
                </a:solidFill>
                <a:latin typeface="Calibri"/>
              </a:rPr>
              <a:t>КАЛЛИСТА ФИЛЬМ</a:t>
            </a:r>
            <a:r>
              <a:rPr lang="en-US" dirty="0">
                <a:solidFill>
                  <a:schemeClr val="bg1"/>
                </a:solidFill>
                <a:latin typeface="Calibri"/>
              </a:rPr>
              <a:t>​</a:t>
            </a:r>
            <a:endParaRPr lang="en-US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49A991-1B4C-4420-B262-AC3A17BA9062}"/>
              </a:ext>
            </a:extLst>
          </p:cNvPr>
          <p:cNvSpPr txBox="1"/>
          <p:nvPr/>
        </p:nvSpPr>
        <p:spPr>
          <a:xfrm>
            <a:off x="9027459" y="2689412"/>
            <a:ext cx="2886635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solidFill>
                  <a:srgbClr val="FFFFFF"/>
                </a:solidFill>
                <a:latin typeface="Calibri"/>
              </a:rPr>
              <a:t>+7-916-124-59-49​</a:t>
            </a:r>
            <a:r>
              <a:rPr lang="ru-RU">
                <a:latin typeface="Calibri"/>
              </a:rPr>
              <a:t>​</a:t>
            </a:r>
          </a:p>
          <a:p>
            <a:r>
              <a:rPr lang="ru-RU" u="sng">
                <a:solidFill>
                  <a:srgbClr val="0563C1"/>
                </a:solidFill>
                <a:latin typeface="Calibri"/>
                <a:hlinkClick r:id="rId4"/>
              </a:rPr>
              <a:t>kfvideo.ru</a:t>
            </a:r>
            <a:r>
              <a:rPr lang="en-US">
                <a:solidFill>
                  <a:srgbClr val="FFFFFF"/>
                </a:solidFill>
                <a:latin typeface="Calibri"/>
              </a:rPr>
              <a:t>​</a:t>
            </a:r>
            <a:r>
              <a:rPr lang="en-US">
                <a:latin typeface="Calibri"/>
              </a:rPr>
              <a:t>​</a:t>
            </a:r>
          </a:p>
          <a:p>
            <a:r>
              <a:rPr lang="ru-RU" u="sng">
                <a:solidFill>
                  <a:srgbClr val="0563C1"/>
                </a:solidFill>
                <a:latin typeface="Calibri"/>
                <a:hlinkClick r:id="rId5"/>
              </a:rPr>
              <a:t>kfvideo.com</a:t>
            </a:r>
            <a:r>
              <a:rPr lang="en-US">
                <a:solidFill>
                  <a:srgbClr val="FFFFFF"/>
                </a:solidFill>
                <a:latin typeface="Calibri"/>
              </a:rPr>
              <a:t>​</a:t>
            </a:r>
            <a:r>
              <a:rPr lang="en-US">
                <a:latin typeface="Calibri"/>
              </a:rPr>
              <a:t>​</a:t>
            </a:r>
          </a:p>
          <a:p>
            <a:r>
              <a:rPr lang="ru-RU" u="sng">
                <a:solidFill>
                  <a:srgbClr val="0563C1"/>
                </a:solidFill>
                <a:latin typeface="Calibri"/>
                <a:hlinkClick r:id="rId6"/>
              </a:rPr>
              <a:t>www.ebay.com/usr/kfvideo</a:t>
            </a:r>
            <a:r>
              <a:rPr lang="ru-RU">
                <a:solidFill>
                  <a:srgbClr val="FFFFFF"/>
                </a:solidFill>
                <a:latin typeface="Calibri"/>
              </a:rPr>
              <a:t>​</a:t>
            </a:r>
            <a:r>
              <a:rPr lang="ru-RU">
                <a:latin typeface="Calibr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9616262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Детское дзюдо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/>
  <cp:revision>89</cp:revision>
  <dcterms:created xsi:type="dcterms:W3CDTF">2021-02-09T21:16:54Z</dcterms:created>
  <dcterms:modified xsi:type="dcterms:W3CDTF">2021-02-09T21:46:12Z</dcterms:modified>
</cp:coreProperties>
</file>