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7" d="100"/>
          <a:sy n="87" d="100"/>
        </p:scale>
        <p:origin x="-146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25.12.2020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25.12.2020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hyperlink" Target="https://pitanielife.ru/prigotovlenie/vidy-testa.html" TargetMode="External"/><Relationship Id="rId4" Type="http://schemas.openxmlformats.org/officeDocument/2006/relationships/image" Target="../media/image5.gif"/></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1.xml"/><Relationship Id="rId3" Type="http://schemas.openxmlformats.org/officeDocument/2006/relationships/slide" Target="slide3.xml"/><Relationship Id="rId7" Type="http://schemas.openxmlformats.org/officeDocument/2006/relationships/slide" Target="slide6.xml"/><Relationship Id="rId12"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slide" Target="slide5.xml"/><Relationship Id="rId11" Type="http://schemas.openxmlformats.org/officeDocument/2006/relationships/slide" Target="slide11.xml"/><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9.xml"/><Relationship Id="rId9" Type="http://schemas.openxmlformats.org/officeDocument/2006/relationships/slide" Target="slide8.xml"/><Relationship Id="rId1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5.gif"/></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6.xml"/><Relationship Id="rId5" Type="http://schemas.openxmlformats.org/officeDocument/2006/relationships/image" Target="../media/image5.gif"/><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фон.png"/>
          <p:cNvPicPr>
            <a:picLocks noChangeAspect="1"/>
          </p:cNvPicPr>
          <p:nvPr/>
        </p:nvPicPr>
        <p:blipFill>
          <a:blip r:embed="rId2" cstate="print"/>
          <a:srcRect l="11072"/>
          <a:stretch>
            <a:fillRect/>
          </a:stretch>
        </p:blipFill>
        <p:spPr>
          <a:xfrm>
            <a:off x="0" y="0"/>
            <a:ext cx="9144000" cy="6858000"/>
          </a:xfrm>
          <a:prstGeom prst="rect">
            <a:avLst/>
          </a:prstGeom>
        </p:spPr>
      </p:pic>
      <p:sp>
        <p:nvSpPr>
          <p:cNvPr id="2" name="Заголовок 1"/>
          <p:cNvSpPr>
            <a:spLocks noGrp="1"/>
          </p:cNvSpPr>
          <p:nvPr>
            <p:ph type="ctrTitle"/>
          </p:nvPr>
        </p:nvSpPr>
        <p:spPr>
          <a:xfrm>
            <a:off x="755576" y="1124744"/>
            <a:ext cx="7772400" cy="1470025"/>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ookman Old Style" pitchFamily="18" charset="0"/>
              </a:rPr>
              <a:t>Девять основных видов теста</a:t>
            </a:r>
            <a:endParaRPr lang="ru-RU"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Подзаголовок 2"/>
          <p:cNvSpPr>
            <a:spLocks noGrp="1"/>
          </p:cNvSpPr>
          <p:nvPr>
            <p:ph type="subTitle" idx="1"/>
          </p:nvPr>
        </p:nvSpPr>
        <p:spPr>
          <a:xfrm>
            <a:off x="1547664" y="548680"/>
            <a:ext cx="6400800" cy="648072"/>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ru-RU"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man Old Style" pitchFamily="18" charset="0"/>
              </a:rPr>
              <a:t>Интерактивный плакат</a:t>
            </a:r>
            <a:endParaRPr lang="ru-RU"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Bookman Old Style" pitchFamily="18" charset="0"/>
            </a:endParaRPr>
          </a:p>
        </p:txBody>
      </p:sp>
      <p:sp>
        <p:nvSpPr>
          <p:cNvPr id="7" name="Прямоугольник 6"/>
          <p:cNvSpPr/>
          <p:nvPr/>
        </p:nvSpPr>
        <p:spPr>
          <a:xfrm>
            <a:off x="4211960" y="5085184"/>
            <a:ext cx="4572000" cy="1292662"/>
          </a:xfrm>
          <a:prstGeom prst="rect">
            <a:avLst/>
          </a:prstGeom>
        </p:spPr>
        <p:txBody>
          <a:bodyPr>
            <a:spAutoFit/>
          </a:bodyPr>
          <a:lstStyle/>
          <a:p>
            <a:pPr algn="r"/>
            <a:r>
              <a:rPr lang="ru-RU" sz="2000" b="1" dirty="0" smtClean="0">
                <a:solidFill>
                  <a:srgbClr val="C00000"/>
                </a:solidFill>
                <a:latin typeface="Monotype Corsiva" pitchFamily="66" charset="0"/>
              </a:rPr>
              <a:t>Автор: учитель ИЗО и технологии    </a:t>
            </a:r>
            <a:br>
              <a:rPr lang="ru-RU" sz="2000" b="1" dirty="0" smtClean="0">
                <a:solidFill>
                  <a:srgbClr val="C00000"/>
                </a:solidFill>
                <a:latin typeface="Monotype Corsiva" pitchFamily="66" charset="0"/>
              </a:rPr>
            </a:br>
            <a:r>
              <a:rPr lang="ru-RU" sz="2000" b="1" dirty="0" smtClean="0">
                <a:solidFill>
                  <a:srgbClr val="C00000"/>
                </a:solidFill>
                <a:latin typeface="Monotype Corsiva" pitchFamily="66" charset="0"/>
              </a:rPr>
              <a:t>МКОУ «СОШ а. Верхний Учкулан» </a:t>
            </a:r>
            <a:br>
              <a:rPr lang="ru-RU" sz="2000" b="1" dirty="0" smtClean="0">
                <a:solidFill>
                  <a:srgbClr val="C00000"/>
                </a:solidFill>
                <a:latin typeface="Monotype Corsiva" pitchFamily="66" charset="0"/>
              </a:rPr>
            </a:br>
            <a:r>
              <a:rPr lang="ru-RU" sz="2000" b="1" dirty="0" err="1" smtClean="0">
                <a:solidFill>
                  <a:srgbClr val="C00000"/>
                </a:solidFill>
                <a:latin typeface="Monotype Corsiva" pitchFamily="66" charset="0"/>
              </a:rPr>
              <a:t>Салпагарова</a:t>
            </a:r>
            <a:r>
              <a:rPr lang="ru-RU" sz="2000" b="1" dirty="0" smtClean="0">
                <a:solidFill>
                  <a:srgbClr val="C00000"/>
                </a:solidFill>
                <a:latin typeface="Monotype Corsiva" pitchFamily="66" charset="0"/>
              </a:rPr>
              <a:t> Людмила </a:t>
            </a:r>
            <a:r>
              <a:rPr lang="ru-RU" sz="2000" b="1" dirty="0" err="1" smtClean="0">
                <a:solidFill>
                  <a:srgbClr val="C00000"/>
                </a:solidFill>
                <a:latin typeface="Monotype Corsiva" pitchFamily="66" charset="0"/>
              </a:rPr>
              <a:t>Казиевна</a:t>
            </a:r>
            <a:r>
              <a:rPr lang="ru-RU" sz="2000" b="1" dirty="0" smtClean="0">
                <a:solidFill>
                  <a:srgbClr val="C00000"/>
                </a:solidFill>
                <a:latin typeface="Monotype Corsiva" pitchFamily="66" charset="0"/>
              </a:rPr>
              <a:t/>
            </a:r>
            <a:br>
              <a:rPr lang="ru-RU" sz="2000" b="1" dirty="0" smtClean="0">
                <a:solidFill>
                  <a:srgbClr val="C00000"/>
                </a:solidFill>
                <a:latin typeface="Monotype Corsiva" pitchFamily="66" charset="0"/>
              </a:rPr>
            </a:br>
            <a:r>
              <a:rPr lang="ru-RU" b="1" dirty="0" smtClean="0">
                <a:solidFill>
                  <a:srgbClr val="C00000"/>
                </a:solidFill>
                <a:latin typeface="Monotype Corsiva" pitchFamily="66" charset="0"/>
              </a:rPr>
              <a:t>  2020 г.</a:t>
            </a:r>
            <a:endParaRPr lang="ru-RU" b="1" dirty="0">
              <a:solidFill>
                <a:srgbClr val="C00000"/>
              </a:solidFill>
              <a:latin typeface="Monotype Corsiva" pitchFamily="66" charset="0"/>
            </a:endParaRPr>
          </a:p>
        </p:txBody>
      </p:sp>
      <p:sp>
        <p:nvSpPr>
          <p:cNvPr id="8" name="Пятиугольник 7">
            <a:hlinkClick r:id="rId3" action="ppaction://hlinksldjump"/>
          </p:cNvPr>
          <p:cNvSpPr/>
          <p:nvPr/>
        </p:nvSpPr>
        <p:spPr>
          <a:xfrm>
            <a:off x="8460432" y="6381328"/>
            <a:ext cx="360040" cy="216024"/>
          </a:xfrm>
          <a:prstGeom prst="homePlate">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251520" y="332656"/>
            <a:ext cx="7128792" cy="2862322"/>
          </a:xfrm>
          <a:prstGeom prst="rect">
            <a:avLst/>
          </a:prstGeom>
        </p:spPr>
        <p:txBody>
          <a:bodyPr wrap="square">
            <a:spAutoFit/>
          </a:bodyPr>
          <a:lstStyle/>
          <a:p>
            <a:r>
              <a:rPr lang="ru-RU" dirty="0" smtClean="0">
                <a:solidFill>
                  <a:schemeClr val="bg1"/>
                </a:solidFill>
                <a:latin typeface="Bookman Old Style" pitchFamily="18" charset="0"/>
              </a:rPr>
              <a:t>Тесто для приготовления блинов можно выделить отдельно, поскольку его структура отличается от всех остальных видов теста. Оно должно быть очень жидким по консистенции и хорошо распределяться по сковороде. Однако основной состав такой же как и у пресного теста — мука и вода. А вот остальные компоненты зависят от рецепта блинов и пожеланий хозяйки. Это могут быть кисломолочные продукты, сахар, соль, яйца, алкоголь, вкусовые добавки, овощное пюре для придания аромата и цвета и так далее.</a:t>
            </a:r>
            <a:endParaRPr lang="ru-RU" dirty="0">
              <a:solidFill>
                <a:schemeClr val="bg1"/>
              </a:solidFill>
              <a:latin typeface="Bookman Old Style" pitchFamily="18" charset="0"/>
            </a:endParaRPr>
          </a:p>
        </p:txBody>
      </p:sp>
      <p:pic>
        <p:nvPicPr>
          <p:cNvPr id="1028" name="Picture 4" descr="https://russiaedu.ru/media/cache/image_md_resize/uploads/upload-images/2019/03/05/Ce6Wvfr-YYU.jpg"/>
          <p:cNvPicPr>
            <a:picLocks noChangeAspect="1" noChangeArrowheads="1"/>
          </p:cNvPicPr>
          <p:nvPr/>
        </p:nvPicPr>
        <p:blipFill>
          <a:blip r:embed="rId3" cstate="print"/>
          <a:srcRect/>
          <a:stretch>
            <a:fillRect/>
          </a:stretch>
        </p:blipFill>
        <p:spPr bwMode="auto">
          <a:xfrm>
            <a:off x="3851920" y="3212976"/>
            <a:ext cx="4608512" cy="3072341"/>
          </a:xfrm>
          <a:prstGeom prst="rect">
            <a:avLst/>
          </a:prstGeom>
          <a:noFill/>
        </p:spPr>
      </p:pic>
      <p:pic>
        <p:nvPicPr>
          <p:cNvPr id="7"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251520" y="116632"/>
            <a:ext cx="8208912" cy="3139321"/>
          </a:xfrm>
          <a:prstGeom prst="rect">
            <a:avLst/>
          </a:prstGeom>
        </p:spPr>
        <p:txBody>
          <a:bodyPr wrap="square">
            <a:spAutoFit/>
          </a:bodyPr>
          <a:lstStyle/>
          <a:p>
            <a:r>
              <a:rPr lang="ru-RU" dirty="0" smtClean="0">
                <a:solidFill>
                  <a:schemeClr val="bg1"/>
                </a:solidFill>
                <a:latin typeface="Bookman Old Style" pitchFamily="18" charset="0"/>
              </a:rPr>
              <a:t>Самое вкусное и всеми узнаваемое бисквитное тесто. Готовится для тортов или пирожных. Бисквиты могут иметь несколько вариаций приготовления, например, бисквит на горячем молоке, шоколадный бисквит на кипятке, классический бисквит, генуэзский бисквит, бисквиты с добавлением различных добавок: сухофрукты, орехи, мак, морковь, тыква и так далее. Главные ингредиенты для приготовления бисквитных коржей — это мука, яйца и сахар. Яйца хорошо взбиваются с сахаром до получения белой и воздушной массы, затем добавляется мука и аккуратно перемешивается. Очень важно, чтобы при замесе сохранилась воздушность и легкость структуры.</a:t>
            </a:r>
            <a:endParaRPr lang="ru-RU" dirty="0">
              <a:solidFill>
                <a:schemeClr val="bg1"/>
              </a:solidFill>
              <a:latin typeface="Bookman Old Style" pitchFamily="18" charset="0"/>
            </a:endParaRPr>
          </a:p>
        </p:txBody>
      </p:sp>
      <p:sp>
        <p:nvSpPr>
          <p:cNvPr id="5" name="Прямоугольник 4"/>
          <p:cNvSpPr/>
          <p:nvPr/>
        </p:nvSpPr>
        <p:spPr>
          <a:xfrm>
            <a:off x="4716016" y="3501008"/>
            <a:ext cx="4032448" cy="3139321"/>
          </a:xfrm>
          <a:prstGeom prst="rect">
            <a:avLst/>
          </a:prstGeom>
        </p:spPr>
        <p:txBody>
          <a:bodyPr wrap="square">
            <a:spAutoFit/>
          </a:bodyPr>
          <a:lstStyle/>
          <a:p>
            <a:r>
              <a:rPr lang="ru-RU" dirty="0" smtClean="0">
                <a:solidFill>
                  <a:schemeClr val="accent6">
                    <a:lumMod val="50000"/>
                  </a:schemeClr>
                </a:solidFill>
                <a:latin typeface="Bookman Old Style" pitchFamily="18" charset="0"/>
              </a:rPr>
              <a:t>Для взбивания лучше использовать яйца комнатной температуры, посуду можно тоже немного согреть в теплой воде, тогда яйца будут лучше и быстрей взбиваться. Но при этом важно, чтобы посуда была чистой и нежирной. Продукты для бисквита должны быть обязательно свежими</a:t>
            </a:r>
            <a:r>
              <a:rPr lang="ru-RU" dirty="0" smtClean="0">
                <a:solidFill>
                  <a:schemeClr val="accent6">
                    <a:lumMod val="50000"/>
                  </a:schemeClr>
                </a:solidFill>
              </a:rPr>
              <a:t>.</a:t>
            </a:r>
            <a:r>
              <a:rPr lang="ru-RU" dirty="0" smtClean="0"/>
              <a:t/>
            </a:r>
            <a:br>
              <a:rPr lang="ru-RU" dirty="0" smtClean="0"/>
            </a:br>
            <a:endParaRPr lang="ru-RU" dirty="0"/>
          </a:p>
        </p:txBody>
      </p:sp>
      <p:pic>
        <p:nvPicPr>
          <p:cNvPr id="24578" name="Picture 2" descr="https://cake.shoko.com.ua/wp-content/uploads/2018/10/Tort-polunicja-bazilik-2-1.jpg"/>
          <p:cNvPicPr>
            <a:picLocks noChangeAspect="1" noChangeArrowheads="1"/>
          </p:cNvPicPr>
          <p:nvPr/>
        </p:nvPicPr>
        <p:blipFill>
          <a:blip r:embed="rId3" cstate="print"/>
          <a:srcRect/>
          <a:stretch>
            <a:fillRect/>
          </a:stretch>
        </p:blipFill>
        <p:spPr bwMode="auto">
          <a:xfrm>
            <a:off x="251520" y="3356992"/>
            <a:ext cx="4415118" cy="2880320"/>
          </a:xfrm>
          <a:prstGeom prst="rect">
            <a:avLst/>
          </a:prstGeom>
          <a:noFill/>
        </p:spPr>
      </p:pic>
      <p:pic>
        <p:nvPicPr>
          <p:cNvPr id="7"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5" name="Picture 2" descr="https://www.harikabirgun.com/bkaro/hbg/images/close-icon50x50.gif">
            <a:hlinkClick r:id="rId3" action="ppaction://hlinksldjump"/>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
        <p:nvSpPr>
          <p:cNvPr id="6" name="Прямоугольник 5"/>
          <p:cNvSpPr/>
          <p:nvPr/>
        </p:nvSpPr>
        <p:spPr>
          <a:xfrm>
            <a:off x="755576" y="692696"/>
            <a:ext cx="7416824" cy="1077218"/>
          </a:xfrm>
          <a:prstGeom prst="rect">
            <a:avLst/>
          </a:prstGeom>
        </p:spPr>
        <p:txBody>
          <a:bodyPr wrap="square">
            <a:spAutoFit/>
          </a:bodyPr>
          <a:lstStyle/>
          <a:p>
            <a:r>
              <a:rPr lang="ru-RU" sz="3200" u="sng" dirty="0" smtClean="0">
                <a:hlinkClick r:id="rId5"/>
              </a:rPr>
              <a:t>https://pitanielife.ru/prigotovlenie/vidy-testa.html</a:t>
            </a:r>
            <a:endParaRPr lang="ru-RU" sz="3200" dirty="0"/>
          </a:p>
        </p:txBody>
      </p:sp>
      <p:sp>
        <p:nvSpPr>
          <p:cNvPr id="7" name="Прямоугольник 6"/>
          <p:cNvSpPr/>
          <p:nvPr/>
        </p:nvSpPr>
        <p:spPr>
          <a:xfrm>
            <a:off x="3923928" y="5877272"/>
            <a:ext cx="1296144" cy="461665"/>
          </a:xfrm>
          <a:prstGeom prst="rect">
            <a:avLst/>
          </a:prstGeom>
        </p:spPr>
        <p:txBody>
          <a:bodyPr wrap="square">
            <a:spAutoFit/>
          </a:bodyPr>
          <a:lstStyle/>
          <a:p>
            <a:r>
              <a:rPr lang="ru-RU" sz="2400" dirty="0" smtClean="0">
                <a:latin typeface="Bookman Old Style" pitchFamily="18" charset="0"/>
              </a:rPr>
              <a:t>2020 г.</a:t>
            </a:r>
            <a:endParaRPr lang="ru-RU" sz="2400" dirty="0">
              <a:latin typeface="Bookman Old Styl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3563888" y="4509120"/>
            <a:ext cx="1944216" cy="369332"/>
          </a:xfrm>
          <a:prstGeom prst="rect">
            <a:avLst/>
          </a:prstGeom>
        </p:spPr>
        <p:txBody>
          <a:bodyPr wrap="square">
            <a:spAutoFit/>
          </a:bodyPr>
          <a:lstStyle/>
          <a:p>
            <a:pPr algn="r"/>
            <a:endParaRPr lang="ru-RU" b="1" dirty="0">
              <a:solidFill>
                <a:srgbClr val="C00000"/>
              </a:solidFill>
              <a:latin typeface="Monotype Corsiva" pitchFamily="66" charset="0"/>
            </a:endParaRPr>
          </a:p>
        </p:txBody>
      </p:sp>
      <p:sp>
        <p:nvSpPr>
          <p:cNvPr id="6" name="Текст 3">
            <a:hlinkClick r:id="rId3" action="ppaction://hlinksldjump"/>
          </p:cNvPr>
          <p:cNvSpPr txBox="1">
            <a:spLocks/>
          </p:cNvSpPr>
          <p:nvPr/>
        </p:nvSpPr>
        <p:spPr>
          <a:xfrm>
            <a:off x="467544" y="54868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Дрожжевое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7" name="Текст 3">
            <a:hlinkClick r:id="rId4" action="ppaction://hlinksldjump"/>
          </p:cNvPr>
          <p:cNvSpPr txBox="1">
            <a:spLocks/>
          </p:cNvSpPr>
          <p:nvPr/>
        </p:nvSpPr>
        <p:spPr>
          <a:xfrm>
            <a:off x="4211960" y="306896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Слоеное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8" name="Текст 3">
            <a:hlinkClick r:id="rId5" action="ppaction://hlinksldjump"/>
          </p:cNvPr>
          <p:cNvSpPr txBox="1">
            <a:spLocks/>
          </p:cNvSpPr>
          <p:nvPr/>
        </p:nvSpPr>
        <p:spPr>
          <a:xfrm>
            <a:off x="467544" y="1412776"/>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Сдобное</a:t>
            </a:r>
            <a:r>
              <a:rPr kumimoji="0" lang="ru-RU" sz="2000" b="1" i="0" u="none" strike="noStrike" kern="1200" cap="none" spc="0" normalizeH="0" noProof="0" dirty="0" smtClean="0">
                <a:ln>
                  <a:noFill/>
                </a:ln>
                <a:solidFill>
                  <a:schemeClr val="bg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9" name="Текст 3">
            <a:hlinkClick r:id="rId6" action="ppaction://hlinksldjump"/>
          </p:cNvPr>
          <p:cNvSpPr txBox="1">
            <a:spLocks/>
          </p:cNvSpPr>
          <p:nvPr/>
        </p:nvSpPr>
        <p:spPr>
          <a:xfrm>
            <a:off x="467544" y="2204864"/>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Пресное</a:t>
            </a:r>
            <a:r>
              <a:rPr kumimoji="0" lang="ru-RU" sz="2000" b="1" i="0" u="none" strike="noStrike" kern="1200" cap="none" spc="0" normalizeH="0" noProof="0" dirty="0" smtClean="0">
                <a:ln>
                  <a:noFill/>
                </a:ln>
                <a:solidFill>
                  <a:schemeClr val="bg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0" name="Текст 3">
            <a:hlinkClick r:id="rId7" action="ppaction://hlinksldjump"/>
          </p:cNvPr>
          <p:cNvSpPr txBox="1">
            <a:spLocks/>
          </p:cNvSpPr>
          <p:nvPr/>
        </p:nvSpPr>
        <p:spPr>
          <a:xfrm>
            <a:off x="4211960" y="54868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n-ea"/>
                <a:cs typeface="+mn-cs"/>
              </a:rPr>
              <a:t>     </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Песочное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1" name="Текст 3">
            <a:hlinkClick r:id="rId8" action="ppaction://hlinksldjump"/>
          </p:cNvPr>
          <p:cNvSpPr txBox="1">
            <a:spLocks/>
          </p:cNvSpPr>
          <p:nvPr/>
        </p:nvSpPr>
        <p:spPr>
          <a:xfrm>
            <a:off x="4211960" y="1412776"/>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Кислое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2" name="Текст 3">
            <a:hlinkClick r:id="rId9" action="ppaction://hlinksldjump"/>
          </p:cNvPr>
          <p:cNvSpPr txBox="1">
            <a:spLocks/>
          </p:cNvSpPr>
          <p:nvPr/>
        </p:nvSpPr>
        <p:spPr>
          <a:xfrm>
            <a:off x="4211960" y="2204864"/>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lang="ru-RU" sz="2000" b="1" dirty="0" err="1" smtClean="0">
                <a:solidFill>
                  <a:schemeClr val="bg1"/>
                </a:solidFill>
                <a:latin typeface="Bookman Old Style" pitchFamily="18" charset="0"/>
              </a:rPr>
              <a:t>Заварн</a:t>
            </a:r>
            <a:r>
              <a:rPr kumimoji="0" lang="ru-RU" sz="2000" b="1" i="0" u="none" strike="noStrike" kern="1200" cap="none" spc="0" normalizeH="0" baseline="0" noProof="0" dirty="0" err="1" smtClean="0">
                <a:ln>
                  <a:noFill/>
                </a:ln>
                <a:solidFill>
                  <a:schemeClr val="bg1"/>
                </a:solidFill>
                <a:effectLst/>
                <a:uLnTx/>
                <a:uFillTx/>
                <a:latin typeface="Bookman Old Style" pitchFamily="18" charset="0"/>
                <a:ea typeface="+mn-ea"/>
                <a:cs typeface="+mn-cs"/>
              </a:rPr>
              <a:t>ое</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3" name="Текст 3">
            <a:hlinkClick r:id="rId10" action="ppaction://hlinksldjump"/>
          </p:cNvPr>
          <p:cNvSpPr txBox="1">
            <a:spLocks/>
          </p:cNvSpPr>
          <p:nvPr/>
        </p:nvSpPr>
        <p:spPr>
          <a:xfrm>
            <a:off x="4211960" y="3933056"/>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tx1"/>
                </a:solidFill>
                <a:effectLst/>
                <a:uLnTx/>
                <a:uFillTx/>
                <a:latin typeface="Bookman Old Style" pitchFamily="18" charset="0"/>
                <a:ea typeface="+mn-ea"/>
                <a:cs typeface="+mn-cs"/>
              </a:rPr>
              <a:t>      </a:t>
            </a:r>
            <a:r>
              <a:rPr lang="ru-RU" sz="2000" b="1" dirty="0" err="1" smtClean="0">
                <a:solidFill>
                  <a:schemeClr val="bg1"/>
                </a:solidFill>
                <a:latin typeface="Bookman Old Style" pitchFamily="18" charset="0"/>
              </a:rPr>
              <a:t>Блинн</a:t>
            </a:r>
            <a:r>
              <a:rPr kumimoji="0" lang="ru-RU" sz="2000" b="1" i="0" u="none" strike="noStrike" kern="1200" cap="none" spc="0" normalizeH="0" baseline="0" noProof="0" dirty="0" err="1" smtClean="0">
                <a:ln>
                  <a:noFill/>
                </a:ln>
                <a:solidFill>
                  <a:schemeClr val="bg1"/>
                </a:solidFill>
                <a:effectLst/>
                <a:uLnTx/>
                <a:uFillTx/>
                <a:latin typeface="Bookman Old Style" pitchFamily="18" charset="0"/>
                <a:ea typeface="+mn-ea"/>
                <a:cs typeface="+mn-cs"/>
              </a:rPr>
              <a:t>ое</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4" name="Текст 3">
            <a:hlinkClick r:id="rId11" action="ppaction://hlinksldjump"/>
          </p:cNvPr>
          <p:cNvSpPr txBox="1">
            <a:spLocks/>
          </p:cNvSpPr>
          <p:nvPr/>
        </p:nvSpPr>
        <p:spPr>
          <a:xfrm>
            <a:off x="4211960" y="4797152"/>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lang="ru-RU" sz="2000" b="1" dirty="0" err="1" smtClean="0">
                <a:solidFill>
                  <a:schemeClr val="bg1"/>
                </a:solidFill>
                <a:latin typeface="Bookman Old Style" pitchFamily="18" charset="0"/>
              </a:rPr>
              <a:t>Бисквитн</a:t>
            </a:r>
            <a:r>
              <a:rPr kumimoji="0" lang="ru-RU" sz="2000" b="1" i="0" u="none" strike="noStrike" kern="1200" cap="none" spc="0" normalizeH="0" baseline="0" noProof="0" dirty="0" err="1" smtClean="0">
                <a:ln>
                  <a:noFill/>
                </a:ln>
                <a:solidFill>
                  <a:schemeClr val="bg1"/>
                </a:solidFill>
                <a:effectLst/>
                <a:uLnTx/>
                <a:uFillTx/>
                <a:latin typeface="Bookman Old Style" pitchFamily="18" charset="0"/>
                <a:ea typeface="+mn-ea"/>
                <a:cs typeface="+mn-cs"/>
              </a:rPr>
              <a:t>ое</a:t>
            </a: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тесто</a:t>
            </a:r>
            <a:endParaRPr kumimoji="0" lang="ru-RU" sz="2000"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5" name="Текст 3">
            <a:hlinkClick r:id="rId12" action="ppaction://hlinksldjump"/>
          </p:cNvPr>
          <p:cNvSpPr txBox="1">
            <a:spLocks/>
          </p:cNvSpPr>
          <p:nvPr/>
        </p:nvSpPr>
        <p:spPr>
          <a:xfrm>
            <a:off x="4211960" y="5589240"/>
            <a:ext cx="3168352" cy="432048"/>
          </a:xfrm>
          <a:prstGeom prst="rect">
            <a:avLst/>
          </a:prstGeom>
          <a:solidFill>
            <a:schemeClr val="accent6">
              <a:lumMod val="50000"/>
            </a:schemeClr>
          </a:solidFill>
        </p:spPr>
        <p:style>
          <a:lnRef idx="0">
            <a:schemeClr val="accent6"/>
          </a:lnRef>
          <a:fillRef idx="3">
            <a:schemeClr val="accent6"/>
          </a:fillRef>
          <a:effectRef idx="3">
            <a:schemeClr val="accent6"/>
          </a:effectRef>
          <a:fontRef idx="minor">
            <a:schemeClr val="lt1"/>
          </a:fontRef>
        </p:style>
        <p:txBody>
          <a:bodyPr>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ru-RU" sz="2000" b="1" i="0" u="none" strike="noStrike" kern="1200" cap="none" spc="0" normalizeH="0" baseline="0" noProof="0" dirty="0" smtClean="0">
                <a:ln>
                  <a:noFill/>
                </a:ln>
                <a:solidFill>
                  <a:schemeClr val="bg1"/>
                </a:solidFill>
                <a:effectLst/>
                <a:uLnTx/>
                <a:uFillTx/>
                <a:latin typeface="Bookman Old Style" pitchFamily="18" charset="0"/>
                <a:ea typeface="+mn-ea"/>
                <a:cs typeface="+mn-cs"/>
              </a:rPr>
              <a:t>    </a:t>
            </a:r>
            <a:r>
              <a:rPr kumimoji="0" lang="ru-RU" b="1" i="0" u="none" strike="noStrike" kern="1200" cap="none" spc="0" normalizeH="0" baseline="0" noProof="0" dirty="0" smtClean="0">
                <a:ln>
                  <a:noFill/>
                </a:ln>
                <a:solidFill>
                  <a:schemeClr val="bg1"/>
                </a:solidFill>
                <a:effectLst/>
                <a:uLnTx/>
                <a:uFillTx/>
                <a:latin typeface="Bookman Old Style" pitchFamily="18" charset="0"/>
                <a:ea typeface="+mn-ea"/>
                <a:cs typeface="+mn-cs"/>
              </a:rPr>
              <a:t>Интернет-источник</a:t>
            </a:r>
            <a:endParaRPr kumimoji="0" lang="ru-RU" b="1" i="0" u="none" strike="noStrike" kern="1200" cap="none" spc="0" normalizeH="0" baseline="0" noProof="0" dirty="0">
              <a:ln>
                <a:noFill/>
              </a:ln>
              <a:solidFill>
                <a:schemeClr val="bg1"/>
              </a:solidFill>
              <a:effectLst/>
              <a:uLnTx/>
              <a:uFillTx/>
              <a:latin typeface="Bookman Old Style" pitchFamily="18" charset="0"/>
              <a:ea typeface="+mn-ea"/>
              <a:cs typeface="+mn-cs"/>
            </a:endParaRPr>
          </a:p>
        </p:txBody>
      </p:sp>
      <p:sp>
        <p:nvSpPr>
          <p:cNvPr id="16" name="Пятиугольник 15">
            <a:hlinkClick r:id="rId13" action="ppaction://hlinksldjump"/>
          </p:cNvPr>
          <p:cNvSpPr/>
          <p:nvPr/>
        </p:nvSpPr>
        <p:spPr>
          <a:xfrm flipH="1">
            <a:off x="323528" y="6381328"/>
            <a:ext cx="360040" cy="216024"/>
          </a:xfrm>
          <a:prstGeom prst="homePlate">
            <a:avLst/>
          </a:prstGeom>
          <a:solidFill>
            <a:schemeClr val="accent6">
              <a:lumMod val="50000"/>
            </a:schemeClr>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accent6">
                  <a:lumMod val="50000"/>
                </a:schemeClr>
              </a:solidFill>
            </a:endParaRPr>
          </a:p>
        </p:txBody>
      </p:sp>
      <p:pic>
        <p:nvPicPr>
          <p:cNvPr id="17" name="Рисунок 16">
            <a:hlinkClick r:id="" action="ppaction://hlinkshowjump?jump=endshow"/>
          </p:cNvPr>
          <p:cNvPicPr>
            <a:picLocks noChangeAspect="1"/>
          </p:cNvPicPr>
          <p:nvPr/>
        </p:nvPicPr>
        <p:blipFill>
          <a:blip r:embed="rId14" cstate="print">
            <a:extLst>
              <a:ext uri="{28A0092B-C50C-407E-A947-70E740481C1C}">
                <a14:useLocalDpi xmlns:lc="http://schemas.openxmlformats.org/drawingml/2006/lockedCanvas" xmlns:a14="http://schemas.microsoft.com/office/drawing/2010/main" xmlns="" val="0"/>
              </a:ext>
            </a:extLst>
          </a:blip>
          <a:stretch>
            <a:fillRect/>
          </a:stretch>
        </p:blipFill>
        <p:spPr>
          <a:xfrm>
            <a:off x="4427984" y="6237312"/>
            <a:ext cx="360040" cy="353702"/>
          </a:xfrm>
          <a:prstGeom prst="rect">
            <a:avLst/>
          </a:prstGeom>
          <a:noFill/>
          <a:effectLst>
            <a:outerShdw blurRad="50800" dist="50800" dir="5400000" algn="ctr" rotWithShape="0">
              <a:schemeClr val="accent6">
                <a:lumMod val="50000"/>
              </a:scheme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5" name="Прямоугольник 4"/>
          <p:cNvSpPr/>
          <p:nvPr/>
        </p:nvSpPr>
        <p:spPr>
          <a:xfrm>
            <a:off x="323528" y="260648"/>
            <a:ext cx="5904656" cy="1200329"/>
          </a:xfrm>
          <a:prstGeom prst="rect">
            <a:avLst/>
          </a:prstGeom>
        </p:spPr>
        <p:txBody>
          <a:bodyPr wrap="square">
            <a:spAutoFit/>
          </a:bodyPr>
          <a:lstStyle/>
          <a:p>
            <a:r>
              <a:rPr lang="ru-RU" dirty="0" smtClean="0">
                <a:solidFill>
                  <a:schemeClr val="bg1"/>
                </a:solidFill>
                <a:latin typeface="Bookman Old Style" pitchFamily="18" charset="0"/>
              </a:rPr>
              <a:t>Основа дрожжевого теста состоит из воды (молока), дрожжей, муки, яиц, масла и специй. Соответственно каждый компонент выполняет определенную роль в замесе.</a:t>
            </a:r>
            <a:endParaRPr lang="ru-RU" dirty="0">
              <a:solidFill>
                <a:schemeClr val="bg1"/>
              </a:solidFill>
              <a:latin typeface="Bookman Old Style" pitchFamily="18" charset="0"/>
            </a:endParaRPr>
          </a:p>
        </p:txBody>
      </p:sp>
      <p:pic>
        <p:nvPicPr>
          <p:cNvPr id="8194" name="Picture 2" descr="https://pitanielife.ru/wp-content/uploads/2017/05/1380793198_0.jpg"/>
          <p:cNvPicPr>
            <a:picLocks noChangeAspect="1" noChangeArrowheads="1"/>
          </p:cNvPicPr>
          <p:nvPr/>
        </p:nvPicPr>
        <p:blipFill>
          <a:blip r:embed="rId3" cstate="print"/>
          <a:srcRect/>
          <a:stretch>
            <a:fillRect/>
          </a:stretch>
        </p:blipFill>
        <p:spPr bwMode="auto">
          <a:xfrm>
            <a:off x="395536" y="3212976"/>
            <a:ext cx="4428492" cy="2952328"/>
          </a:xfrm>
          <a:prstGeom prst="rect">
            <a:avLst/>
          </a:prstGeom>
          <a:noFill/>
        </p:spPr>
      </p:pic>
      <p:sp>
        <p:nvSpPr>
          <p:cNvPr id="7" name="Прямоугольник 6"/>
          <p:cNvSpPr/>
          <p:nvPr/>
        </p:nvSpPr>
        <p:spPr>
          <a:xfrm>
            <a:off x="323528" y="1412776"/>
            <a:ext cx="6120680" cy="2031325"/>
          </a:xfrm>
          <a:prstGeom prst="rect">
            <a:avLst/>
          </a:prstGeom>
        </p:spPr>
        <p:txBody>
          <a:bodyPr wrap="square">
            <a:spAutoFit/>
          </a:bodyPr>
          <a:lstStyle/>
          <a:p>
            <a:r>
              <a:rPr lang="ru-RU" dirty="0" smtClean="0">
                <a:solidFill>
                  <a:schemeClr val="bg1"/>
                </a:solidFill>
                <a:latin typeface="Bookman Old Style" pitchFamily="18" charset="0"/>
              </a:rPr>
              <a:t>Без дрожжей не будет и дрожжевого теста. </a:t>
            </a:r>
            <a:br>
              <a:rPr lang="ru-RU" dirty="0" smtClean="0">
                <a:solidFill>
                  <a:schemeClr val="bg1"/>
                </a:solidFill>
                <a:latin typeface="Bookman Old Style" pitchFamily="18" charset="0"/>
              </a:rPr>
            </a:br>
            <a:r>
              <a:rPr lang="ru-RU" dirty="0" smtClean="0">
                <a:solidFill>
                  <a:schemeClr val="bg1"/>
                </a:solidFill>
                <a:latin typeface="Bookman Old Style" pitchFamily="18" charset="0"/>
              </a:rPr>
              <a:t>Они “поднимают” его в процессе выпечки, делая мучное изделие мягким и пышным. Дрожжи могут быть сухими или прессованными. Если используются прессованные, то очень важно обратить на их сроки годности.</a:t>
            </a:r>
            <a:r>
              <a:rPr lang="ru-RU" dirty="0" smtClean="0"/>
              <a:t/>
            </a:r>
            <a:br>
              <a:rPr lang="ru-RU" dirty="0" smtClean="0"/>
            </a:br>
            <a:endParaRPr lang="ru-RU" dirty="0"/>
          </a:p>
        </p:txBody>
      </p:sp>
      <p:sp>
        <p:nvSpPr>
          <p:cNvPr id="8" name="Прямоугольник 7"/>
          <p:cNvSpPr/>
          <p:nvPr/>
        </p:nvSpPr>
        <p:spPr>
          <a:xfrm>
            <a:off x="4932040" y="3068960"/>
            <a:ext cx="4211960" cy="3139321"/>
          </a:xfrm>
          <a:prstGeom prst="rect">
            <a:avLst/>
          </a:prstGeom>
        </p:spPr>
        <p:txBody>
          <a:bodyPr wrap="square">
            <a:spAutoFit/>
          </a:bodyPr>
          <a:lstStyle/>
          <a:p>
            <a:r>
              <a:rPr lang="ru-RU" dirty="0" smtClean="0">
                <a:solidFill>
                  <a:schemeClr val="accent6">
                    <a:lumMod val="50000"/>
                  </a:schemeClr>
                </a:solidFill>
                <a:latin typeface="Bookman Old Style" pitchFamily="18" charset="0"/>
              </a:rPr>
              <a:t>Муку в обязательном порядке нужно просеивать, для насыщения ее кислородом и избавления от посторонних примесей. С просеянной мукой тесто легче и лучше поднимается. Яйца должны быть свежими! Перед вбиванием яиц их нужно промыть и протереть салфеткой, чтобы грязь со скорлупы не попала в тесто.</a:t>
            </a:r>
            <a:endParaRPr lang="ru-RU" dirty="0">
              <a:solidFill>
                <a:schemeClr val="accent6">
                  <a:lumMod val="50000"/>
                </a:schemeClr>
              </a:solidFill>
              <a:latin typeface="Bookman Old Style" pitchFamily="18" charset="0"/>
            </a:endParaRPr>
          </a:p>
        </p:txBody>
      </p:sp>
      <p:sp>
        <p:nvSpPr>
          <p:cNvPr id="9" name="Прямоугольник 8"/>
          <p:cNvSpPr/>
          <p:nvPr/>
        </p:nvSpPr>
        <p:spPr>
          <a:xfrm>
            <a:off x="395536" y="6093296"/>
            <a:ext cx="8568952" cy="646331"/>
          </a:xfrm>
          <a:prstGeom prst="rect">
            <a:avLst/>
          </a:prstGeom>
        </p:spPr>
        <p:txBody>
          <a:bodyPr wrap="square">
            <a:spAutoFit/>
          </a:bodyPr>
          <a:lstStyle/>
          <a:p>
            <a:r>
              <a:rPr lang="ru-RU" dirty="0" smtClean="0">
                <a:solidFill>
                  <a:schemeClr val="accent6">
                    <a:lumMod val="50000"/>
                  </a:schemeClr>
                </a:solidFill>
                <a:latin typeface="Bookman Old Style" pitchFamily="18" charset="0"/>
              </a:rPr>
              <a:t>Добавленное масло или маргарин дольше сохраняет выпечку свежей и ароматной.</a:t>
            </a:r>
            <a:endParaRPr lang="ru-RU" dirty="0">
              <a:solidFill>
                <a:schemeClr val="accent6">
                  <a:lumMod val="50000"/>
                </a:schemeClr>
              </a:solidFill>
              <a:latin typeface="Bookman Old Style" pitchFamily="18" charset="0"/>
            </a:endParaRPr>
          </a:p>
        </p:txBody>
      </p:sp>
      <p:pic>
        <p:nvPicPr>
          <p:cNvPr id="10"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7170" name="Picture 2" descr="сдобное"/>
          <p:cNvPicPr>
            <a:picLocks noChangeAspect="1" noChangeArrowheads="1"/>
          </p:cNvPicPr>
          <p:nvPr/>
        </p:nvPicPr>
        <p:blipFill>
          <a:blip r:embed="rId3" cstate="print"/>
          <a:srcRect/>
          <a:stretch>
            <a:fillRect/>
          </a:stretch>
        </p:blipFill>
        <p:spPr bwMode="auto">
          <a:xfrm>
            <a:off x="3851920" y="3212976"/>
            <a:ext cx="4536504" cy="3260613"/>
          </a:xfrm>
          <a:prstGeom prst="rect">
            <a:avLst/>
          </a:prstGeom>
          <a:noFill/>
        </p:spPr>
      </p:pic>
      <p:sp>
        <p:nvSpPr>
          <p:cNvPr id="5" name="Прямоугольник 4"/>
          <p:cNvSpPr/>
          <p:nvPr/>
        </p:nvSpPr>
        <p:spPr>
          <a:xfrm>
            <a:off x="323528" y="332656"/>
            <a:ext cx="6696744" cy="2585323"/>
          </a:xfrm>
          <a:prstGeom prst="rect">
            <a:avLst/>
          </a:prstGeom>
        </p:spPr>
        <p:txBody>
          <a:bodyPr wrap="square">
            <a:spAutoFit/>
          </a:bodyPr>
          <a:lstStyle/>
          <a:p>
            <a:r>
              <a:rPr lang="ru-RU" dirty="0" smtClean="0">
                <a:solidFill>
                  <a:schemeClr val="bg1"/>
                </a:solidFill>
                <a:latin typeface="Bookman Old Style" pitchFamily="18" charset="0"/>
              </a:rPr>
              <a:t>Для этого вида использует различные добавки, так называемую сдобу. Зависимо какое на выходе изделие должно получиться, в качестве сдобы может выступать: молочные продукты, жиросодержащие продукты, яйца, пряности, семечки, сухофрукты, мёд, патока, сахар и т.п. От добавляемой сдобы меняются вкусовые качества и вид готового изделия, густота теста. Можно добавить и дрожжи — для сладкой выпечки или без дрожжей для не сладкой.</a:t>
            </a:r>
            <a:endParaRPr lang="ru-RU" dirty="0">
              <a:solidFill>
                <a:schemeClr val="bg1"/>
              </a:solidFill>
              <a:latin typeface="Bookman Old Style" pitchFamily="18" charset="0"/>
            </a:endParaRPr>
          </a:p>
        </p:txBody>
      </p:sp>
      <p:pic>
        <p:nvPicPr>
          <p:cNvPr id="6"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6146" name="Picture 2" descr="пресное"/>
          <p:cNvPicPr>
            <a:picLocks noChangeAspect="1" noChangeArrowheads="1"/>
          </p:cNvPicPr>
          <p:nvPr/>
        </p:nvPicPr>
        <p:blipFill>
          <a:blip r:embed="rId3" cstate="print"/>
          <a:srcRect/>
          <a:stretch>
            <a:fillRect/>
          </a:stretch>
        </p:blipFill>
        <p:spPr bwMode="auto">
          <a:xfrm>
            <a:off x="3707904" y="3140968"/>
            <a:ext cx="4680520" cy="3135949"/>
          </a:xfrm>
          <a:prstGeom prst="rect">
            <a:avLst/>
          </a:prstGeom>
          <a:noFill/>
        </p:spPr>
      </p:pic>
      <p:sp>
        <p:nvSpPr>
          <p:cNvPr id="5" name="Прямоугольник 4"/>
          <p:cNvSpPr/>
          <p:nvPr/>
        </p:nvSpPr>
        <p:spPr>
          <a:xfrm>
            <a:off x="251520" y="260648"/>
            <a:ext cx="7272808" cy="2585323"/>
          </a:xfrm>
          <a:prstGeom prst="rect">
            <a:avLst/>
          </a:prstGeom>
        </p:spPr>
        <p:txBody>
          <a:bodyPr wrap="square">
            <a:spAutoFit/>
          </a:bodyPr>
          <a:lstStyle/>
          <a:p>
            <a:r>
              <a:rPr lang="ru-RU" dirty="0" smtClean="0">
                <a:solidFill>
                  <a:schemeClr val="bg1"/>
                </a:solidFill>
                <a:latin typeface="Bookman Old Style" pitchFamily="18" charset="0"/>
              </a:rPr>
              <a:t>Один из самых старинных видов теста. Наипростейшее содержание компонентов именно в этом тесте — мука и вода, иногда с добавлением соли и подсолнечного масла. В отличии от дрожжевого пресное тесто эластичное и хорошо принимает и сохраняет форму, но выпечка из него быстро черствеет. Его также можно сделать сдобным, обычно для этого добавляется молоко, сметана, сахар, яйца. Оно отлично подходит для лепки пельменей, вареников, лавашей, пресных лепешек.</a:t>
            </a:r>
            <a:endParaRPr lang="ru-RU" dirty="0">
              <a:solidFill>
                <a:schemeClr val="bg1"/>
              </a:solidFill>
              <a:latin typeface="Bookman Old Style" pitchFamily="18" charset="0"/>
            </a:endParaRPr>
          </a:p>
        </p:txBody>
      </p:sp>
      <p:pic>
        <p:nvPicPr>
          <p:cNvPr id="6"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pic>
        <p:nvPicPr>
          <p:cNvPr id="5122" name="Picture 2" descr="https://marfushka.com/_ld/37/3745.jpeg"/>
          <p:cNvPicPr>
            <a:picLocks noChangeAspect="1" noChangeArrowheads="1"/>
          </p:cNvPicPr>
          <p:nvPr/>
        </p:nvPicPr>
        <p:blipFill>
          <a:blip r:embed="rId3" cstate="print"/>
          <a:srcRect/>
          <a:stretch>
            <a:fillRect/>
          </a:stretch>
        </p:blipFill>
        <p:spPr bwMode="auto">
          <a:xfrm>
            <a:off x="323528" y="3284984"/>
            <a:ext cx="4396882" cy="2928665"/>
          </a:xfrm>
          <a:prstGeom prst="rect">
            <a:avLst/>
          </a:prstGeom>
          <a:noFill/>
        </p:spPr>
      </p:pic>
      <p:sp>
        <p:nvSpPr>
          <p:cNvPr id="5" name="Прямоугольник 4"/>
          <p:cNvSpPr/>
          <p:nvPr/>
        </p:nvSpPr>
        <p:spPr>
          <a:xfrm>
            <a:off x="323528" y="404664"/>
            <a:ext cx="6912768" cy="1477328"/>
          </a:xfrm>
          <a:prstGeom prst="rect">
            <a:avLst/>
          </a:prstGeom>
        </p:spPr>
        <p:txBody>
          <a:bodyPr wrap="square">
            <a:spAutoFit/>
          </a:bodyPr>
          <a:lstStyle/>
          <a:p>
            <a:r>
              <a:rPr lang="ru-RU" dirty="0" smtClean="0">
                <a:solidFill>
                  <a:schemeClr val="bg1"/>
                </a:solidFill>
                <a:latin typeface="Bookman Old Style" pitchFamily="18" charset="0"/>
              </a:rPr>
              <a:t>Готовится тесто из муки, сахарного песка и сливочного масла или маргарина. Иногда добавляется вода, яйца, вкусовые добавки и какой-нибудь разрыхлитель, за исключением дрожжей. Песочное тесто готовится как основа для тортов, пирожных, пирогов, тарталеток.</a:t>
            </a:r>
            <a:endParaRPr lang="ru-RU" dirty="0">
              <a:solidFill>
                <a:schemeClr val="bg1"/>
              </a:solidFill>
              <a:latin typeface="Bookman Old Style" pitchFamily="18" charset="0"/>
            </a:endParaRPr>
          </a:p>
        </p:txBody>
      </p:sp>
      <p:sp>
        <p:nvSpPr>
          <p:cNvPr id="6" name="Прямоугольник 5"/>
          <p:cNvSpPr/>
          <p:nvPr/>
        </p:nvSpPr>
        <p:spPr>
          <a:xfrm>
            <a:off x="323528" y="1916832"/>
            <a:ext cx="6840760" cy="923330"/>
          </a:xfrm>
          <a:prstGeom prst="rect">
            <a:avLst/>
          </a:prstGeom>
        </p:spPr>
        <p:txBody>
          <a:bodyPr wrap="square">
            <a:spAutoFit/>
          </a:bodyPr>
          <a:lstStyle/>
          <a:p>
            <a:r>
              <a:rPr lang="ru-RU" i="1" dirty="0" smtClean="0">
                <a:solidFill>
                  <a:schemeClr val="bg1"/>
                </a:solidFill>
                <a:latin typeface="Bookman Old Style" pitchFamily="18" charset="0"/>
              </a:rPr>
              <a:t>Мука должна содержать немного клейковины, иначе тесто будет затяжным, а готовая выпечка жесткая и грубая.</a:t>
            </a:r>
            <a:endParaRPr lang="ru-RU" i="1" dirty="0">
              <a:solidFill>
                <a:schemeClr val="bg1"/>
              </a:solidFill>
              <a:latin typeface="Bookman Old Style" pitchFamily="18" charset="0"/>
            </a:endParaRPr>
          </a:p>
        </p:txBody>
      </p:sp>
      <p:sp>
        <p:nvSpPr>
          <p:cNvPr id="7" name="Прямоугольник 6"/>
          <p:cNvSpPr/>
          <p:nvPr/>
        </p:nvSpPr>
        <p:spPr>
          <a:xfrm>
            <a:off x="5004048" y="3140968"/>
            <a:ext cx="3960440" cy="3139321"/>
          </a:xfrm>
          <a:prstGeom prst="rect">
            <a:avLst/>
          </a:prstGeom>
        </p:spPr>
        <p:txBody>
          <a:bodyPr wrap="square">
            <a:spAutoFit/>
          </a:bodyPr>
          <a:lstStyle/>
          <a:p>
            <a:r>
              <a:rPr lang="ru-RU" dirty="0" smtClean="0">
                <a:solidFill>
                  <a:schemeClr val="accent6">
                    <a:lumMod val="50000"/>
                  </a:schemeClr>
                </a:solidFill>
                <a:latin typeface="Bookman Old Style" pitchFamily="18" charset="0"/>
              </a:rPr>
              <a:t>Все компоненты перед приготовлением должны быть хорошо охлаждены, чтобы тесто не потеряло эластичность. Ингредиенты смешиваются, рубятся или перетираются в крошку и быстро замешиваются. Готовую массу нужно хорошо охладить. Выпекаются изделия при температуре 230-250 градусов.</a:t>
            </a:r>
            <a:endParaRPr lang="ru-RU" dirty="0">
              <a:solidFill>
                <a:schemeClr val="accent6">
                  <a:lumMod val="50000"/>
                </a:schemeClr>
              </a:solidFill>
              <a:latin typeface="Bookman Old Style" pitchFamily="18" charset="0"/>
            </a:endParaRPr>
          </a:p>
        </p:txBody>
      </p:sp>
      <p:pic>
        <p:nvPicPr>
          <p:cNvPr id="8"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539552" y="836712"/>
            <a:ext cx="6174432" cy="1477328"/>
          </a:xfrm>
          <a:prstGeom prst="rect">
            <a:avLst/>
          </a:prstGeom>
        </p:spPr>
        <p:txBody>
          <a:bodyPr wrap="square">
            <a:spAutoFit/>
          </a:bodyPr>
          <a:lstStyle/>
          <a:p>
            <a:r>
              <a:rPr lang="ru-RU" dirty="0" smtClean="0">
                <a:solidFill>
                  <a:schemeClr val="bg1"/>
                </a:solidFill>
                <a:latin typeface="Bookman Old Style" pitchFamily="18" charset="0"/>
              </a:rPr>
              <a:t>Как подвид кислое тесто можно отнести к хлебному. Оно подходит для выпекания кулебяк, жареных пирожков, ржаного хлеба и другой мучной выпечки. Главная его особенность — большее содержание дрожжей.</a:t>
            </a:r>
            <a:endParaRPr lang="ru-RU" dirty="0">
              <a:solidFill>
                <a:schemeClr val="bg1"/>
              </a:solidFill>
              <a:latin typeface="Bookman Old Style" pitchFamily="18" charset="0"/>
            </a:endParaRPr>
          </a:p>
        </p:txBody>
      </p:sp>
      <p:pic>
        <p:nvPicPr>
          <p:cNvPr id="5" name="Picture 2" descr="https://www.harikabirgun.com/bkaro/hbg/images/close-icon50x50.gif">
            <a:hlinkClick r:id="rId3" action="ppaction://hlinksldjump"/>
          </p:cNvPr>
          <p:cNvPicPr>
            <a:picLocks noChangeAspect="1" noChangeArrowheads="1"/>
          </p:cNvPicPr>
          <p:nvPr/>
        </p:nvPicPr>
        <p:blipFill>
          <a:blip r:embed="rId4"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pic>
        <p:nvPicPr>
          <p:cNvPr id="5122" name="Picture 2" descr="https://avatars.mds.yandex.net/get-zen_doc/1538671/pub_5cf1376869c03000af04f57f_5cf13adf87b64e00af50150c/scale_1200"/>
          <p:cNvPicPr>
            <a:picLocks noChangeAspect="1" noChangeArrowheads="1"/>
          </p:cNvPicPr>
          <p:nvPr/>
        </p:nvPicPr>
        <p:blipFill>
          <a:blip r:embed="rId5" cstate="print"/>
          <a:srcRect/>
          <a:stretch>
            <a:fillRect/>
          </a:stretch>
        </p:blipFill>
        <p:spPr bwMode="auto">
          <a:xfrm>
            <a:off x="4067944" y="2996952"/>
            <a:ext cx="3984443" cy="298833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323528" y="188640"/>
            <a:ext cx="6552728" cy="1477328"/>
          </a:xfrm>
          <a:prstGeom prst="rect">
            <a:avLst/>
          </a:prstGeom>
        </p:spPr>
        <p:txBody>
          <a:bodyPr wrap="square">
            <a:spAutoFit/>
          </a:bodyPr>
          <a:lstStyle/>
          <a:p>
            <a:r>
              <a:rPr lang="ru-RU" dirty="0" smtClean="0">
                <a:solidFill>
                  <a:schemeClr val="bg1"/>
                </a:solidFill>
                <a:latin typeface="Bookman Old Style" pitchFamily="18" charset="0"/>
              </a:rPr>
              <a:t>Используется для приготовления всеми любимых заварных пирожных и эклеров. Выпечка очень легкая и воздушная, с блестящей и гладкой поверхностью. Процесс приготовления начинается с заваривания муки водой или молоком с маслом.</a:t>
            </a:r>
            <a:endParaRPr lang="ru-RU" dirty="0">
              <a:solidFill>
                <a:schemeClr val="bg1"/>
              </a:solidFill>
              <a:latin typeface="Bookman Old Style" pitchFamily="18" charset="0"/>
            </a:endParaRPr>
          </a:p>
        </p:txBody>
      </p:sp>
      <p:pic>
        <p:nvPicPr>
          <p:cNvPr id="4098" name="Picture 2" descr="заварное"/>
          <p:cNvPicPr>
            <a:picLocks noChangeAspect="1" noChangeArrowheads="1"/>
          </p:cNvPicPr>
          <p:nvPr/>
        </p:nvPicPr>
        <p:blipFill>
          <a:blip r:embed="rId3" cstate="print"/>
          <a:srcRect/>
          <a:stretch>
            <a:fillRect/>
          </a:stretch>
        </p:blipFill>
        <p:spPr bwMode="auto">
          <a:xfrm>
            <a:off x="323528" y="3356992"/>
            <a:ext cx="4608512" cy="3072342"/>
          </a:xfrm>
          <a:prstGeom prst="rect">
            <a:avLst/>
          </a:prstGeom>
          <a:noFill/>
        </p:spPr>
      </p:pic>
      <p:sp>
        <p:nvSpPr>
          <p:cNvPr id="7" name="Прямоугольник 6"/>
          <p:cNvSpPr/>
          <p:nvPr/>
        </p:nvSpPr>
        <p:spPr>
          <a:xfrm>
            <a:off x="323528" y="1556792"/>
            <a:ext cx="6462464" cy="1754326"/>
          </a:xfrm>
          <a:prstGeom prst="rect">
            <a:avLst/>
          </a:prstGeom>
        </p:spPr>
        <p:txBody>
          <a:bodyPr wrap="square">
            <a:spAutoFit/>
          </a:bodyPr>
          <a:lstStyle/>
          <a:p>
            <a:r>
              <a:rPr lang="ru-RU" dirty="0" smtClean="0">
                <a:solidFill>
                  <a:schemeClr val="bg1"/>
                </a:solidFill>
                <a:latin typeface="Bookman Old Style" pitchFamily="18" charset="0"/>
              </a:rPr>
              <a:t>Затем массу немного остужают и по одному вбивают яйца, хорошо ее вымешивая. Масса должна быть вязкая и эластичная. Ложкой или с помощью кондитерского мешка выкладываются на противень порционные кусочки в форме шариков или других фигур и выпекается.</a:t>
            </a:r>
            <a:endParaRPr lang="ru-RU" dirty="0">
              <a:solidFill>
                <a:schemeClr val="bg1"/>
              </a:solidFill>
              <a:latin typeface="Bookman Old Style" pitchFamily="18" charset="0"/>
            </a:endParaRPr>
          </a:p>
        </p:txBody>
      </p:sp>
      <p:sp>
        <p:nvSpPr>
          <p:cNvPr id="8" name="Прямоугольник 7"/>
          <p:cNvSpPr/>
          <p:nvPr/>
        </p:nvSpPr>
        <p:spPr>
          <a:xfrm>
            <a:off x="5148064" y="3284984"/>
            <a:ext cx="3888432" cy="3240360"/>
          </a:xfrm>
          <a:prstGeom prst="rect">
            <a:avLst/>
          </a:prstGeom>
        </p:spPr>
        <p:txBody>
          <a:bodyPr wrap="square">
            <a:spAutoFit/>
          </a:bodyPr>
          <a:lstStyle/>
          <a:p>
            <a:r>
              <a:rPr lang="ru-RU" dirty="0" smtClean="0">
                <a:solidFill>
                  <a:schemeClr val="accent6">
                    <a:lumMod val="50000"/>
                  </a:schemeClr>
                </a:solidFill>
                <a:latin typeface="Bookman Old Style" pitchFamily="18" charset="0"/>
              </a:rPr>
              <a:t>В процессе выпечки образуются полости, которые потом заполняются начинкой. Заварное тесто также может быть использовано и для приготовления вареников, пельменей, чебуреков, галушек и так далее. Процесс приготовления такой же, как и для пирожных, до момента выпекания в духовке.</a:t>
            </a:r>
            <a:endParaRPr lang="ru-RU" dirty="0">
              <a:solidFill>
                <a:schemeClr val="accent6">
                  <a:lumMod val="50000"/>
                </a:schemeClr>
              </a:solidFill>
              <a:latin typeface="Bookman Old Style" pitchFamily="18" charset="0"/>
            </a:endParaRPr>
          </a:p>
        </p:txBody>
      </p:sp>
      <p:pic>
        <p:nvPicPr>
          <p:cNvPr id="9"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3" name="Рисунок 2" descr="CIYq0.jpg"/>
          <p:cNvPicPr>
            <a:picLocks noChangeAspect="1"/>
          </p:cNvPicPr>
          <p:nvPr/>
        </p:nvPicPr>
        <p:blipFill>
          <a:blip r:embed="rId2" cstate="print"/>
          <a:srcRect r="29179" b="5572"/>
          <a:stretch>
            <a:fillRect/>
          </a:stretch>
        </p:blipFill>
        <p:spPr>
          <a:xfrm>
            <a:off x="0" y="0"/>
            <a:ext cx="9144000" cy="6858000"/>
          </a:xfrm>
          <a:prstGeom prst="rect">
            <a:avLst/>
          </a:prstGeom>
        </p:spPr>
      </p:pic>
      <p:sp>
        <p:nvSpPr>
          <p:cNvPr id="4" name="Прямоугольник 3"/>
          <p:cNvSpPr/>
          <p:nvPr/>
        </p:nvSpPr>
        <p:spPr>
          <a:xfrm>
            <a:off x="395536" y="260648"/>
            <a:ext cx="6840760" cy="2862322"/>
          </a:xfrm>
          <a:prstGeom prst="rect">
            <a:avLst/>
          </a:prstGeom>
        </p:spPr>
        <p:txBody>
          <a:bodyPr wrap="square">
            <a:spAutoFit/>
          </a:bodyPr>
          <a:lstStyle/>
          <a:p>
            <a:r>
              <a:rPr lang="ru-RU" dirty="0" smtClean="0">
                <a:solidFill>
                  <a:schemeClr val="bg1"/>
                </a:solidFill>
                <a:latin typeface="Bookman Old Style" pitchFamily="18" charset="0"/>
              </a:rPr>
              <a:t>Говорят, что это тесто изобрел художник из Франции Клод </a:t>
            </a:r>
            <a:r>
              <a:rPr lang="ru-RU" dirty="0" err="1" smtClean="0">
                <a:solidFill>
                  <a:schemeClr val="bg1"/>
                </a:solidFill>
                <a:latin typeface="Bookman Old Style" pitchFamily="18" charset="0"/>
              </a:rPr>
              <a:t>Лоренн</a:t>
            </a:r>
            <a:r>
              <a:rPr lang="ru-RU" dirty="0" smtClean="0">
                <a:solidFill>
                  <a:schemeClr val="bg1"/>
                </a:solidFill>
                <a:latin typeface="Bookman Old Style" pitchFamily="18" charset="0"/>
              </a:rPr>
              <a:t>. Слоеное тесто или слойка подходит для приготовления булок, </a:t>
            </a:r>
            <a:r>
              <a:rPr lang="ru-RU" dirty="0" err="1" smtClean="0">
                <a:solidFill>
                  <a:schemeClr val="bg1"/>
                </a:solidFill>
                <a:latin typeface="Bookman Old Style" pitchFamily="18" charset="0"/>
              </a:rPr>
              <a:t>самсы</a:t>
            </a:r>
            <a:r>
              <a:rPr lang="ru-RU" dirty="0" smtClean="0">
                <a:solidFill>
                  <a:schemeClr val="bg1"/>
                </a:solidFill>
                <a:latin typeface="Bookman Old Style" pitchFamily="18" charset="0"/>
              </a:rPr>
              <a:t>, тортов, например, знаменитый торт «Наполеон». Главным его компонентом, помимо муки, является сливочное масло или маргарин. Чтобы получить слойку ее нужно неоднократно раскатывать и складывать, таким образом чередуя слои жира и муки. После раскатки каждого слоя тесто охлаждают и снова раскатывают и складывают.</a:t>
            </a:r>
            <a:endParaRPr lang="ru-RU" dirty="0">
              <a:solidFill>
                <a:schemeClr val="bg1"/>
              </a:solidFill>
              <a:latin typeface="Bookman Old Style" pitchFamily="18" charset="0"/>
            </a:endParaRPr>
          </a:p>
        </p:txBody>
      </p:sp>
      <p:pic>
        <p:nvPicPr>
          <p:cNvPr id="2050" name="Picture 2" descr="слоеное"/>
          <p:cNvPicPr>
            <a:picLocks noChangeAspect="1" noChangeArrowheads="1"/>
          </p:cNvPicPr>
          <p:nvPr/>
        </p:nvPicPr>
        <p:blipFill>
          <a:blip r:embed="rId3" cstate="print"/>
          <a:srcRect/>
          <a:stretch>
            <a:fillRect/>
          </a:stretch>
        </p:blipFill>
        <p:spPr bwMode="auto">
          <a:xfrm>
            <a:off x="4139952" y="3429000"/>
            <a:ext cx="4209938" cy="2808312"/>
          </a:xfrm>
          <a:prstGeom prst="rect">
            <a:avLst/>
          </a:prstGeom>
          <a:noFill/>
        </p:spPr>
      </p:pic>
      <p:pic>
        <p:nvPicPr>
          <p:cNvPr id="6" name="Picture 2" descr="https://www.harikabirgun.com/bkaro/hbg/images/close-icon50x50.gif">
            <a:hlinkClick r:id="rId4" action="ppaction://hlinksldjump"/>
          </p:cNvPr>
          <p:cNvPicPr>
            <a:picLocks noChangeAspect="1" noChangeArrowheads="1"/>
          </p:cNvPicPr>
          <p:nvPr/>
        </p:nvPicPr>
        <p:blipFill>
          <a:blip r:embed="rId5" cstate="print">
            <a:duotone>
              <a:prstClr val="black"/>
              <a:schemeClr val="accent6">
                <a:tint val="45000"/>
                <a:satMod val="400000"/>
              </a:schemeClr>
            </a:duotone>
          </a:blip>
          <a:srcRect/>
          <a:stretch>
            <a:fillRect/>
          </a:stretch>
        </p:blipFill>
        <p:spPr bwMode="auto">
          <a:xfrm>
            <a:off x="8883352" y="0"/>
            <a:ext cx="260648" cy="2606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699</Words>
  <Application>Microsoft Office PowerPoint</Application>
  <PresentationFormat>Экран (4:3)</PresentationFormat>
  <Paragraphs>32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Тема Office</vt:lpstr>
      <vt:lpstr>Девять основных видов теста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Люда</dc:creator>
  <cp:lastModifiedBy>Люда</cp:lastModifiedBy>
  <cp:revision>26</cp:revision>
  <dcterms:created xsi:type="dcterms:W3CDTF">2020-12-24T13:23:57Z</dcterms:created>
  <dcterms:modified xsi:type="dcterms:W3CDTF">2020-12-25T18:49:54Z</dcterms:modified>
</cp:coreProperties>
</file>