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320" r:id="rId4"/>
    <p:sldId id="321" r:id="rId5"/>
    <p:sldId id="322" r:id="rId6"/>
    <p:sldId id="287" r:id="rId7"/>
    <p:sldId id="281" r:id="rId8"/>
    <p:sldId id="282" r:id="rId9"/>
    <p:sldId id="272" r:id="rId10"/>
    <p:sldId id="284" r:id="rId11"/>
    <p:sldId id="275" r:id="rId12"/>
    <p:sldId id="261" r:id="rId13"/>
    <p:sldId id="296" r:id="rId14"/>
    <p:sldId id="262" r:id="rId15"/>
    <p:sldId id="285" r:id="rId16"/>
    <p:sldId id="325" r:id="rId17"/>
    <p:sldId id="323" r:id="rId18"/>
    <p:sldId id="297" r:id="rId19"/>
    <p:sldId id="324" r:id="rId20"/>
    <p:sldId id="311" r:id="rId21"/>
    <p:sldId id="318" r:id="rId22"/>
    <p:sldId id="319" r:id="rId23"/>
    <p:sldId id="305" r:id="rId24"/>
    <p:sldId id="263" r:id="rId25"/>
    <p:sldId id="266" r:id="rId26"/>
    <p:sldId id="258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66"/>
    <a:srgbClr val="FBFBB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6" autoAdjust="0"/>
    <p:restoredTop sz="94660"/>
  </p:normalViewPr>
  <p:slideViewPr>
    <p:cSldViewPr>
      <p:cViewPr>
        <p:scale>
          <a:sx n="80" d="100"/>
          <a:sy n="80" d="100"/>
        </p:scale>
        <p:origin x="-144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Photoshop\17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836712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70892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BFBB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Photoshop\2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BFBB7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hotoshop\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FBFBB7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0" y="908720"/>
            <a:ext cx="8820150" cy="1922023"/>
          </a:xfrm>
        </p:spPr>
        <p:txBody>
          <a:bodyPr/>
          <a:lstStyle/>
          <a:p>
            <a:r>
              <a:rPr lang="ru-RU" b="1" dirty="0" smtClean="0">
                <a:solidFill>
                  <a:srgbClr val="FFFF66"/>
                </a:solidFill>
                <a:latin typeface="Monotype Corsiva" pitchFamily="66" charset="0"/>
              </a:rPr>
              <a:t>Развитие </a:t>
            </a:r>
            <a:br>
              <a:rPr lang="ru-RU" b="1" dirty="0" smtClean="0">
                <a:solidFill>
                  <a:srgbClr val="FFFF66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FFFF66"/>
                </a:solidFill>
                <a:latin typeface="Monotype Corsiva" pitchFamily="66" charset="0"/>
              </a:rPr>
              <a:t>творческих   способностей </a:t>
            </a:r>
            <a:br>
              <a:rPr lang="ru-RU" b="1" dirty="0" smtClean="0">
                <a:solidFill>
                  <a:srgbClr val="FFFF66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FFFF66"/>
                </a:solidFill>
                <a:latin typeface="Monotype Corsiva" pitchFamily="66" charset="0"/>
              </a:rPr>
              <a:t>  младших   школьников на уроках русского языка, литературного чтения и окружающего мира.</a:t>
            </a:r>
            <a:endParaRPr lang="ru-RU" dirty="0" smtClean="0">
              <a:solidFill>
                <a:srgbClr val="FFFF66"/>
              </a:solidFill>
            </a:endParaRPr>
          </a:p>
        </p:txBody>
      </p:sp>
      <p:sp>
        <p:nvSpPr>
          <p:cNvPr id="4" name="Содержимое 4"/>
          <p:cNvSpPr>
            <a:spLocks noGrp="1"/>
          </p:cNvSpPr>
          <p:nvPr>
            <p:ph type="subTitle" idx="1"/>
          </p:nvPr>
        </p:nvSpPr>
        <p:spPr>
          <a:xfrm rot="20788267">
            <a:off x="319114" y="4100032"/>
            <a:ext cx="4713538" cy="1752600"/>
          </a:xfrm>
        </p:spPr>
        <p:txBody>
          <a:bodyPr/>
          <a:lstStyle/>
          <a:p>
            <a:pPr algn="l">
              <a:lnSpc>
                <a:spcPct val="90000"/>
              </a:lnSpc>
              <a:buClr>
                <a:srgbClr val="A50021"/>
              </a:buClr>
              <a:buSzPct val="75000"/>
              <a:buNone/>
            </a:pPr>
            <a:r>
              <a:rPr lang="ru-RU" sz="2400" b="1" dirty="0" smtClean="0">
                <a:latin typeface="Monotype Corsiva" pitchFamily="66" charset="0"/>
              </a:rPr>
              <a:t>подготовила:  учитель начальных классов  Пивоварова Ольга Владимировна </a:t>
            </a:r>
          </a:p>
          <a:p>
            <a:pPr algn="l">
              <a:lnSpc>
                <a:spcPct val="90000"/>
              </a:lnSpc>
              <a:buClr>
                <a:srgbClr val="A50021"/>
              </a:buClr>
              <a:buSzPct val="75000"/>
              <a:buNone/>
            </a:pPr>
            <a:r>
              <a:rPr lang="ru-RU" sz="2400" b="1" dirty="0" smtClean="0">
                <a:latin typeface="Monotype Corsiva" pitchFamily="66" charset="0"/>
              </a:rPr>
              <a:t>2017 год</a:t>
            </a:r>
            <a:endParaRPr lang="ru-RU" sz="24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5"/>
          <p:cNvSpPr txBox="1">
            <a:spLocks noGrp="1"/>
          </p:cNvSpPr>
          <p:nvPr>
            <p:ph type="title"/>
          </p:nvPr>
        </p:nvSpPr>
        <p:spPr bwMode="auto">
          <a:xfrm>
            <a:off x="285720" y="4143380"/>
            <a:ext cx="800105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Диапазон творческих задач на уроках необычайно широк по сложности. При решении происходит акт творчества, находится новый путь или создается нечто новое. Вот здесь-то и требуются особые качества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ума: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наблюдательность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, умение анализировать, сопоставлять, комбинировать 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всё то, что в совокупности и составляет творческие способности.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5122" name="Picture 2" descr="C:\Users\User\Desktop\доклад\P10807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60648"/>
            <a:ext cx="4878978" cy="365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28" y="428604"/>
            <a:ext cx="7372344" cy="1143000"/>
          </a:xfrm>
        </p:spPr>
        <p:txBody>
          <a:bodyPr/>
          <a:lstStyle/>
          <a:p>
            <a:r>
              <a:rPr lang="ru-RU" sz="3200" b="1" dirty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3600" b="1" dirty="0">
                <a:solidFill>
                  <a:srgbClr val="FFFF00"/>
                </a:solidFill>
                <a:latin typeface="Monotype Corsiva" pitchFamily="66" charset="0"/>
              </a:rPr>
              <a:t>Критерии </a:t>
            </a:r>
            <a:r>
              <a:rPr lang="ru-RU" sz="3600" b="1" dirty="0" smtClean="0">
                <a:solidFill>
                  <a:srgbClr val="FFFF00"/>
                </a:solidFill>
                <a:latin typeface="Monotype Corsiva" pitchFamily="66" charset="0"/>
              </a:rPr>
              <a:t/>
            </a:r>
            <a:br>
              <a:rPr lang="ru-RU" sz="3600" b="1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FFFF00"/>
                </a:solidFill>
                <a:latin typeface="Monotype Corsiva" pitchFamily="66" charset="0"/>
              </a:rPr>
              <a:t>творческой </a:t>
            </a:r>
            <a:r>
              <a:rPr lang="ru-RU" sz="3600" b="1" dirty="0">
                <a:solidFill>
                  <a:srgbClr val="FFFF00"/>
                </a:solidFill>
                <a:latin typeface="Monotype Corsiva" pitchFamily="66" charset="0"/>
              </a:rPr>
              <a:t>активности </a:t>
            </a:r>
            <a:r>
              <a:rPr lang="ru-RU" sz="3600" b="1" dirty="0" smtClean="0">
                <a:solidFill>
                  <a:srgbClr val="FFFF00"/>
                </a:solidFill>
                <a:latin typeface="Monotype Corsiva" pitchFamily="66" charset="0"/>
              </a:rPr>
              <a:t>учащихся</a:t>
            </a:r>
            <a:r>
              <a:rPr lang="ru-RU" sz="3200" b="1" dirty="0">
                <a:solidFill>
                  <a:srgbClr val="FFFF00"/>
                </a:solidFill>
                <a:latin typeface="Monotype Corsiva" pitchFamily="66" charset="0"/>
              </a:rPr>
              <a:t/>
            </a:r>
            <a:br>
              <a:rPr lang="ru-RU" sz="3200" b="1" dirty="0">
                <a:solidFill>
                  <a:srgbClr val="FFFF00"/>
                </a:solidFill>
                <a:latin typeface="Monotype Corsiva" pitchFamily="66" charset="0"/>
              </a:rPr>
            </a:br>
            <a:endParaRPr lang="ru-RU" sz="32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400" dirty="0"/>
              <a:t>Психологические задатки.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Способность к концентрации внимания.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Интеллект.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Память, воображение.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Личностный статус.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Мотивация достижений.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Привычки.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Притязания.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Талант.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Устремлённость.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Цели и ценности </a:t>
            </a:r>
            <a:r>
              <a:rPr lang="ru-RU" sz="2400" dirty="0" smtClean="0"/>
              <a:t>(</a:t>
            </a:r>
            <a:r>
              <a:rPr lang="ru-RU" sz="2400" dirty="0"/>
              <a:t>здоровье, материальные блага, общение).</a:t>
            </a:r>
          </a:p>
        </p:txBody>
      </p:sp>
      <p:pic>
        <p:nvPicPr>
          <p:cNvPr id="6146" name="Picture 2" descr="C:\Users\User\Desktop\доклад\P10904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603457"/>
            <a:ext cx="384060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Photoshop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Заголовок 3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3600" dirty="0" smtClean="0">
                <a:solidFill>
                  <a:srgbClr val="FFFF00"/>
                </a:solidFill>
              </a:rPr>
              <a:t>Способы стимулирования творческих способностей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2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714488"/>
            <a:ext cx="8358246" cy="4530725"/>
          </a:xfrm>
        </p:spPr>
        <p:txBody>
          <a:bodyPr/>
          <a:lstStyle/>
          <a:p>
            <a:pPr marL="357188" lvl="4" indent="-263525" eaLnBrk="1" hangingPunct="1">
              <a:buFont typeface="Wingdings" pitchFamily="2" charset="2"/>
              <a:buNone/>
              <a:defRPr/>
            </a:pPr>
            <a:r>
              <a:rPr lang="ru-RU" b="1" dirty="0" smtClean="0"/>
              <a:t>1.Благоприятная атмосфера в классе.</a:t>
            </a:r>
          </a:p>
          <a:p>
            <a:pPr marL="357188" lvl="4" indent="-263525" eaLnBrk="1" hangingPunct="1">
              <a:buFont typeface="Wingdings" pitchFamily="2" charset="2"/>
              <a:buNone/>
              <a:defRPr/>
            </a:pPr>
            <a:endParaRPr lang="ru-RU" sz="1100" b="1" dirty="0" smtClean="0"/>
          </a:p>
          <a:p>
            <a:pPr marL="357188" lvl="4" indent="-263525" eaLnBrk="1" hangingPunct="1">
              <a:buFont typeface="Wingdings" pitchFamily="2" charset="2"/>
              <a:buNone/>
              <a:defRPr/>
            </a:pPr>
            <a:r>
              <a:rPr lang="ru-RU" b="1" dirty="0" smtClean="0"/>
              <a:t>2. Доброжелательность со стороны учителя, его отказ от критики в адрес ребёнка.</a:t>
            </a:r>
          </a:p>
          <a:p>
            <a:pPr marL="357188" lvl="4" indent="-263525" eaLnBrk="1" hangingPunct="1">
              <a:buFont typeface="Wingdings" pitchFamily="2" charset="2"/>
              <a:buNone/>
              <a:defRPr/>
            </a:pPr>
            <a:endParaRPr lang="ru-RU" sz="1100" b="1" dirty="0" smtClean="0"/>
          </a:p>
          <a:p>
            <a:pPr marL="357188" lvl="4" indent="-263525" eaLnBrk="1" hangingPunct="1">
              <a:buFont typeface="Wingdings" pitchFamily="2" charset="2"/>
              <a:buNone/>
              <a:defRPr/>
            </a:pPr>
            <a:r>
              <a:rPr lang="ru-RU" b="1" dirty="0" smtClean="0"/>
              <a:t>3. Обогащение окружающей среды ребёнка самыми новыми и разнообразными для него предметами, с целью развития его любознательности.</a:t>
            </a:r>
          </a:p>
          <a:p>
            <a:pPr marL="357188" lvl="4" indent="-263525" eaLnBrk="1" hangingPunct="1">
              <a:buFont typeface="Wingdings" pitchFamily="2" charset="2"/>
              <a:buNone/>
              <a:defRPr/>
            </a:pPr>
            <a:endParaRPr lang="ru-RU" sz="1100" b="1" dirty="0" smtClean="0"/>
          </a:p>
          <a:p>
            <a:pPr marL="357188" lvl="4" indent="-263525" eaLnBrk="1" hangingPunct="1">
              <a:buFont typeface="Wingdings" pitchFamily="2" charset="2"/>
              <a:buNone/>
              <a:defRPr/>
            </a:pPr>
            <a:r>
              <a:rPr lang="ru-RU" b="1" dirty="0" smtClean="0"/>
              <a:t>4. Поощрение высказывания оригинальных идей.</a:t>
            </a:r>
          </a:p>
          <a:p>
            <a:pPr marL="357188" lvl="4" indent="-263525" eaLnBrk="1" hangingPunct="1">
              <a:buFont typeface="Wingdings" pitchFamily="2" charset="2"/>
              <a:buNone/>
              <a:defRPr/>
            </a:pPr>
            <a:endParaRPr lang="ru-RU" sz="1100" b="1" dirty="0" smtClean="0"/>
          </a:p>
          <a:p>
            <a:pPr marL="357188" lvl="4" indent="-263525" eaLnBrk="1" hangingPunct="1">
              <a:buFont typeface="Wingdings" pitchFamily="2" charset="2"/>
              <a:buNone/>
              <a:defRPr/>
            </a:pPr>
            <a:r>
              <a:rPr lang="ru-RU" b="1" dirty="0" smtClean="0"/>
              <a:t>5.Использование личного примера творческого подхода к решению проблем.</a:t>
            </a:r>
          </a:p>
          <a:p>
            <a:pPr marL="357188" lvl="4" indent="-263525" eaLnBrk="1" hangingPunct="1">
              <a:buFont typeface="Wingdings" pitchFamily="2" charset="2"/>
              <a:buNone/>
              <a:defRPr/>
            </a:pPr>
            <a:endParaRPr lang="ru-RU" sz="1100" b="1" dirty="0" smtClean="0"/>
          </a:p>
          <a:p>
            <a:pPr marL="357188" lvl="4" indent="-263525" eaLnBrk="1" hangingPunct="1">
              <a:buFont typeface="Wingdings" pitchFamily="2" charset="2"/>
              <a:buNone/>
              <a:defRPr/>
            </a:pPr>
            <a:r>
              <a:rPr lang="ru-RU" b="1" dirty="0" smtClean="0"/>
              <a:t>6. Предоставление детям возможности активно задавать вопросы.</a:t>
            </a:r>
          </a:p>
          <a:p>
            <a:pPr marL="2171700" lvl="4" indent="-342900" eaLnBrk="1" hangingPunct="1">
              <a:buFont typeface="Wingdings" pitchFamily="2" charset="2"/>
              <a:buNone/>
              <a:defRPr/>
            </a:pPr>
            <a:endParaRPr lang="ru-RU" b="1" dirty="0" smtClean="0"/>
          </a:p>
          <a:p>
            <a:pPr lvl="4"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lvl="4"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lvl="4"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lvl="4"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lvl="4"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lvl="4"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lvl="4"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lvl="4" eaLnBrk="1" hangingPunct="1">
              <a:buFont typeface="Wingdings" pitchFamily="2" charset="2"/>
              <a:buNone/>
              <a:defRPr/>
            </a:pPr>
            <a:r>
              <a:rPr lang="ru-RU" dirty="0" smtClean="0"/>
              <a:t>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type="title"/>
          </p:nvPr>
        </p:nvSpPr>
        <p:spPr>
          <a:xfrm>
            <a:off x="928662" y="274638"/>
            <a:ext cx="7758138" cy="2082792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 smtClean="0"/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В </a:t>
            </a:r>
            <a:r>
              <a:rPr lang="ru-RU" sz="2400" b="1" dirty="0">
                <a:solidFill>
                  <a:schemeClr val="bg1"/>
                </a:solidFill>
              </a:rPr>
              <a:t>младшем школьном возрасте развитие творческого воображения </a:t>
            </a:r>
            <a:r>
              <a:rPr lang="ru-RU" sz="2400" b="1" dirty="0" smtClean="0">
                <a:solidFill>
                  <a:schemeClr val="bg1"/>
                </a:solidFill>
              </a:rPr>
              <a:t>ребёнка </a:t>
            </a:r>
            <a:r>
              <a:rPr lang="ru-RU" sz="2400" b="1" dirty="0">
                <a:solidFill>
                  <a:schemeClr val="bg1"/>
                </a:solidFill>
              </a:rPr>
              <a:t>должно идти через постепенное обогащение опыта </a:t>
            </a:r>
            <a:r>
              <a:rPr lang="ru-RU" sz="2400" b="1" dirty="0" smtClean="0">
                <a:solidFill>
                  <a:schemeClr val="bg1"/>
                </a:solidFill>
              </a:rPr>
              <a:t>ребёнка</a:t>
            </a:r>
            <a:r>
              <a:rPr lang="ru-RU" sz="2400" b="1" dirty="0">
                <a:solidFill>
                  <a:schemeClr val="bg1"/>
                </a:solidFill>
              </a:rPr>
              <a:t>, насыщение этого опыта новыми знаниями о различных областях действительности. 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C:\Users\User\Desktop\доклад\DSC06038.JP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59" y="2708920"/>
            <a:ext cx="6705061" cy="392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Photoshop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</a:t>
            </a:r>
            <a:endParaRPr lang="ru-RU" sz="2700" dirty="0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8" name="Rectangle 2"/>
          <p:cNvSpPr txBox="1">
            <a:spLocks noRot="1" noChangeArrowheads="1"/>
          </p:cNvSpPr>
          <p:nvPr/>
        </p:nvSpPr>
        <p:spPr bwMode="auto">
          <a:xfrm>
            <a:off x="357158" y="357166"/>
            <a:ext cx="857256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Большую роль по развитию творческих способностей играют сочинения и стихосложения.</a:t>
            </a:r>
          </a:p>
        </p:txBody>
      </p:sp>
      <p:sp>
        <p:nvSpPr>
          <p:cNvPr id="9" name="Содержимое 3"/>
          <p:cNvSpPr txBox="1">
            <a:spLocks/>
          </p:cNvSpPr>
          <p:nvPr/>
        </p:nvSpPr>
        <p:spPr bwMode="auto">
          <a:xfrm>
            <a:off x="350896" y="1772816"/>
            <a:ext cx="82296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Процесс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 стихосложения вызывает у школьников неподдельный интерес. Упражняться в стихосложении можно по заданным рифмам. Например :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ru-RU" sz="2400" baseline="0" dirty="0" smtClean="0">
                <a:solidFill>
                  <a:schemeClr val="bg1"/>
                </a:solidFill>
                <a:latin typeface="+mn-lt"/>
              </a:rPr>
              <a:t>______________________пойду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______________________найду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ru-RU" sz="2400" baseline="0" dirty="0" smtClean="0">
                <a:solidFill>
                  <a:schemeClr val="bg1"/>
                </a:solidFill>
                <a:latin typeface="+mn-lt"/>
              </a:rPr>
              <a:t>______________________птичка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______________________синичка.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ru-RU" sz="2400" dirty="0" smtClean="0">
                <a:solidFill>
                  <a:schemeClr val="bg1"/>
                </a:solidFill>
                <a:latin typeface="+mn-lt"/>
              </a:rPr>
              <a:t>Сочинение по картине в начальной школе- одно из эффективных средств развития речи и раскрытия творческих способностей младших школьников.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type="title"/>
          </p:nvPr>
        </p:nvSpPr>
        <p:spPr>
          <a:xfrm>
            <a:off x="755576" y="260648"/>
            <a:ext cx="8229600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2800" dirty="0" smtClean="0"/>
              <a:t>На </a:t>
            </a:r>
            <a:r>
              <a:rPr lang="ru-RU" sz="2800" dirty="0"/>
              <a:t>уроках мы пишем </a:t>
            </a:r>
            <a:r>
              <a:rPr lang="ru-RU" sz="2800" dirty="0" smtClean="0"/>
              <a:t> </a:t>
            </a:r>
            <a:r>
              <a:rPr lang="ru-RU" sz="2800" dirty="0"/>
              <a:t>сочинения-сказки о частях </a:t>
            </a:r>
            <a:r>
              <a:rPr lang="ru-RU" sz="2800" dirty="0" smtClean="0"/>
              <a:t>речи  </a:t>
            </a:r>
            <a:r>
              <a:rPr lang="ru-RU" sz="2800" dirty="0"/>
              <a:t>например</a:t>
            </a:r>
            <a:r>
              <a:rPr lang="ru-RU" sz="2800" dirty="0" smtClean="0"/>
              <a:t>: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7" name="Picture 3" descr="C:\Users\User\Desktop\IMG_20171123_1321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33268" y="2390950"/>
            <a:ext cx="4858005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IMG_20171123_1337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20537" y="753203"/>
            <a:ext cx="3024337" cy="419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сочинения-сказки о частях речи</a:t>
            </a:r>
            <a:endParaRPr lang="ru-RU" dirty="0"/>
          </a:p>
        </p:txBody>
      </p:sp>
      <p:pic>
        <p:nvPicPr>
          <p:cNvPr id="4098" name="Picture 2" descr="C:\Users\User\Desktop\IMG_20171123_1338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396471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IMG_20171123_1337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72604" y="1396148"/>
            <a:ext cx="4451016" cy="390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749139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288032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      Драматизация </a:t>
            </a:r>
            <a:r>
              <a:rPr lang="ru-RU" sz="2400" dirty="0">
                <a:solidFill>
                  <a:schemeClr val="bg1"/>
                </a:solidFill>
              </a:rPr>
              <a:t>прочитанного произведения (сказки, рассказы, басни, пьесы) предполагает воссоздание реплик главных героев, их диалога в виде сценки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Игра «Театр» 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по  произведению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В. Осеевой </a:t>
            </a:r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«Волшебное слово»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User\Desktop\доклад\IMG_20171121_1230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75147"/>
            <a:ext cx="2592288" cy="460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доклад\IMG_20171121_1239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65938" y="1728970"/>
            <a:ext cx="2682737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доклад\IMG_20171121_1230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789040"/>
            <a:ext cx="2619455" cy="289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2972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Сценки на праздниках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User\Desktop\доклад\IMG_20171004_1248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3384376" cy="491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Desktop\P10804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1872" y="1073204"/>
            <a:ext cx="3440876" cy="458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FF00"/>
                </a:solidFill>
              </a:rPr>
              <a:t>Сценки на праздниках</a:t>
            </a:r>
            <a:endParaRPr lang="ru-RU" dirty="0"/>
          </a:p>
        </p:txBody>
      </p:sp>
      <p:pic>
        <p:nvPicPr>
          <p:cNvPr id="4" name="Picture 2" descr="C:\Users\User\Desktop\доклад\DSC054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5" y="3140968"/>
            <a:ext cx="4044238" cy="333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User\Desktop\школьные фото 2016-2017\осень\DSC055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84784"/>
            <a:ext cx="4176464" cy="313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29490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142976" y="500042"/>
            <a:ext cx="7786742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 </a:t>
            </a:r>
            <a:br>
              <a:rPr lang="ru-RU" sz="2800" dirty="0" smtClean="0"/>
            </a:br>
            <a:r>
              <a:rPr lang="ru-RU" sz="2800" dirty="0" smtClean="0">
                <a:solidFill>
                  <a:srgbClr val="FFFF00"/>
                </a:solidFill>
              </a:rPr>
              <a:t>«Дети должны расти в мире красоты, игры, сказки, музыки, рисунка, творчества…» </a:t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                                            В. А. Сухомлинский.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/>
          </a:p>
        </p:txBody>
      </p:sp>
      <p:sp>
        <p:nvSpPr>
          <p:cNvPr id="8" name="Текст 9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2073412"/>
          </a:xfrm>
        </p:spPr>
        <p:txBody>
          <a:bodyPr/>
          <a:lstStyle/>
          <a:p>
            <a:pPr>
              <a:buNone/>
              <a:defRPr/>
            </a:pPr>
            <a:r>
              <a:rPr lang="ru-RU" sz="3600" dirty="0" smtClean="0"/>
              <a:t>    </a:t>
            </a:r>
            <a:r>
              <a:rPr lang="ru-RU" sz="2400" dirty="0" smtClean="0"/>
              <a:t>Детские творческие способности – это естественное поведение ребёнка на фоне отсутствия стереотипов, где точкой отсчёта является норма, и чем дальше от неё, тем показатели творчества выше.</a:t>
            </a:r>
            <a:endParaRPr lang="ru-RU" sz="3600" dirty="0"/>
          </a:p>
        </p:txBody>
      </p:sp>
      <p:pic>
        <p:nvPicPr>
          <p:cNvPr id="2050" name="Picture 2" descr="C:\Users\User\Desktop\IMG_20171102_1302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24944"/>
            <a:ext cx="4149280" cy="362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/>
          <a:lstStyle/>
          <a:p>
            <a:r>
              <a:rPr lang="ru-RU" sz="4000" dirty="0" smtClean="0">
                <a:solidFill>
                  <a:srgbClr val="FFFF00"/>
                </a:solidFill>
              </a:rPr>
              <a:t>Защита проектной работы </a:t>
            </a:r>
            <a:br>
              <a:rPr lang="ru-RU" sz="4000" dirty="0" smtClean="0">
                <a:solidFill>
                  <a:srgbClr val="FFFF00"/>
                </a:solidFill>
              </a:rPr>
            </a:br>
            <a:r>
              <a:rPr lang="ru-RU" sz="4000" dirty="0" smtClean="0">
                <a:solidFill>
                  <a:srgbClr val="FFFF00"/>
                </a:solidFill>
              </a:rPr>
              <a:t>на уроке окружающего мира</a:t>
            </a:r>
            <a:endParaRPr lang="ru-RU" sz="40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C:\Users\User\Desktop\школьные фото 2015-2016\Мини-проект наши питомцы\P10808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48049"/>
            <a:ext cx="2955073" cy="2945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школьные фото 2015-2016\Мини-проект наши питомцы\P10808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916832"/>
            <a:ext cx="3184328" cy="266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доклад\диплом карамышевой маш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208226"/>
            <a:ext cx="2448272" cy="34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Проект «Моя семья»</a:t>
            </a:r>
            <a:endParaRPr lang="ru-RU" dirty="0"/>
          </a:p>
        </p:txBody>
      </p:sp>
      <p:pic>
        <p:nvPicPr>
          <p:cNvPr id="3074" name="Picture 2" descr="C:\Users\User\Desktop\доклад\IMG_20170118_0932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6401684" cy="480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0184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FF00"/>
                </a:solidFill>
              </a:rPr>
              <a:t>Проект «</a:t>
            </a:r>
            <a:r>
              <a:rPr lang="ru-RU" dirty="0" smtClean="0">
                <a:solidFill>
                  <a:srgbClr val="FFFF00"/>
                </a:solidFill>
              </a:rPr>
              <a:t>Мой класс и моя школа»</a:t>
            </a:r>
            <a:endParaRPr lang="ru-RU" dirty="0"/>
          </a:p>
        </p:txBody>
      </p:sp>
      <p:pic>
        <p:nvPicPr>
          <p:cNvPr id="4098" name="Picture 2" descr="C:\Users\User\Desktop\доклад\IMG_20170118_0933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8230"/>
            <a:ext cx="6696744" cy="502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8011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Создание картинного словаря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20160215_1357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66" b="19"/>
          <a:stretch>
            <a:fillRect/>
          </a:stretch>
        </p:blipFill>
        <p:spPr>
          <a:xfrm rot="20362216">
            <a:off x="464121" y="4071656"/>
            <a:ext cx="2286016" cy="14287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20160215_135747.jpg"/>
          <p:cNvPicPr>
            <a:picLocks noChangeAspect="1"/>
          </p:cNvPicPr>
          <p:nvPr/>
        </p:nvPicPr>
        <p:blipFill>
          <a:blip r:embed="rId3" cstate="print"/>
          <a:srcRect r="8" b="49"/>
          <a:stretch>
            <a:fillRect/>
          </a:stretch>
        </p:blipFill>
        <p:spPr>
          <a:xfrm rot="20172038">
            <a:off x="451307" y="1890988"/>
            <a:ext cx="2286016" cy="16564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20160215_135754.jpg"/>
          <p:cNvPicPr>
            <a:picLocks noChangeAspect="1"/>
          </p:cNvPicPr>
          <p:nvPr/>
        </p:nvPicPr>
        <p:blipFill>
          <a:blip r:embed="rId4" cstate="print"/>
          <a:srcRect b="100"/>
          <a:stretch>
            <a:fillRect/>
          </a:stretch>
        </p:blipFill>
        <p:spPr>
          <a:xfrm>
            <a:off x="3214678" y="2428868"/>
            <a:ext cx="2357454" cy="15111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20160215_13582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43240" y="4786322"/>
            <a:ext cx="2451752" cy="15716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20160215_135815.jpg"/>
          <p:cNvPicPr>
            <a:picLocks noChangeAspect="1"/>
          </p:cNvPicPr>
          <p:nvPr/>
        </p:nvPicPr>
        <p:blipFill>
          <a:blip r:embed="rId6" cstate="print"/>
          <a:srcRect r="77" b="132"/>
          <a:stretch>
            <a:fillRect/>
          </a:stretch>
        </p:blipFill>
        <p:spPr>
          <a:xfrm rot="1387306">
            <a:off x="6048207" y="3902389"/>
            <a:ext cx="2343540" cy="14487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20160215_13582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258081">
            <a:off x="6069253" y="1813467"/>
            <a:ext cx="2452857" cy="16352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hotoshop\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285728"/>
            <a:ext cx="7643866" cy="3714776"/>
          </a:xfrm>
        </p:spPr>
        <p:txBody>
          <a:bodyPr/>
          <a:lstStyle/>
          <a:p>
            <a:pPr marL="93663" indent="-93663"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FFFF00"/>
                </a:solidFill>
              </a:rPr>
              <a:t>       </a:t>
            </a:r>
            <a:r>
              <a:rPr lang="ru-RU" sz="2400" dirty="0" smtClean="0"/>
              <a:t>Каждый ребёнок хочет творить. На своих уроках я стараюсь пробуждать заложенное творческое начало, учить трудиться, помогаю ребёнку понять и найти себя для радостной, счастливой и наполненной жизни, сделать первые шаги в творчестве.</a:t>
            </a:r>
            <a:endParaRPr lang="ru-RU" dirty="0" smtClean="0"/>
          </a:p>
        </p:txBody>
      </p:sp>
      <p:pic>
        <p:nvPicPr>
          <p:cNvPr id="9218" name="Picture 2" descr="C:\Users\User\Desktop\доклад\P10904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1" y="2420888"/>
            <a:ext cx="355255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\Desktop\школьные фото 2016-2017\елка 2016-2017\P10901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861048"/>
            <a:ext cx="3678994" cy="275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8001024" cy="1918566"/>
          </a:xfrm>
        </p:spPr>
        <p:txBody>
          <a:bodyPr/>
          <a:lstStyle/>
          <a:p>
            <a:pPr marL="342900" lvl="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Учение без творчества – это мучение. 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Проникнув в одну из великих тайн природы – тайну возникновения и развития творческих способностей, люди научатся выращивать… </a:t>
            </a:r>
            <a:r>
              <a:rPr lang="ru-RU" sz="2400" dirty="0" smtClean="0">
                <a:solidFill>
                  <a:srgbClr val="FFFF00"/>
                </a:solidFill>
              </a:rPr>
              <a:t>ТАЛАНТЫ.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endParaRPr lang="ru-RU" sz="2400" dirty="0"/>
          </a:p>
        </p:txBody>
      </p:sp>
      <p:pic>
        <p:nvPicPr>
          <p:cNvPr id="10242" name="Picture 2" descr="C:\Users\User\Desktop\школьные фото 2015-2016\Фото 8 марта 2016\P10807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440" y="1772816"/>
            <a:ext cx="3246075" cy="243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User\Desktop\школьные фото 2015-2016\Фото а ну-ка девочки\P10807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748870"/>
            <a:ext cx="3309932" cy="248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User\Desktop\школьные фото 2015-2016\Фото а ну-ка девочки\P10807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2337" y="4261675"/>
            <a:ext cx="3415644" cy="240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Photoshop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WordArt 3"/>
          <p:cNvSpPr>
            <a:spLocks noGrp="1" noChangeArrowheads="1" noChangeShapeType="1" noTextEdit="1"/>
          </p:cNvSpPr>
          <p:nvPr>
            <p:ph idx="1"/>
          </p:nvPr>
        </p:nvSpPr>
        <p:spPr bwMode="auto">
          <a:xfrm>
            <a:off x="2000232" y="428604"/>
            <a:ext cx="6786578" cy="13826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None/>
            </a:pPr>
            <a:r>
              <a:rPr lang="ru-RU" sz="24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Дерзайте !!!</a:t>
            </a:r>
          </a:p>
          <a:p>
            <a:pPr algn="ctr">
              <a:buNone/>
            </a:pPr>
            <a:r>
              <a:rPr lang="ru-RU" sz="24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Вы </a:t>
            </a:r>
            <a:r>
              <a:rPr lang="ru-RU" sz="2400" b="1" kern="1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</a:t>
            </a:r>
            <a:r>
              <a:rPr lang="ru-RU" sz="24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талантливы!!!</a:t>
            </a:r>
          </a:p>
        </p:txBody>
      </p:sp>
      <p:pic>
        <p:nvPicPr>
          <p:cNvPr id="1036" name="Picture 12" descr="C:\Users\Валентина\Desktop\анимашки\buket-10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2214554"/>
            <a:ext cx="4316101" cy="4643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Творчество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- это </a:t>
            </a:r>
            <a:r>
              <a:rPr lang="ru-RU" sz="2800" dirty="0"/>
              <a:t>деятельность, порождающая нечто качественно </a:t>
            </a:r>
            <a:r>
              <a:rPr lang="ru-RU" sz="2800" dirty="0" smtClean="0"/>
              <a:t>-новое </a:t>
            </a:r>
            <a:r>
              <a:rPr lang="ru-RU" sz="2800" dirty="0"/>
              <a:t>и отличающаяся </a:t>
            </a:r>
            <a:r>
              <a:rPr lang="ru-RU" sz="2800" dirty="0" smtClean="0"/>
              <a:t>неповторимостью</a:t>
            </a:r>
            <a:r>
              <a:rPr lang="ru-RU" sz="2800" dirty="0"/>
              <a:t>, оригинальностью и общественно-исторической уникальностью. В основе понятия творчества лежит понятие «деятельность». Творчество – высшая форма активной и </a:t>
            </a:r>
            <a:r>
              <a:rPr lang="ru-RU" sz="2800" dirty="0" smtClean="0"/>
              <a:t>самостоятельной </a:t>
            </a:r>
            <a:r>
              <a:rPr lang="ru-RU" sz="2800" dirty="0"/>
              <a:t>деятельности </a:t>
            </a:r>
            <a:r>
              <a:rPr lang="ru-RU" sz="2800" dirty="0" smtClean="0"/>
              <a:t>человека</a:t>
            </a:r>
            <a:r>
              <a:rPr lang="ru-RU" sz="2800" dirty="0"/>
              <a:t>. </a:t>
            </a: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161256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Творческий процесс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5991" y="116601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/>
              <a:t>– </a:t>
            </a:r>
            <a:r>
              <a:rPr lang="ru-RU" sz="2400" dirty="0"/>
              <a:t>это всегда прорыв в неизвестное, но ему предшествует </a:t>
            </a:r>
            <a:r>
              <a:rPr lang="ru-RU" sz="2400" dirty="0" smtClean="0"/>
              <a:t>длительное </a:t>
            </a:r>
            <a:r>
              <a:rPr lang="ru-RU" sz="2400" dirty="0"/>
              <a:t>накопление </a:t>
            </a:r>
            <a:r>
              <a:rPr lang="ru-RU" sz="2400" dirty="0" smtClean="0"/>
              <a:t>опыта, а также развитие УУД.  Этот процесс  </a:t>
            </a:r>
            <a:r>
              <a:rPr lang="ru-RU" sz="2400" dirty="0"/>
              <a:t>характеризуется переходом количества всевозможных идей и подходов в новое </a:t>
            </a:r>
            <a:r>
              <a:rPr lang="ru-RU" sz="2400" dirty="0" smtClean="0"/>
              <a:t>своеобразное </a:t>
            </a:r>
            <a:r>
              <a:rPr lang="ru-RU" sz="2400" dirty="0"/>
              <a:t>качество. </a:t>
            </a:r>
          </a:p>
        </p:txBody>
      </p:sp>
      <p:pic>
        <p:nvPicPr>
          <p:cNvPr id="1026" name="Picture 2" descr="C:\Users\User\Desktop\P10805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12760" y="8307520"/>
            <a:ext cx="4374909" cy="328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P10805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29000"/>
            <a:ext cx="4062480" cy="304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P10106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9157" y="2852936"/>
            <a:ext cx="4372805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6821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      Творческие </a:t>
            </a:r>
            <a:r>
              <a:rPr lang="ru-RU" b="1" dirty="0">
                <a:solidFill>
                  <a:srgbClr val="FFFF00"/>
                </a:solidFill>
              </a:rPr>
              <a:t>способности</a:t>
            </a:r>
            <a:endParaRPr lang="ru-RU" dirty="0"/>
          </a:p>
        </p:txBody>
      </p:sp>
      <p:pic>
        <p:nvPicPr>
          <p:cNvPr id="4" name="Picture 2" descr="C:\Users\User\Desktop\доклад\P10904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959624"/>
            <a:ext cx="4896544" cy="367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43608" y="1412776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+mj-lt"/>
              </a:rPr>
              <a:t>– это такие психологические особенности человека, от которых зависит успешность 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формирования  УУД.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409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582594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Творческие способности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500034" y="1285861"/>
            <a:ext cx="8358246" cy="178595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/>
              <a:t>– </a:t>
            </a:r>
            <a:r>
              <a:rPr lang="ru-RU" sz="2400" dirty="0"/>
              <a:t>это такие психические свойства и качества личности, которые необходимы для успешного овладения различными видами художественной деятельности  и развития творчества. </a:t>
            </a:r>
            <a:endParaRPr lang="ru-RU" sz="2400" dirty="0" smtClean="0"/>
          </a:p>
        </p:txBody>
      </p:sp>
      <p:pic>
        <p:nvPicPr>
          <p:cNvPr id="2051" name="Picture 3" descr="C:\Users\User\Desktop\доклад\P10904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62944"/>
            <a:ext cx="5184576" cy="388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57166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cs typeface="Times New Roman" pitchFamily="18" charset="0"/>
              </a:rPr>
              <a:t>Творческие способности </a:t>
            </a:r>
            <a:r>
              <a:rPr lang="ru-RU" b="1" dirty="0" smtClean="0">
                <a:cs typeface="Times New Roman" pitchFamily="18" charset="0"/>
              </a:rPr>
              <a:t/>
            </a:r>
            <a:br>
              <a:rPr lang="ru-RU" b="1" dirty="0" smtClean="0"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214282" y="1142984"/>
            <a:ext cx="8686800" cy="218599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3200" dirty="0" smtClean="0">
                <a:cs typeface="Times New Roman" pitchFamily="18" charset="0"/>
              </a:rPr>
              <a:t>    – </a:t>
            </a:r>
            <a:r>
              <a:rPr lang="ru-RU" sz="2400" dirty="0">
                <a:cs typeface="Times New Roman" pitchFamily="18" charset="0"/>
              </a:rPr>
              <a:t>это индивидуальные особенности качества человека, которые определяют успешность выполнения им творческой деятельности </a:t>
            </a:r>
            <a:r>
              <a:rPr lang="ru-RU" sz="2400" dirty="0" smtClean="0">
                <a:cs typeface="Times New Roman" pitchFamily="18" charset="0"/>
              </a:rPr>
              <a:t> различного  рода</a:t>
            </a:r>
            <a:r>
              <a:rPr lang="ru-RU" sz="2400" dirty="0">
                <a:cs typeface="Times New Roman" pitchFamily="18" charset="0"/>
              </a:rPr>
              <a:t>.</a:t>
            </a:r>
          </a:p>
        </p:txBody>
      </p:sp>
      <p:pic>
        <p:nvPicPr>
          <p:cNvPr id="3074" name="Picture 2" descr="C:\Users\User\Desktop\доклад\P1080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636912"/>
            <a:ext cx="4903220" cy="367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7929618" cy="1643074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FFFF00"/>
                </a:solidFill>
              </a:rPr>
              <a:t>Развитию творческих способностей учащихся на уроках </a:t>
            </a:r>
            <a:r>
              <a:rPr lang="ru-RU" sz="2400" dirty="0" smtClean="0">
                <a:solidFill>
                  <a:srgbClr val="FFFF00"/>
                </a:solidFill>
              </a:rPr>
              <a:t> будут </a:t>
            </a:r>
            <a:r>
              <a:rPr lang="ru-RU" sz="2400" dirty="0">
                <a:solidFill>
                  <a:srgbClr val="FFFF00"/>
                </a:solidFill>
              </a:rPr>
              <a:t>способствовать </a:t>
            </a:r>
            <a:r>
              <a:rPr lang="ru-RU" sz="2400" dirty="0" smtClean="0">
                <a:solidFill>
                  <a:srgbClr val="FFFF00"/>
                </a:solidFill>
              </a:rPr>
              <a:t> следующие </a:t>
            </a:r>
            <a:r>
              <a:rPr lang="ru-RU" sz="2400" dirty="0">
                <a:solidFill>
                  <a:srgbClr val="FFFF00"/>
                </a:solidFill>
              </a:rPr>
              <a:t>психолого-педагогические условия: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214282" y="4429132"/>
            <a:ext cx="3852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развитие  творческого мышления</a:t>
            </a:r>
            <a:r>
              <a:rPr lang="ru-RU" dirty="0" smtClean="0"/>
              <a:t>;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357686" y="3786190"/>
            <a:ext cx="4189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развитие</a:t>
            </a:r>
            <a:r>
              <a:rPr lang="ru-RU" dirty="0" smtClean="0"/>
              <a:t>  </a:t>
            </a:r>
            <a:r>
              <a:rPr lang="ru-RU" dirty="0" smtClean="0">
                <a:solidFill>
                  <a:schemeClr val="bg1"/>
                </a:solidFill>
              </a:rPr>
              <a:t>творческого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воображения</a:t>
            </a:r>
            <a:r>
              <a:rPr lang="ru-RU" dirty="0" smtClean="0"/>
              <a:t>;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071538" y="5572140"/>
            <a:ext cx="29874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развитие</a:t>
            </a:r>
            <a:r>
              <a:rPr lang="ru-RU" dirty="0" smtClean="0"/>
              <a:t> 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творческой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деятельности</a:t>
            </a:r>
            <a:r>
              <a:rPr lang="ru-RU" dirty="0" smtClean="0"/>
              <a:t>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194" name="Picture 2" descr="C:\Users\User\Desktop\доклад\n2jDSQ4_CU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34860"/>
            <a:ext cx="2352496" cy="235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esktop\доклад\3sVkZfC78w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90543"/>
            <a:ext cx="2902553" cy="290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User\Desktop\доклад\P109046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6747" y="4423395"/>
            <a:ext cx="3294645" cy="214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000240"/>
            <a:ext cx="8401080" cy="4286280"/>
          </a:xfrm>
        </p:spPr>
        <p:txBody>
          <a:bodyPr/>
          <a:lstStyle/>
          <a:p>
            <a:pPr marL="93663" indent="-93663" algn="just">
              <a:buNone/>
            </a:pPr>
            <a:r>
              <a:rPr lang="ru-RU" sz="2400" b="1" dirty="0" smtClean="0">
                <a:solidFill>
                  <a:srgbClr val="FFFF00"/>
                </a:solidFill>
              </a:rPr>
              <a:t>      </a:t>
            </a:r>
            <a:r>
              <a:rPr lang="ru-RU" sz="2400" b="1" dirty="0" smtClean="0"/>
              <a:t>Пробудить заложенное в каждом ребёнке созидательное начало, помочь сделать первые шаги в творчестве - задача не из лёгких. Период начального обучения в школе заключает в себе огромные возможности для развития творческих способностей младших школьников. Следовательно, задача школы – создать такую обстановку, в которой возможно максимальное развитие этих качеств у ребёнка.</a:t>
            </a:r>
          </a:p>
          <a:p>
            <a:endParaRPr lang="ru-RU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731764" y="214290"/>
            <a:ext cx="465165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Все 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дети, безусловно, 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талантливы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ldNigh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GoldNight</Template>
  <TotalTime>840</TotalTime>
  <Words>627</Words>
  <Application>Microsoft Office PowerPoint</Application>
  <PresentationFormat>Экран (4:3)</PresentationFormat>
  <Paragraphs>78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GoldNight</vt:lpstr>
      <vt:lpstr>Развитие  творческих   способностей    младших   школьников на уроках русского языка, литературного чтения и окружающего мира.</vt:lpstr>
      <vt:lpstr>  «Дети должны расти в мире красоты, игры, сказки, музыки, рисунка, творчества…»                                              В. А. Сухомлинский.  </vt:lpstr>
      <vt:lpstr>Творчество</vt:lpstr>
      <vt:lpstr>Творческий процесс</vt:lpstr>
      <vt:lpstr>      Творческие способности</vt:lpstr>
      <vt:lpstr>Творческие способности  </vt:lpstr>
      <vt:lpstr>Творческие способности  </vt:lpstr>
      <vt:lpstr>Развитию творческих способностей учащихся на уроках  будут способствовать  следующие психолого-педагогические условия: </vt:lpstr>
      <vt:lpstr>Все дети, безусловно,  талантливы</vt:lpstr>
      <vt:lpstr>Диапазон творческих задач на уроках необычайно широк по сложности. При решении происходит акт творчества, находится новый путь или создается нечто новое. Вот здесь-то и требуются особые качества ума: наблюдательность, умение анализировать, сопоставлять, комбинировать   всё то, что в совокупности и составляет творческие способности.</vt:lpstr>
      <vt:lpstr> Критерии  творческой активности учащихся </vt:lpstr>
      <vt:lpstr>Способы стимулирования творческих способностей</vt:lpstr>
      <vt:lpstr> В младшем школьном возрасте развитие творческого воображения ребёнка должно идти через постепенное обогащение опыта ребёнка, насыщение этого опыта новыми знаниями о различных областях действительности. </vt:lpstr>
      <vt:lpstr>  </vt:lpstr>
      <vt:lpstr> На уроках мы пишем  сочинения-сказки о частях речи  например: </vt:lpstr>
      <vt:lpstr>сочинения-сказки о частях речи</vt:lpstr>
      <vt:lpstr>      Драматизация прочитанного произведения (сказки, рассказы, басни, пьесы) предполагает воссоздание реплик главных героев, их диалога в виде сценки.  Игра «Театр»  по  произведению В. Осеевой  «Волшебное слово»</vt:lpstr>
      <vt:lpstr>Сценки на праздниках</vt:lpstr>
      <vt:lpstr>Сценки на праздниках</vt:lpstr>
      <vt:lpstr>Защита проектной работы  на уроке окружающего мира</vt:lpstr>
      <vt:lpstr>Проект «Моя семья»</vt:lpstr>
      <vt:lpstr>Проект «Мой класс и моя школа»</vt:lpstr>
      <vt:lpstr>Создание картинного словаря</vt:lpstr>
      <vt:lpstr>Слайд 24</vt:lpstr>
      <vt:lpstr>Учение без творчества – это мучение.  Проникнув в одну из великих тайн природы – тайну возникновения и развития творческих способностей, люди научатся выращивать… ТАЛАНТЫ. 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Валентина</dc:creator>
  <cp:lastModifiedBy>компьютер 7</cp:lastModifiedBy>
  <cp:revision>92</cp:revision>
  <dcterms:created xsi:type="dcterms:W3CDTF">2016-02-15T06:43:04Z</dcterms:created>
  <dcterms:modified xsi:type="dcterms:W3CDTF">2017-11-24T05:30:16Z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1740486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