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3" r:id="rId16"/>
    <p:sldId id="268" r:id="rId17"/>
    <p:sldId id="272" r:id="rId18"/>
    <p:sldId id="274" r:id="rId19"/>
    <p:sldId id="269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-720" y="-90"/>
      </p:cViewPr>
      <p:guideLst>
        <p:guide orient="horz" pos="1756"/>
        <p:guide pos="37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9AFF0-8C86-41AB-AF0F-D9858E72B96C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73D5-E0AB-4BAA-88FE-F150140C6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2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73D5-E0AB-4BAA-88FE-F150140C64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6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73D5-E0AB-4BAA-88FE-F150140C64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6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73D5-E0AB-4BAA-88FE-F150140C64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6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3935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8294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639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3496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1690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6785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7424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714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4026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6027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8626-141F-4304-B0CC-23B82404E9CA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5577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08626-141F-4304-B0CC-23B82404E9CA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039C-F771-4871-A8AF-7223322A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9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6363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sz="5300" b="1" dirty="0"/>
              <a:t>Достоинства и недостатки рынка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00153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643758"/>
            <a:ext cx="7200800" cy="1585342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Основные черты рыночной экономики.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Спрос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предложение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25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925E-6 L 0 -0.113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1" y="1776457"/>
            <a:ext cx="2232823" cy="2448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793" y="1878960"/>
            <a:ext cx="53285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«Образованным политэкономом может стать даже попугай – единственное, чему его необходимо научить, это запомнить только два слова: спрос и предложение».</a:t>
            </a:r>
          </a:p>
          <a:p>
            <a:pPr algn="r"/>
            <a:endParaRPr lang="ru-RU" sz="1200" dirty="0" smtClean="0"/>
          </a:p>
          <a:p>
            <a:pPr algn="r"/>
            <a:r>
              <a:rPr lang="ru-RU" sz="2400" dirty="0" smtClean="0"/>
              <a:t>Неизвестный автор</a:t>
            </a:r>
            <a:endParaRPr lang="ru-RU" sz="24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094590" y="987574"/>
            <a:ext cx="2269498" cy="643020"/>
          </a:xfrm>
          <a:prstGeom prst="wedgeRoundRectCallout">
            <a:avLst>
              <a:gd name="adj1" fmla="val -78327"/>
              <a:gd name="adj2" fmla="val 1631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предложение</a:t>
            </a:r>
            <a:endParaRPr lang="ru-RU" sz="24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95536" y="987574"/>
            <a:ext cx="1080120" cy="792088"/>
          </a:xfrm>
          <a:prstGeom prst="wedgeRoundRectCallout">
            <a:avLst>
              <a:gd name="adj1" fmla="val 66990"/>
              <a:gd name="adj2" fmla="val 883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спрос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33359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896" y="3433880"/>
            <a:ext cx="1433707" cy="15558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1556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Спрос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это желание и возможность покупателя приобрести конкретную вещь.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1863920"/>
            <a:ext cx="2635076" cy="3257619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275856" y="1888755"/>
            <a:ext cx="4896544" cy="1584176"/>
          </a:xfrm>
          <a:prstGeom prst="wedgeEllipseCallout">
            <a:avLst>
              <a:gd name="adj1" fmla="val -73713"/>
              <a:gd name="adj2" fmla="val 250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Наши потребности определяются не величиной нашего желудка, а толщиной нашего кошелька.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93809"/>
            <a:ext cx="1409896" cy="14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87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334254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Закон спроса </a:t>
            </a:r>
            <a:r>
              <a:rPr lang="ru-RU" sz="2800" dirty="0" smtClean="0"/>
              <a:t>– при повышении цены товара при прочих равных условиях спрос на него снижается.</a:t>
            </a:r>
          </a:p>
          <a:p>
            <a:r>
              <a:rPr lang="ru-RU" sz="2800" dirty="0" smtClean="0"/>
              <a:t>Спрос находится в обратной зависимости от цены.</a:t>
            </a:r>
            <a:endParaRPr lang="ru-RU" sz="28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971600" y="1131590"/>
            <a:ext cx="2808312" cy="2880320"/>
            <a:chOff x="971600" y="1131590"/>
            <a:chExt cx="2808312" cy="2880320"/>
          </a:xfrm>
        </p:grpSpPr>
        <p:cxnSp>
          <p:nvCxnSpPr>
            <p:cNvPr id="5" name="Прямая со стрелкой 4"/>
            <p:cNvCxnSpPr/>
            <p:nvPr/>
          </p:nvCxnSpPr>
          <p:spPr>
            <a:xfrm flipV="1">
              <a:off x="971600" y="1131590"/>
              <a:ext cx="0" cy="288032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971600" y="4011910"/>
              <a:ext cx="2808312" cy="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467544" y="699542"/>
            <a:ext cx="1321806" cy="523220"/>
            <a:chOff x="467544" y="699542"/>
            <a:chExt cx="1321806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467544" y="699542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Р</a:t>
              </a:r>
              <a:endParaRPr lang="ru-RU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1238" y="83426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(цена)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48924" y="4083918"/>
            <a:ext cx="2484360" cy="523220"/>
            <a:chOff x="1248924" y="4083918"/>
            <a:chExt cx="2484360" cy="523220"/>
          </a:xfrm>
        </p:grpSpPr>
        <p:sp>
          <p:nvSpPr>
            <p:cNvPr id="23" name="TextBox 22"/>
            <p:cNvSpPr txBox="1"/>
            <p:nvPr/>
          </p:nvSpPr>
          <p:spPr>
            <a:xfrm>
              <a:off x="3445252" y="408391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Q</a:t>
              </a:r>
              <a:endParaRPr lang="ru-RU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48924" y="4218642"/>
              <a:ext cx="2314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/>
                <a:t>(количество товара)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1180837" y="1226986"/>
            <a:ext cx="2451137" cy="2661815"/>
          </a:xfrm>
          <a:custGeom>
            <a:avLst/>
            <a:gdLst>
              <a:gd name="connsiteX0" fmla="*/ 0 w 581114"/>
              <a:gd name="connsiteY0" fmla="*/ 0 h 582239"/>
              <a:gd name="connsiteX1" fmla="*/ 68366 w 581114"/>
              <a:gd name="connsiteY1" fmla="*/ 307649 h 582239"/>
              <a:gd name="connsiteX2" fmla="*/ 196553 w 581114"/>
              <a:gd name="connsiteY2" fmla="*/ 495656 h 582239"/>
              <a:gd name="connsiteX3" fmla="*/ 384561 w 581114"/>
              <a:gd name="connsiteY3" fmla="*/ 572568 h 582239"/>
              <a:gd name="connsiteX4" fmla="*/ 581114 w 581114"/>
              <a:gd name="connsiteY4" fmla="*/ 581114 h 582239"/>
              <a:gd name="connsiteX5" fmla="*/ 581114 w 581114"/>
              <a:gd name="connsiteY5" fmla="*/ 581114 h 58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114" h="582239">
                <a:moveTo>
                  <a:pt x="0" y="0"/>
                </a:moveTo>
                <a:cubicBezTo>
                  <a:pt x="17803" y="112520"/>
                  <a:pt x="35607" y="225040"/>
                  <a:pt x="68366" y="307649"/>
                </a:cubicBezTo>
                <a:cubicBezTo>
                  <a:pt x="101125" y="390258"/>
                  <a:pt x="143854" y="451503"/>
                  <a:pt x="196553" y="495656"/>
                </a:cubicBezTo>
                <a:cubicBezTo>
                  <a:pt x="249252" y="539809"/>
                  <a:pt x="320468" y="558325"/>
                  <a:pt x="384561" y="572568"/>
                </a:cubicBezTo>
                <a:cubicBezTo>
                  <a:pt x="448654" y="586811"/>
                  <a:pt x="581114" y="581114"/>
                  <a:pt x="581114" y="581114"/>
                </a:cubicBezTo>
                <a:lnTo>
                  <a:pt x="581114" y="581114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2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78272" y="843558"/>
            <a:ext cx="1965536" cy="1631714"/>
            <a:chOff x="264192" y="940036"/>
            <a:chExt cx="2456920" cy="202190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6940" r="23550" b="11747"/>
            <a:stretch/>
          </p:blipFill>
          <p:spPr>
            <a:xfrm>
              <a:off x="264192" y="940036"/>
              <a:ext cx="982768" cy="197407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6940" r="23550" b="11747"/>
            <a:stretch/>
          </p:blipFill>
          <p:spPr>
            <a:xfrm>
              <a:off x="755576" y="972642"/>
              <a:ext cx="982768" cy="197407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6940" r="23550" b="11747"/>
            <a:stretch/>
          </p:blipFill>
          <p:spPr>
            <a:xfrm>
              <a:off x="1235502" y="987863"/>
              <a:ext cx="982768" cy="197407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6940" r="23550" b="11747"/>
            <a:stretch/>
          </p:blipFill>
          <p:spPr>
            <a:xfrm>
              <a:off x="1738344" y="955331"/>
              <a:ext cx="982768" cy="197407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7020272" y="843558"/>
            <a:ext cx="1296144" cy="1612049"/>
            <a:chOff x="6948264" y="959701"/>
            <a:chExt cx="1558832" cy="199330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6940" r="23550" b="11747"/>
            <a:stretch/>
          </p:blipFill>
          <p:spPr>
            <a:xfrm>
              <a:off x="6948264" y="978929"/>
              <a:ext cx="982768" cy="197407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6" t="6940" r="23550" b="11747"/>
            <a:stretch/>
          </p:blipFill>
          <p:spPr>
            <a:xfrm>
              <a:off x="7524328" y="959701"/>
              <a:ext cx="982768" cy="1974079"/>
            </a:xfrm>
            <a:prstGeom prst="rect">
              <a:avLst/>
            </a:prstGeom>
          </p:spPr>
        </p:pic>
      </p:grpSp>
      <p:sp>
        <p:nvSpPr>
          <p:cNvPr id="9" name="Пятиугольник 8"/>
          <p:cNvSpPr/>
          <p:nvPr/>
        </p:nvSpPr>
        <p:spPr>
          <a:xfrm>
            <a:off x="3203848" y="1347614"/>
            <a:ext cx="3456384" cy="6480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Цена выросла в 2 раза</a:t>
            </a:r>
            <a:endParaRPr lang="ru-RU" sz="2200" dirty="0"/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3226287" y="1347614"/>
            <a:ext cx="3505953" cy="72008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Карманные деньги увеличились в 2 раза</a:t>
            </a:r>
            <a:endParaRPr lang="ru-RU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1619672" y="2427734"/>
            <a:ext cx="61926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Неценовые факторы спроса:</a:t>
            </a:r>
          </a:p>
          <a:p>
            <a:pPr algn="ctr"/>
            <a:endParaRPr lang="ru-RU" sz="800" b="1" dirty="0" smtClean="0"/>
          </a:p>
          <a:p>
            <a:r>
              <a:rPr lang="ru-RU" sz="2400" dirty="0" smtClean="0"/>
              <a:t>увеличение доходов потребителей;</a:t>
            </a:r>
          </a:p>
          <a:p>
            <a:endParaRPr lang="ru-RU" sz="800" dirty="0" smtClean="0"/>
          </a:p>
          <a:p>
            <a:r>
              <a:rPr lang="ru-RU" sz="2400" dirty="0"/>
              <a:t>м</a:t>
            </a:r>
            <a:r>
              <a:rPr lang="ru-RU" sz="2400" dirty="0" smtClean="0"/>
              <a:t>ода;</a:t>
            </a:r>
          </a:p>
          <a:p>
            <a:endParaRPr lang="ru-RU" sz="800" dirty="0" smtClean="0"/>
          </a:p>
          <a:p>
            <a:r>
              <a:rPr lang="ru-RU" sz="2400" dirty="0" smtClean="0"/>
              <a:t>ожидание повышения цен в будущем;</a:t>
            </a:r>
          </a:p>
          <a:p>
            <a:endParaRPr lang="ru-RU" sz="800" dirty="0" smtClean="0"/>
          </a:p>
          <a:p>
            <a:r>
              <a:rPr lang="ru-RU" sz="2400" dirty="0" smtClean="0"/>
              <a:t>наличие заменителей товара и цены на них.</a:t>
            </a: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10" y="3003798"/>
            <a:ext cx="339462" cy="2876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10" y="4011910"/>
            <a:ext cx="339462" cy="2876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10" y="4515966"/>
            <a:ext cx="339462" cy="287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10" y="3499611"/>
            <a:ext cx="339462" cy="2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90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412" y="915566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153E"/>
                </a:solidFill>
              </a:rPr>
              <a:t>Неэластичный спрос </a:t>
            </a:r>
            <a:r>
              <a:rPr lang="ru-RU" sz="2600" dirty="0" smtClean="0"/>
              <a:t>– спрос на товары мало зависит от изменения цены. </a:t>
            </a:r>
            <a:endParaRPr lang="ru-RU" sz="2600" dirty="0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2123728" y="1635646"/>
            <a:ext cx="288032" cy="72008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6732240" y="1644030"/>
            <a:ext cx="288032" cy="72008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228371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ТОВАРЫ  ПЕРВОЙ НЕОБХОДИМОСТИ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28371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ТРУДНОЗАМЕНЯЕМЫЕ ТОВАРЫ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21" y="3478191"/>
            <a:ext cx="886467" cy="8510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1" y="3204935"/>
            <a:ext cx="1309767" cy="1124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70" y="3087088"/>
            <a:ext cx="959650" cy="1170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151" y="3312994"/>
            <a:ext cx="1080120" cy="10162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1" y="3015283"/>
            <a:ext cx="1642395" cy="13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01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1556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153E"/>
                </a:solidFill>
              </a:rPr>
              <a:t>Предложение </a:t>
            </a:r>
            <a:r>
              <a:rPr lang="ru-RU" sz="2800" dirty="0"/>
              <a:t>- желание и возможность продавцов произвести и продать товар.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29" y="1869673"/>
            <a:ext cx="3288799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95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749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09984" y="1484895"/>
            <a:ext cx="2960703" cy="2671031"/>
            <a:chOff x="971600" y="1131590"/>
            <a:chExt cx="2808312" cy="2880320"/>
          </a:xfrm>
        </p:grpSpPr>
        <p:cxnSp>
          <p:nvCxnSpPr>
            <p:cNvPr id="4" name="Прямая со стрелкой 3"/>
            <p:cNvCxnSpPr/>
            <p:nvPr/>
          </p:nvCxnSpPr>
          <p:spPr>
            <a:xfrm flipV="1">
              <a:off x="971600" y="1131590"/>
              <a:ext cx="0" cy="288032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>
              <a:off x="971600" y="4011910"/>
              <a:ext cx="2808312" cy="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553052" y="961675"/>
            <a:ext cx="1321806" cy="523220"/>
            <a:chOff x="467544" y="699542"/>
            <a:chExt cx="1321806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699542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Р</a:t>
              </a:r>
              <a:endParaRPr lang="ru-RU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238" y="83426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(цена)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286327" y="4167113"/>
            <a:ext cx="2484360" cy="523220"/>
            <a:chOff x="1248924" y="4083918"/>
            <a:chExt cx="2484360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445252" y="408391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Q</a:t>
              </a:r>
              <a:endParaRPr lang="ru-RU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48924" y="4218642"/>
              <a:ext cx="2314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/>
                <a:t>(количество товара)</a:t>
              </a:r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971599" y="1635646"/>
            <a:ext cx="2448272" cy="2382019"/>
          </a:xfrm>
          <a:custGeom>
            <a:avLst/>
            <a:gdLst>
              <a:gd name="connsiteX0" fmla="*/ 0 w 581114"/>
              <a:gd name="connsiteY0" fmla="*/ 0 h 582239"/>
              <a:gd name="connsiteX1" fmla="*/ 68366 w 581114"/>
              <a:gd name="connsiteY1" fmla="*/ 307649 h 582239"/>
              <a:gd name="connsiteX2" fmla="*/ 196553 w 581114"/>
              <a:gd name="connsiteY2" fmla="*/ 495656 h 582239"/>
              <a:gd name="connsiteX3" fmla="*/ 384561 w 581114"/>
              <a:gd name="connsiteY3" fmla="*/ 572568 h 582239"/>
              <a:gd name="connsiteX4" fmla="*/ 581114 w 581114"/>
              <a:gd name="connsiteY4" fmla="*/ 581114 h 582239"/>
              <a:gd name="connsiteX5" fmla="*/ 581114 w 581114"/>
              <a:gd name="connsiteY5" fmla="*/ 581114 h 58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114" h="582239">
                <a:moveTo>
                  <a:pt x="0" y="0"/>
                </a:moveTo>
                <a:cubicBezTo>
                  <a:pt x="17803" y="112520"/>
                  <a:pt x="35607" y="225040"/>
                  <a:pt x="68366" y="307649"/>
                </a:cubicBezTo>
                <a:cubicBezTo>
                  <a:pt x="101125" y="390258"/>
                  <a:pt x="143854" y="451503"/>
                  <a:pt x="196553" y="495656"/>
                </a:cubicBezTo>
                <a:cubicBezTo>
                  <a:pt x="249252" y="539809"/>
                  <a:pt x="320468" y="558325"/>
                  <a:pt x="384561" y="572568"/>
                </a:cubicBezTo>
                <a:cubicBezTo>
                  <a:pt x="448654" y="586811"/>
                  <a:pt x="581114" y="581114"/>
                  <a:pt x="581114" y="581114"/>
                </a:cubicBezTo>
                <a:lnTo>
                  <a:pt x="581114" y="581114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23928" y="1406262"/>
            <a:ext cx="4880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Закон предложения </a:t>
            </a:r>
            <a:r>
              <a:rPr lang="ru-RU" sz="2800" dirty="0" smtClean="0"/>
              <a:t>–повышение цены товара при прочих равных условиях ведет к росту его предложения.</a:t>
            </a:r>
          </a:p>
          <a:p>
            <a:r>
              <a:rPr lang="ru-RU" sz="2800" dirty="0" smtClean="0"/>
              <a:t>Предложение находится в прямой зависимости от цены.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21226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7574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/>
              <a:t>Неценовые факторы предложения:</a:t>
            </a:r>
          </a:p>
          <a:p>
            <a:pPr algn="ctr"/>
            <a:endParaRPr lang="ru-RU" sz="800" b="1" dirty="0" smtClean="0"/>
          </a:p>
          <a:p>
            <a:r>
              <a:rPr lang="ru-RU" sz="2600" dirty="0" smtClean="0"/>
              <a:t>наличие возможностей увеличить производство;</a:t>
            </a:r>
          </a:p>
          <a:p>
            <a:endParaRPr lang="ru-RU" sz="800" dirty="0" smtClean="0"/>
          </a:p>
          <a:p>
            <a:r>
              <a:rPr lang="ru-RU" sz="2600" dirty="0" smtClean="0"/>
              <a:t>размеры затрат на выпуск продукции;</a:t>
            </a:r>
          </a:p>
          <a:p>
            <a:endParaRPr lang="ru-RU" sz="800" dirty="0" smtClean="0"/>
          </a:p>
          <a:p>
            <a:r>
              <a:rPr lang="ru-RU" sz="2600" dirty="0" smtClean="0"/>
              <a:t>политика государства.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3219822"/>
            <a:ext cx="1728193" cy="1499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8" y="1563638"/>
            <a:ext cx="339462" cy="28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8" y="2618091"/>
            <a:ext cx="339462" cy="28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6" y="2139702"/>
            <a:ext cx="339462" cy="287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12" y="3189571"/>
            <a:ext cx="1575175" cy="15294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49677"/>
            <a:ext cx="1480972" cy="16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75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2965"/>
            <a:ext cx="3888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153E"/>
                </a:solidFill>
              </a:rPr>
              <a:t>Рыночная конъюнктура </a:t>
            </a:r>
            <a:r>
              <a:rPr lang="ru-RU" sz="2600" dirty="0"/>
              <a:t>– сложившееся в данный момент соотношение спроса и предложения на рынке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6412558" y="-844275"/>
            <a:ext cx="423340" cy="4104456"/>
          </a:xfrm>
          <a:prstGeom prst="homePlate">
            <a:avLst>
              <a:gd name="adj" fmla="val 51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Спрос на товар растёт</a:t>
            </a:r>
            <a:endParaRPr lang="ru-RU" sz="2200" dirty="0"/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6438381" y="2179690"/>
            <a:ext cx="371693" cy="4104456"/>
          </a:xfrm>
          <a:prstGeom prst="homePlat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Спрос на товар растёт</a:t>
            </a:r>
            <a:endParaRPr lang="ru-RU" sz="2200" dirty="0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6412557" y="-340221"/>
            <a:ext cx="423341" cy="4104456"/>
          </a:xfrm>
          <a:prstGeom prst="homePlate">
            <a:avLst>
              <a:gd name="adj" fmla="val 506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Дефицит товара</a:t>
            </a:r>
            <a:endParaRPr lang="ru-RU" sz="2200" dirty="0"/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6408694" y="159976"/>
            <a:ext cx="423343" cy="4112180"/>
          </a:xfrm>
          <a:prstGeom prst="homePlate">
            <a:avLst>
              <a:gd name="adj" fmla="val 474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Цена растёт</a:t>
            </a:r>
            <a:endParaRPr lang="ru-RU" sz="2200" dirty="0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6408695" y="664028"/>
            <a:ext cx="423343" cy="4112179"/>
          </a:xfrm>
          <a:prstGeom prst="homePlate">
            <a:avLst>
              <a:gd name="adj" fmla="val 489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Предложение растёт</a:t>
            </a:r>
            <a:endParaRPr lang="ru-RU" sz="2200" dirty="0"/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6408694" y="1168086"/>
            <a:ext cx="423345" cy="4112179"/>
          </a:xfrm>
          <a:prstGeom prst="homePlate">
            <a:avLst>
              <a:gd name="adj" fmla="val 540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Избыток товара</a:t>
            </a:r>
            <a:endParaRPr lang="ru-RU" sz="2200" dirty="0"/>
          </a:p>
        </p:txBody>
      </p:sp>
      <p:sp>
        <p:nvSpPr>
          <p:cNvPr id="15" name="Пятиугольник 14"/>
          <p:cNvSpPr/>
          <p:nvPr/>
        </p:nvSpPr>
        <p:spPr>
          <a:xfrm rot="5400000">
            <a:off x="6408693" y="1663436"/>
            <a:ext cx="423343" cy="4112182"/>
          </a:xfrm>
          <a:prstGeom prst="homePlate">
            <a:avLst>
              <a:gd name="adj" fmla="val 4839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Цена снижается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52482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40185" y="1131590"/>
            <a:ext cx="3024336" cy="2880320"/>
            <a:chOff x="971600" y="1131590"/>
            <a:chExt cx="2808312" cy="2880320"/>
          </a:xfrm>
        </p:grpSpPr>
        <p:cxnSp>
          <p:nvCxnSpPr>
            <p:cNvPr id="4" name="Прямая со стрелкой 3"/>
            <p:cNvCxnSpPr/>
            <p:nvPr/>
          </p:nvCxnSpPr>
          <p:spPr>
            <a:xfrm flipV="1">
              <a:off x="971600" y="1131590"/>
              <a:ext cx="0" cy="288032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>
              <a:off x="971600" y="4011910"/>
              <a:ext cx="2808312" cy="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467544" y="699542"/>
            <a:ext cx="1321806" cy="523220"/>
            <a:chOff x="467544" y="699542"/>
            <a:chExt cx="1321806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699542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Р</a:t>
              </a:r>
              <a:endParaRPr lang="ru-RU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238" y="83426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(цена)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248924" y="4011910"/>
            <a:ext cx="2484360" cy="523220"/>
            <a:chOff x="1248924" y="4083918"/>
            <a:chExt cx="2484360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445252" y="408391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Q</a:t>
              </a:r>
              <a:endParaRPr lang="ru-RU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48924" y="4218642"/>
              <a:ext cx="2314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/>
                <a:t>(количество товара)</a:t>
              </a:r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1228774" y="1224315"/>
            <a:ext cx="2451137" cy="2661815"/>
          </a:xfrm>
          <a:custGeom>
            <a:avLst/>
            <a:gdLst>
              <a:gd name="connsiteX0" fmla="*/ 0 w 581114"/>
              <a:gd name="connsiteY0" fmla="*/ 0 h 582239"/>
              <a:gd name="connsiteX1" fmla="*/ 68366 w 581114"/>
              <a:gd name="connsiteY1" fmla="*/ 307649 h 582239"/>
              <a:gd name="connsiteX2" fmla="*/ 196553 w 581114"/>
              <a:gd name="connsiteY2" fmla="*/ 495656 h 582239"/>
              <a:gd name="connsiteX3" fmla="*/ 384561 w 581114"/>
              <a:gd name="connsiteY3" fmla="*/ 572568 h 582239"/>
              <a:gd name="connsiteX4" fmla="*/ 581114 w 581114"/>
              <a:gd name="connsiteY4" fmla="*/ 581114 h 582239"/>
              <a:gd name="connsiteX5" fmla="*/ 581114 w 581114"/>
              <a:gd name="connsiteY5" fmla="*/ 581114 h 58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114" h="582239">
                <a:moveTo>
                  <a:pt x="0" y="0"/>
                </a:moveTo>
                <a:cubicBezTo>
                  <a:pt x="17803" y="112520"/>
                  <a:pt x="35607" y="225040"/>
                  <a:pt x="68366" y="307649"/>
                </a:cubicBezTo>
                <a:cubicBezTo>
                  <a:pt x="101125" y="390258"/>
                  <a:pt x="143854" y="451503"/>
                  <a:pt x="196553" y="495656"/>
                </a:cubicBezTo>
                <a:cubicBezTo>
                  <a:pt x="249252" y="539809"/>
                  <a:pt x="320468" y="558325"/>
                  <a:pt x="384561" y="572568"/>
                </a:cubicBezTo>
                <a:cubicBezTo>
                  <a:pt x="448654" y="586811"/>
                  <a:pt x="581114" y="581114"/>
                  <a:pt x="581114" y="581114"/>
                </a:cubicBezTo>
                <a:lnTo>
                  <a:pt x="581114" y="581114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flipH="1">
            <a:off x="899592" y="1276846"/>
            <a:ext cx="2425757" cy="2589807"/>
          </a:xfrm>
          <a:custGeom>
            <a:avLst/>
            <a:gdLst>
              <a:gd name="connsiteX0" fmla="*/ 0 w 581114"/>
              <a:gd name="connsiteY0" fmla="*/ 0 h 582239"/>
              <a:gd name="connsiteX1" fmla="*/ 68366 w 581114"/>
              <a:gd name="connsiteY1" fmla="*/ 307649 h 582239"/>
              <a:gd name="connsiteX2" fmla="*/ 196553 w 581114"/>
              <a:gd name="connsiteY2" fmla="*/ 495656 h 582239"/>
              <a:gd name="connsiteX3" fmla="*/ 384561 w 581114"/>
              <a:gd name="connsiteY3" fmla="*/ 572568 h 582239"/>
              <a:gd name="connsiteX4" fmla="*/ 581114 w 581114"/>
              <a:gd name="connsiteY4" fmla="*/ 581114 h 582239"/>
              <a:gd name="connsiteX5" fmla="*/ 581114 w 581114"/>
              <a:gd name="connsiteY5" fmla="*/ 581114 h 58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114" h="582239">
                <a:moveTo>
                  <a:pt x="0" y="0"/>
                </a:moveTo>
                <a:cubicBezTo>
                  <a:pt x="17803" y="112520"/>
                  <a:pt x="35607" y="225040"/>
                  <a:pt x="68366" y="307649"/>
                </a:cubicBezTo>
                <a:cubicBezTo>
                  <a:pt x="101125" y="390258"/>
                  <a:pt x="143854" y="451503"/>
                  <a:pt x="196553" y="495656"/>
                </a:cubicBezTo>
                <a:cubicBezTo>
                  <a:pt x="249252" y="539809"/>
                  <a:pt x="320468" y="558325"/>
                  <a:pt x="384561" y="572568"/>
                </a:cubicBezTo>
                <a:cubicBezTo>
                  <a:pt x="448654" y="586811"/>
                  <a:pt x="581114" y="581114"/>
                  <a:pt x="581114" y="581114"/>
                </a:cubicBezTo>
                <a:lnTo>
                  <a:pt x="581114" y="581114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923927" y="1262246"/>
            <a:ext cx="4880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Равновесная цена </a:t>
            </a:r>
            <a:r>
              <a:rPr lang="ru-RU" sz="2800" dirty="0" smtClean="0"/>
              <a:t>–цена, при которой по каждому данному товару нет ни излишка, ни дефицита в связи с равновесием спроса и предложения.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187624" y="1131590"/>
            <a:ext cx="45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</a:rPr>
              <a:t>D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574" y="1224315"/>
            <a:ext cx="45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</a:rPr>
              <a:t>S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185644" y="3557040"/>
            <a:ext cx="139883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11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3" grpId="0"/>
      <p:bldP spid="24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55526"/>
            <a:ext cx="2760178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56" y="540468"/>
            <a:ext cx="3046924" cy="2031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754707"/>
            <a:ext cx="2641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Рынок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конкретное  место торговли.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1" y="2841779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Рынок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сфера экономики, в которой совершается процесс товарного обращения.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1" y="3920738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Рынок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механизм сведения продавцов и покупателей.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4016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5878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Саморегуляция рынка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467544" y="1131590"/>
            <a:ext cx="3528392" cy="64807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Что производить?</a:t>
            </a:r>
            <a:endParaRPr lang="ru-RU" sz="2400" b="1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467544" y="2463614"/>
            <a:ext cx="3528392" cy="64807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 производить?</a:t>
            </a:r>
            <a:endParaRPr lang="ru-RU" sz="2400" b="1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467544" y="3579862"/>
            <a:ext cx="3528392" cy="64807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Для кого производить?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38885" y="1076673"/>
            <a:ext cx="431971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Товары, </a:t>
            </a:r>
            <a:r>
              <a:rPr lang="ru-RU" sz="2400" dirty="0" smtClean="0"/>
              <a:t>на которые на рынке сложились высокие цены.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38885" y="2391606"/>
            <a:ext cx="431971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 минимальными затратами, чтобы получить прибыль.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38885" y="3507854"/>
            <a:ext cx="431971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Для того, кто имеет деньги на покупку товара.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8078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5878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Достоинства рынка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00209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помогает эффективно удовлетворить потребности людей, согласовывает интересы производителей и потребителей.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099613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является саморегулирующейся системой, быстро реагирует на изменение условий производства.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8" y="1059582"/>
            <a:ext cx="339462" cy="28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3147814"/>
            <a:ext cx="339462" cy="287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63" y="1203422"/>
            <a:ext cx="2359186" cy="1368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81" y="2943693"/>
            <a:ext cx="1013215" cy="1512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8304" y="3581603"/>
            <a:ext cx="144016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«невидимая рука» рынка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620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5878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Достоинства рынка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0209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способствует эффективному распределению ресурсов, направляя их на производство товаров, пользующихся спросом.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2267" y="300379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способствует внедрению новейших достижений научно-технического прогресса.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2787649"/>
            <a:ext cx="1038978" cy="1612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40" y="3651870"/>
            <a:ext cx="835196" cy="748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1" y="894987"/>
            <a:ext cx="1333100" cy="1038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38" y="957205"/>
            <a:ext cx="1064431" cy="913674"/>
          </a:xfrm>
          <a:prstGeom prst="rect">
            <a:avLst/>
          </a:prstGeom>
        </p:spPr>
      </p:pic>
      <p:sp>
        <p:nvSpPr>
          <p:cNvPr id="9" name="Пятиугольник 8"/>
          <p:cNvSpPr/>
          <p:nvPr/>
        </p:nvSpPr>
        <p:spPr>
          <a:xfrm rot="16200000">
            <a:off x="7324466" y="1176412"/>
            <a:ext cx="587145" cy="2116834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000" b="1" dirty="0" smtClean="0"/>
              <a:t>РЕСУРСЫ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8" y="1059582"/>
            <a:ext cx="339462" cy="28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3075806"/>
            <a:ext cx="339462" cy="2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7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5878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Недостатки рынка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1556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развивается циклично: периоды подъёма производства сменяются периодами спада.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316817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делает невыгодным производство общественных благ.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468945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способствует неравномерному распределению доходов.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987574"/>
            <a:ext cx="339462" cy="28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3507854"/>
            <a:ext cx="339462" cy="287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2356289"/>
            <a:ext cx="339462" cy="28768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228184" y="987575"/>
            <a:ext cx="2452154" cy="936104"/>
            <a:chOff x="971600" y="1131590"/>
            <a:chExt cx="2808312" cy="2880320"/>
          </a:xfrm>
        </p:grpSpPr>
        <p:cxnSp>
          <p:nvCxnSpPr>
            <p:cNvPr id="14" name="Прямая со стрелкой 13"/>
            <p:cNvCxnSpPr/>
            <p:nvPr/>
          </p:nvCxnSpPr>
          <p:spPr>
            <a:xfrm flipV="1">
              <a:off x="971600" y="1131590"/>
              <a:ext cx="0" cy="288032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971600" y="4011910"/>
              <a:ext cx="2808312" cy="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олилиния 15"/>
          <p:cNvSpPr/>
          <p:nvPr/>
        </p:nvSpPr>
        <p:spPr>
          <a:xfrm>
            <a:off x="6366617" y="1275607"/>
            <a:ext cx="2093815" cy="576064"/>
          </a:xfrm>
          <a:custGeom>
            <a:avLst/>
            <a:gdLst>
              <a:gd name="connsiteX0" fmla="*/ 0 w 1613053"/>
              <a:gd name="connsiteY0" fmla="*/ 254576 h 578862"/>
              <a:gd name="connsiteX1" fmla="*/ 367469 w 1613053"/>
              <a:gd name="connsiteY1" fmla="*/ 6748 h 578862"/>
              <a:gd name="connsiteX2" fmla="*/ 726392 w 1613053"/>
              <a:gd name="connsiteY2" fmla="*/ 493858 h 578862"/>
              <a:gd name="connsiteX3" fmla="*/ 1213503 w 1613053"/>
              <a:gd name="connsiteY3" fmla="*/ 545133 h 578862"/>
              <a:gd name="connsiteX4" fmla="*/ 1572426 w 1613053"/>
              <a:gd name="connsiteY4" fmla="*/ 134935 h 578862"/>
              <a:gd name="connsiteX5" fmla="*/ 1589518 w 1613053"/>
              <a:gd name="connsiteY5" fmla="*/ 126389 h 5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3053" h="578862">
                <a:moveTo>
                  <a:pt x="0" y="254576"/>
                </a:moveTo>
                <a:cubicBezTo>
                  <a:pt x="123202" y="110722"/>
                  <a:pt x="246404" y="-33132"/>
                  <a:pt x="367469" y="6748"/>
                </a:cubicBezTo>
                <a:cubicBezTo>
                  <a:pt x="488534" y="46628"/>
                  <a:pt x="585386" y="404127"/>
                  <a:pt x="726392" y="493858"/>
                </a:cubicBezTo>
                <a:cubicBezTo>
                  <a:pt x="867398" y="583589"/>
                  <a:pt x="1072497" y="604953"/>
                  <a:pt x="1213503" y="545133"/>
                </a:cubicBezTo>
                <a:cubicBezTo>
                  <a:pt x="1354509" y="485313"/>
                  <a:pt x="1509757" y="204726"/>
                  <a:pt x="1572426" y="134935"/>
                </a:cubicBezTo>
                <a:cubicBezTo>
                  <a:pt x="1635095" y="65144"/>
                  <a:pt x="1612306" y="95766"/>
                  <a:pt x="1589518" y="126389"/>
                </a:cubicBezTo>
              </a:path>
            </a:pathLst>
          </a:custGeom>
          <a:ln w="31750">
            <a:solidFill>
              <a:srgbClr val="001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516216" y="77155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подъём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12359" y="771550"/>
            <a:ext cx="86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спад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2696" y="3363838"/>
            <a:ext cx="1044413" cy="9796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35" y="3507854"/>
            <a:ext cx="824253" cy="9272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115895"/>
            <a:ext cx="1103137" cy="10930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0351" y="2115894"/>
            <a:ext cx="591889" cy="1093016"/>
          </a:xfrm>
          <a:prstGeom prst="rect">
            <a:avLst/>
          </a:prstGeom>
        </p:spPr>
      </p:pic>
      <p:pic>
        <p:nvPicPr>
          <p:cNvPr id="1026" name="Picture 2" descr="\\User-pc-11\d\Руслан\рисунки\рисунки Png\0414 bycgtrn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12" y="2115895"/>
            <a:ext cx="984724" cy="11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65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749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Характерные черты рыночной экономики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0" y="1003778"/>
            <a:ext cx="436978" cy="37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98757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Свобода хозяйственной деятельности.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20909" y="170765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Личная материальная заинтересованность.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4" y="2427734"/>
            <a:ext cx="1497766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3" y="1707654"/>
            <a:ext cx="436978" cy="37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577" y="4371950"/>
            <a:ext cx="146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Ф. ХАЙЕК</a:t>
            </a:r>
            <a:endParaRPr lang="ru-RU" sz="2000" dirty="0">
              <a:solidFill>
                <a:srgbClr val="00153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1" y="2484060"/>
            <a:ext cx="6502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«Экономическая свобода — это свобода любой деятельности, </a:t>
            </a:r>
            <a:r>
              <a:rPr lang="ru-RU" sz="2800" dirty="0" smtClean="0"/>
              <a:t>включающая </a:t>
            </a:r>
            <a:r>
              <a:rPr lang="ru-RU" sz="2800" dirty="0"/>
              <a:t>право выбора и сопряженные с этим риск и ответственность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9254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749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Характерные черты рыночной экономики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4" y="1049302"/>
            <a:ext cx="436978" cy="37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98757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Равноправие любых форм собственности при наибольшем распространении частной.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97768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Производители действуют в условиях конкуренции.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98818" y="305780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Цены на рынке формируются свободно с учётом соотношения спроса и предложения.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4" y="2056968"/>
            <a:ext cx="436978" cy="37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4" y="3147814"/>
            <a:ext cx="436978" cy="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35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749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Конкуренция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915566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Конкуренция</a:t>
            </a:r>
            <a:r>
              <a:rPr lang="ru-RU" sz="2400" dirty="0" smtClean="0"/>
              <a:t> (от лат. </a:t>
            </a:r>
            <a:r>
              <a:rPr lang="en-US" sz="2400" i="1" dirty="0" smtClean="0"/>
              <a:t>“</a:t>
            </a:r>
            <a:r>
              <a:rPr lang="en-US" sz="2400" i="1" dirty="0" err="1" smtClean="0"/>
              <a:t>concurrentia</a:t>
            </a:r>
            <a:r>
              <a:rPr lang="en-US" sz="2400" i="1" dirty="0" smtClean="0"/>
              <a:t>”</a:t>
            </a:r>
            <a:r>
              <a:rPr lang="ru-RU" sz="2400" i="1" dirty="0" smtClean="0"/>
              <a:t> </a:t>
            </a:r>
            <a:r>
              <a:rPr lang="ru-RU" sz="2400" dirty="0" smtClean="0"/>
              <a:t>– сталкиваться, состязаться</a:t>
            </a:r>
            <a:r>
              <a:rPr lang="en-US" sz="2400" dirty="0" smtClean="0"/>
              <a:t>)</a:t>
            </a:r>
            <a:r>
              <a:rPr lang="ru-RU" sz="2400" dirty="0" smtClean="0"/>
              <a:t> – </a:t>
            </a:r>
          </a:p>
          <a:p>
            <a:r>
              <a:rPr lang="ru-RU" sz="2400" dirty="0" smtClean="0"/>
              <a:t>экономическое соперничество между производителями товаров за более выгодные условия производства и сбыта с целью получения более высокой прибыли.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4" y="1178174"/>
            <a:ext cx="2527646" cy="1897632"/>
          </a:xfrm>
          <a:prstGeom prst="rect">
            <a:avLst/>
          </a:prstGeom>
        </p:spPr>
      </p:pic>
      <p:sp>
        <p:nvSpPr>
          <p:cNvPr id="5" name="Стрелка вправо с вырезом 4"/>
          <p:cNvSpPr/>
          <p:nvPr/>
        </p:nvSpPr>
        <p:spPr>
          <a:xfrm rot="5400000">
            <a:off x="3599892" y="3060359"/>
            <a:ext cx="288032" cy="71601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7776356" y="3077840"/>
            <a:ext cx="288032" cy="71601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5688124" y="3077840"/>
            <a:ext cx="288032" cy="71601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27784" y="365187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конкуренция цены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365187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конкуренция качества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365187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конкуренция сервиса</a:t>
            </a:r>
            <a:endParaRPr lang="ru-RU" sz="2400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21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01" y="1851670"/>
            <a:ext cx="4968552" cy="3003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Конкуренция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4355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Конкуренция цены</a:t>
            </a:r>
            <a:r>
              <a:rPr lang="ru-RU" sz="2400" dirty="0" smtClean="0"/>
              <a:t>: при прочих равных условиях покупатели предпочитают приобретать более дешёвую вещь.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69044"/>
            <a:ext cx="4968552" cy="3003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19166"/>
            <a:ext cx="1561699" cy="1035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3710" y="3243780"/>
            <a:ext cx="1308290" cy="867209"/>
          </a:xfrm>
          <a:prstGeom prst="rect">
            <a:avLst/>
          </a:prstGeom>
        </p:spPr>
      </p:pic>
      <p:sp>
        <p:nvSpPr>
          <p:cNvPr id="8" name="Выноска 2 7"/>
          <p:cNvSpPr/>
          <p:nvPr/>
        </p:nvSpPr>
        <p:spPr>
          <a:xfrm>
            <a:off x="7380312" y="1911773"/>
            <a:ext cx="1080120" cy="528081"/>
          </a:xfrm>
          <a:prstGeom prst="borderCallout2">
            <a:avLst>
              <a:gd name="adj1" fmla="val 54352"/>
              <a:gd name="adj2" fmla="val -421"/>
              <a:gd name="adj3" fmla="val 52734"/>
              <a:gd name="adj4" fmla="val -45941"/>
              <a:gd name="adj5" fmla="val 422400"/>
              <a:gd name="adj6" fmla="val -8905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Паром 1</a:t>
            </a:r>
            <a:endParaRPr lang="ru-RU" dirty="0"/>
          </a:p>
        </p:txBody>
      </p:sp>
      <p:sp>
        <p:nvSpPr>
          <p:cNvPr id="9" name="Выноска 2 8"/>
          <p:cNvSpPr/>
          <p:nvPr/>
        </p:nvSpPr>
        <p:spPr>
          <a:xfrm>
            <a:off x="467544" y="1920601"/>
            <a:ext cx="1152128" cy="528081"/>
          </a:xfrm>
          <a:prstGeom prst="borderCallout2">
            <a:avLst>
              <a:gd name="adj1" fmla="val 49497"/>
              <a:gd name="adj2" fmla="val 103670"/>
              <a:gd name="adj3" fmla="val 57589"/>
              <a:gd name="adj4" fmla="val 173960"/>
              <a:gd name="adj5" fmla="val 296983"/>
              <a:gd name="adj6" fmla="val 28637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Паром 2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2" y="2643758"/>
            <a:ext cx="108012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1 доллар</a:t>
            </a:r>
            <a:endParaRPr lang="ru-RU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12" y="2715766"/>
            <a:ext cx="108012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60 центов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2643758"/>
            <a:ext cx="108012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80 центов</a:t>
            </a:r>
            <a:endParaRPr lang="ru-R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2716213"/>
            <a:ext cx="108012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40 центов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7215" y="2787774"/>
            <a:ext cx="151848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бесплатно и бублик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7157975" y="2787774"/>
            <a:ext cx="1518481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бесплатно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33066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749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Конкуренция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1556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Конкуренция качества</a:t>
            </a:r>
            <a:r>
              <a:rPr lang="ru-RU" sz="2400" dirty="0" smtClean="0"/>
              <a:t>: при прочих равных условиях покупатели предпочитают приобретать более качественную вещь.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2860073"/>
            <a:ext cx="2533615" cy="1368152"/>
          </a:xfrm>
          <a:prstGeom prst="rect">
            <a:avLst/>
          </a:prstGeom>
        </p:spPr>
      </p:pic>
      <p:sp>
        <p:nvSpPr>
          <p:cNvPr id="5" name="Выноска 2 4"/>
          <p:cNvSpPr/>
          <p:nvPr/>
        </p:nvSpPr>
        <p:spPr>
          <a:xfrm>
            <a:off x="267108" y="1965508"/>
            <a:ext cx="1568588" cy="791964"/>
          </a:xfrm>
          <a:prstGeom prst="borderCallout2">
            <a:avLst>
              <a:gd name="adj1" fmla="val 48964"/>
              <a:gd name="adj2" fmla="val 107497"/>
              <a:gd name="adj3" fmla="val 51122"/>
              <a:gd name="adj4" fmla="val 145685"/>
              <a:gd name="adj5" fmla="val 135160"/>
              <a:gd name="adj6" fmla="val 1543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Обычные опции</a:t>
            </a:r>
            <a:endParaRPr lang="ru-RU" sz="2200" dirty="0"/>
          </a:p>
        </p:txBody>
      </p:sp>
      <p:sp>
        <p:nvSpPr>
          <p:cNvPr id="6" name="Выноска 2 5"/>
          <p:cNvSpPr/>
          <p:nvPr/>
        </p:nvSpPr>
        <p:spPr>
          <a:xfrm>
            <a:off x="7020272" y="2386447"/>
            <a:ext cx="1800200" cy="1080120"/>
          </a:xfrm>
          <a:prstGeom prst="borderCallout2">
            <a:avLst>
              <a:gd name="adj1" fmla="val 71839"/>
              <a:gd name="adj2" fmla="val -54855"/>
              <a:gd name="adj3" fmla="val 16085"/>
              <a:gd name="adj4" fmla="val -28535"/>
              <a:gd name="adj5" fmla="val 43440"/>
              <a:gd name="adj6" fmla="val -77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/>
            <a:r>
              <a:rPr lang="en-US" sz="2200" dirty="0" smtClean="0"/>
              <a:t>GPS</a:t>
            </a:r>
          </a:p>
          <a:p>
            <a:pPr marL="179388"/>
            <a:r>
              <a:rPr lang="ru-RU" sz="2200" dirty="0"/>
              <a:t>с</a:t>
            </a:r>
            <a:r>
              <a:rPr lang="ru-RU" sz="2200" dirty="0" smtClean="0"/>
              <a:t>канер</a:t>
            </a:r>
          </a:p>
          <a:p>
            <a:pPr marL="179388"/>
            <a:r>
              <a:rPr lang="en-US" sz="2200" dirty="0" smtClean="0"/>
              <a:t>TV</a:t>
            </a:r>
            <a:r>
              <a:rPr lang="ru-RU" sz="2200" dirty="0" smtClean="0"/>
              <a:t>-тюнер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9258" y="2860073"/>
            <a:ext cx="2533615" cy="1368152"/>
          </a:xfrm>
          <a:prstGeom prst="rect">
            <a:avLst/>
          </a:prstGeom>
        </p:spPr>
      </p:pic>
      <p:sp>
        <p:nvSpPr>
          <p:cNvPr id="8" name="Выноска 2 7"/>
          <p:cNvSpPr/>
          <p:nvPr/>
        </p:nvSpPr>
        <p:spPr>
          <a:xfrm>
            <a:off x="3707904" y="1923678"/>
            <a:ext cx="1568588" cy="791964"/>
          </a:xfrm>
          <a:prstGeom prst="borderCallout2">
            <a:avLst>
              <a:gd name="adj1" fmla="val 48964"/>
              <a:gd name="adj2" fmla="val 107497"/>
              <a:gd name="adj3" fmla="val 51122"/>
              <a:gd name="adj4" fmla="val 145685"/>
              <a:gd name="adj5" fmla="val 153504"/>
              <a:gd name="adj6" fmla="val 1423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Обычные опции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05633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749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Конкуренция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1556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Конкуренция сервиса</a:t>
            </a:r>
            <a:r>
              <a:rPr lang="ru-RU" sz="2400" dirty="0" smtClean="0"/>
              <a:t>: при прочих равных условиях покупатели предпочитают приобретать вещь с более выгодными условиями сервисного обслуживания.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91" y="2283718"/>
            <a:ext cx="3236983" cy="2520701"/>
          </a:xfrm>
          <a:prstGeom prst="rect">
            <a:avLst/>
          </a:prstGeom>
        </p:spPr>
      </p:pic>
      <p:sp>
        <p:nvSpPr>
          <p:cNvPr id="5" name="Выноска 2 4"/>
          <p:cNvSpPr/>
          <p:nvPr/>
        </p:nvSpPr>
        <p:spPr>
          <a:xfrm>
            <a:off x="467544" y="2427734"/>
            <a:ext cx="1584176" cy="720080"/>
          </a:xfrm>
          <a:prstGeom prst="borderCallout2">
            <a:avLst>
              <a:gd name="adj1" fmla="val 50794"/>
              <a:gd name="adj2" fmla="val 105490"/>
              <a:gd name="adj3" fmla="val 94704"/>
              <a:gd name="adj4" fmla="val 115497"/>
              <a:gd name="adj5" fmla="val 31798"/>
              <a:gd name="adj6" fmla="val 1793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Новый дисковод</a:t>
            </a:r>
            <a:endParaRPr lang="ru-RU" sz="2200" dirty="0"/>
          </a:p>
        </p:txBody>
      </p:sp>
      <p:sp>
        <p:nvSpPr>
          <p:cNvPr id="6" name="Выноска 2 5"/>
          <p:cNvSpPr/>
          <p:nvPr/>
        </p:nvSpPr>
        <p:spPr>
          <a:xfrm>
            <a:off x="6444208" y="2427610"/>
            <a:ext cx="1584176" cy="720080"/>
          </a:xfrm>
          <a:prstGeom prst="borderCallout2">
            <a:avLst>
              <a:gd name="adj1" fmla="val 48420"/>
              <a:gd name="adj2" fmla="val -8873"/>
              <a:gd name="adj3" fmla="val -64325"/>
              <a:gd name="adj4" fmla="val -57666"/>
              <a:gd name="adj5" fmla="val 16369"/>
              <a:gd name="adj6" fmla="val -1561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Новый винчестер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76942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878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Конкуренция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3173946"/>
            <a:ext cx="2033655" cy="16300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23528" y="1244262"/>
            <a:ext cx="2226648" cy="1687528"/>
            <a:chOff x="674576" y="1028238"/>
            <a:chExt cx="2019616" cy="150094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2933" y="1028238"/>
              <a:ext cx="2001259" cy="1500944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674576" y="2427734"/>
              <a:ext cx="513048" cy="101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15816" y="1003831"/>
            <a:ext cx="5760640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Более эффективное удовлетворение потребностей людей.</a:t>
            </a:r>
          </a:p>
          <a:p>
            <a:endParaRPr lang="ru-RU" sz="800" dirty="0" smtClean="0"/>
          </a:p>
          <a:p>
            <a:r>
              <a:rPr lang="ru-RU" sz="2200" dirty="0" smtClean="0"/>
              <a:t>Повышение производительности труда.</a:t>
            </a:r>
          </a:p>
          <a:p>
            <a:endParaRPr lang="ru-RU" sz="800" dirty="0" smtClean="0"/>
          </a:p>
          <a:p>
            <a:r>
              <a:rPr lang="ru-RU" sz="2200" dirty="0" smtClean="0"/>
              <a:t>Снижение затрат на производство.</a:t>
            </a:r>
          </a:p>
          <a:p>
            <a:endParaRPr lang="ru-RU" sz="800" dirty="0" smtClean="0"/>
          </a:p>
          <a:p>
            <a:r>
              <a:rPr lang="ru-RU" sz="2200" dirty="0" smtClean="0"/>
              <a:t>Повышение качества.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3398098"/>
            <a:ext cx="5760640" cy="1261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Социально-экономическая напряжённость в обществе.</a:t>
            </a:r>
          </a:p>
          <a:p>
            <a:endParaRPr lang="ru-RU" sz="800" dirty="0" smtClean="0"/>
          </a:p>
          <a:p>
            <a:r>
              <a:rPr lang="ru-RU" sz="2200" dirty="0" smtClean="0"/>
              <a:t>Разорение предприятий, потери.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15402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677</Words>
  <Application>Microsoft Office PowerPoint</Application>
  <PresentationFormat>Экран (16:9)</PresentationFormat>
  <Paragraphs>143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Достоинства и недостатки рынка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Рынок</dc:title>
  <dc:creator>user</dc:creator>
  <cp:lastModifiedBy>Alenka</cp:lastModifiedBy>
  <cp:revision>43</cp:revision>
  <dcterms:created xsi:type="dcterms:W3CDTF">2013-10-28T14:51:27Z</dcterms:created>
  <dcterms:modified xsi:type="dcterms:W3CDTF">2017-02-27T06:59:28Z</dcterms:modified>
</cp:coreProperties>
</file>