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8" r:id="rId5"/>
    <p:sldId id="259" r:id="rId6"/>
    <p:sldId id="270" r:id="rId7"/>
    <p:sldId id="260" r:id="rId8"/>
    <p:sldId id="257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0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46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85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66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56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25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490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64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87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44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9BB8-B382-4CF1-B60F-1BBCD556D4C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8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076624" cy="6858000"/>
          </a:xfrm>
          <a:prstGeom prst="rect">
            <a:avLst/>
          </a:prstGeom>
          <a:blipFill>
            <a:blip r:embed="rId1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contourW="133350">
            <a:bevelT w="152400" h="95250" prst="slope"/>
            <a:bevelB w="152400" h="95250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520461"/>
            <a:ext cx="1929865" cy="23375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09BB8-B382-4CF1-B60F-1BBCD556D4C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2F2D-777F-4CC3-B225-DA852B9E464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98561" y="-191050"/>
            <a:ext cx="2445439" cy="24379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0" y="-190865"/>
            <a:ext cx="2189436" cy="24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04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7;&#1085;&#1072;\Desktop\&#1082;%20&#1079;&#1072;&#1095;&#1105;&#1090;&#1091;\Kvatro-Bogorodice-Devo-Raduysya-Rahmaninov(muztune.com)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E%D1%81%D1%83%D0%B4%D0%B0%D1%80%D1%81%D1%82%D0%B2%D0%B5%D0%BD%D0%BD%D0%B0%D1%8F_%D0%BF%D1%80%D0%B5%D0%BC%D0%B8%D1%8F_%D0%A1%D0%A1%D0%A1%D0%A0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s://ru.wikipedia.org/wiki/1999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7;&#1085;&#1072;\Desktop\&#1082;%20&#1079;&#1072;&#1095;&#1105;&#1090;&#1091;\a2243a82c75d6e.mp3" TargetMode="External"/><Relationship Id="rId6" Type="http://schemas.openxmlformats.org/officeDocument/2006/relationships/hyperlink" Target="https://ru.wikipedia.org/wiki/28_%D1%8F%D0%BD%D0%B2%D0%B0%D1%80%D1%8F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ru.wikipedia.org/wiki/1939" TargetMode="External"/><Relationship Id="rId10" Type="http://schemas.openxmlformats.org/officeDocument/2006/relationships/hyperlink" Target="https://ru.wikipedia.org/wiki/%D0%9D%D0%B0%D1%80%D0%BE%D0%B4%D0%BD%D1%8B%D0%B9_%D0%B0%D1%80%D1%82%D0%B8%D1%81%D1%82_%D0%A0%D0%A1%D0%A4%D0%A1%D0%A0" TargetMode="External"/><Relationship Id="rId4" Type="http://schemas.openxmlformats.org/officeDocument/2006/relationships/hyperlink" Target="https://ru.wikipedia.org/wiki/17_%D0%B0%D0%B2%D0%B3%D1%83%D1%81%D1%82%D0%B0" TargetMode="External"/><Relationship Id="rId9" Type="http://schemas.openxmlformats.org/officeDocument/2006/relationships/hyperlink" Target="https://ru.wikipedia.org/wiki/198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77;&#1085;&#1072;\Desktop\&#1082;%20&#1079;&#1072;&#1095;&#1105;&#1090;&#1091;\&#1060;&#1080;&#1083;&#1100;&#1084;.wm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7;&#1085;&#1072;\Desktop\&#1082;%20&#1079;&#1072;&#1095;&#1105;&#1090;&#1091;\47-Pravoslavnye-molitvy-Molitva-Angelu--Hranitelyu(muztune.com).mp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7;&#1085;&#1072;\Desktop\&#1082;%20&#1079;&#1072;&#1095;&#1105;&#1090;&#1091;\&#1060;&#1088;&#1072;&#1085;&#1094;%20&#1064;&#1091;&#1073;&#1077;&#1088;&#1090;%20-%20Ave%20%20Maria%20%20(audiopoisk.com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ther-ba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09" y="346844"/>
            <a:ext cx="2647950" cy="4048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7807" y="613955"/>
            <a:ext cx="6420394" cy="308283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«Образ матери в музыке, поэзии, живописи».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99" y="3602038"/>
            <a:ext cx="7596051" cy="1655762"/>
          </a:xfrm>
        </p:spPr>
        <p:txBody>
          <a:bodyPr>
            <a:normAutofit lnSpcReduction="10000"/>
          </a:bodyPr>
          <a:lstStyle/>
          <a:p>
            <a:pPr algn="r"/>
            <a:endParaRPr lang="ru-RU" dirty="0" smtClean="0">
              <a:latin typeface="Monotype Corsiva" pitchFamily="66" charset="0"/>
            </a:endParaRPr>
          </a:p>
          <a:p>
            <a:pPr algn="r"/>
            <a:r>
              <a:rPr lang="ru-RU" dirty="0" smtClean="0">
                <a:latin typeface="Monotype Corsiva" pitchFamily="66" charset="0"/>
              </a:rPr>
              <a:t>Подготовила: учитель МКОУ </a:t>
            </a:r>
          </a:p>
          <a:p>
            <a:pPr algn="r"/>
            <a:r>
              <a:rPr lang="ru-RU" dirty="0" err="1" smtClean="0">
                <a:latin typeface="Monotype Corsiva" pitchFamily="66" charset="0"/>
              </a:rPr>
              <a:t>Озёрская</a:t>
            </a:r>
            <a:r>
              <a:rPr lang="ru-RU" dirty="0" smtClean="0">
                <a:latin typeface="Monotype Corsiva" pitchFamily="66" charset="0"/>
              </a:rPr>
              <a:t>  СОШ им. Сергея Аникина</a:t>
            </a:r>
          </a:p>
          <a:p>
            <a:pPr algn="r"/>
            <a:r>
              <a:rPr lang="ru-RU" dirty="0" smtClean="0">
                <a:latin typeface="Monotype Corsiva" pitchFamily="66" charset="0"/>
              </a:rPr>
              <a:t>Смирнова Е.Ю.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77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760" y="365126"/>
            <a:ext cx="3931920" cy="615324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Однажды, читая священное писание перед  Марией предстал Архангел Гавриил и произнес Божественное приветствие.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Он сказал ей: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— </a:t>
            </a:r>
            <a:r>
              <a:rPr lang="ru-RU" sz="2000" b="1" i="1" dirty="0" smtClean="0"/>
              <a:t>Радуйся, святая, добрая Дева! Господь с тобою! Своею скромностью, своей добротой и любовью к Богу ты заслужила великую милость: у тебя родится сын, и ты должна назвать его Иисус. Он — Сын Божий, и придет на землю, чтобы спасти всех людей от зла, греха и смерти.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45095"/>
            <a:ext cx="4846320" cy="57115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29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63440" y="323397"/>
            <a:ext cx="4114800" cy="5607140"/>
          </a:xfrm>
        </p:spPr>
      </p:pic>
      <p:sp>
        <p:nvSpPr>
          <p:cNvPr id="5" name="Прямоугольник 4"/>
          <p:cNvSpPr/>
          <p:nvPr/>
        </p:nvSpPr>
        <p:spPr>
          <a:xfrm>
            <a:off x="4728754" y="5992727"/>
            <a:ext cx="4088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В.М. Васнецов Икона «Богоматерь с младенцем»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Sergei_Rachmaninoff_LOC_33969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32" y="339634"/>
            <a:ext cx="3984172" cy="56431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817" y="6031915"/>
            <a:ext cx="4075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С.В. Рахманинов «Богородице </a:t>
            </a:r>
            <a:r>
              <a:rPr lang="ru-RU" b="1" i="1" dirty="0" err="1" smtClean="0">
                <a:solidFill>
                  <a:srgbClr val="FF0000"/>
                </a:solidFill>
              </a:rPr>
              <a:t>Дево</a:t>
            </a:r>
            <a:r>
              <a:rPr lang="ru-RU" b="1" i="1" dirty="0" smtClean="0">
                <a:solidFill>
                  <a:srgbClr val="FF0000"/>
                </a:solidFill>
              </a:rPr>
              <a:t>, радуйся!»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Kvatro-Bogorodice-Devo-Raduysya-Rahmaninov(muztun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197532" y="63333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Gavrilin199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339" y="376605"/>
            <a:ext cx="3741529" cy="4859129"/>
          </a:xfrm>
        </p:spPr>
      </p:pic>
      <p:sp>
        <p:nvSpPr>
          <p:cNvPr id="5" name="Прямоугольник 4"/>
          <p:cNvSpPr/>
          <p:nvPr/>
        </p:nvSpPr>
        <p:spPr>
          <a:xfrm>
            <a:off x="4637313" y="365759"/>
            <a:ext cx="40233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Валерий Александрович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Гаврилин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 (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hlinkClick r:id="rId4" tooltip="17 августа"/>
              </a:rPr>
              <a:t>17 августа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hlinkClick r:id="rId5" tooltip="1939"/>
              </a:rPr>
              <a:t>1939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 — 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hlinkClick r:id="rId6" tooltip="28 января"/>
              </a:rPr>
              <a:t>28 января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hlinkClick r:id="rId7" tooltip="1999"/>
              </a:rPr>
              <a:t>1999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) — советский и российский композитор, автор симфонических и хоровых произведений, песен, камерной музыки, музыки к кинофильмам. Лауреат 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hlinkClick r:id="rId8" tooltip="Государственная премия СССР"/>
              </a:rPr>
              <a:t>Государственной премии СССР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 (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hlinkClick r:id="rId9" tooltip="1985"/>
              </a:rPr>
              <a:t>1985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). 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hlinkClick r:id="rId10" tooltip="Народный артист РСФСР"/>
              </a:rPr>
              <a:t>Народный артист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hlinkClick r:id="rId10" tooltip="Народный артист РСФСР"/>
              </a:rPr>
              <a:t>РСФСР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 (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hlinkClick r:id="rId9" tooltip="1985"/>
              </a:rPr>
              <a:t>1985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a2243a82c75d6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5124994" y="5941423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08487" y="5295202"/>
            <a:ext cx="2799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В. Гаврилин «Мама»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3538401" cy="992777"/>
          </a:xfrm>
        </p:spPr>
        <p:txBody>
          <a:bodyPr>
            <a:normAutofit/>
          </a:bodyPr>
          <a:lstStyle/>
          <a:p>
            <a:pPr algn="ctr"/>
            <a:r>
              <a:rPr lang="ru-RU" sz="5400" u="sng" dirty="0" smtClean="0">
                <a:latin typeface="Monotype Corsiva" pitchFamily="66" charset="0"/>
              </a:rPr>
              <a:t>Мама</a:t>
            </a:r>
            <a:endParaRPr lang="ru-RU" sz="5400" u="sng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4616" y="222070"/>
            <a:ext cx="4230733" cy="62440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     Руки </a:t>
            </a:r>
            <a:r>
              <a:rPr lang="ru-RU" sz="3200" dirty="0" smtClean="0">
                <a:latin typeface="Monotype Corsiva" pitchFamily="66" charset="0"/>
              </a:rPr>
              <a:t>усталые тихо опущены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Волосы </a:t>
            </a:r>
            <a:r>
              <a:rPr lang="ru-RU" sz="3200" dirty="0" smtClean="0">
                <a:latin typeface="Monotype Corsiva" pitchFamily="66" charset="0"/>
              </a:rPr>
              <a:t>русые в узел </a:t>
            </a:r>
            <a:r>
              <a:rPr lang="ru-RU" sz="3200" dirty="0" smtClean="0">
                <a:latin typeface="Monotype Corsiva" pitchFamily="66" charset="0"/>
              </a:rPr>
              <a:t>завязаны…</a:t>
            </a: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Тихая моя,</a:t>
            </a:r>
            <a:r>
              <a:rPr lang="ru-RU" sz="3200" dirty="0" smtClean="0">
                <a:latin typeface="Monotype Corsiva" pitchFamily="66" charset="0"/>
              </a:rPr>
              <a:t> 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Нежная моя,</a:t>
            </a: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Добрая </a:t>
            </a:r>
            <a:r>
              <a:rPr lang="ru-RU" sz="3200" dirty="0" smtClean="0">
                <a:latin typeface="Monotype Corsiva" pitchFamily="66" charset="0"/>
              </a:rPr>
              <a:t>мама (2 раза весь припев)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Всё </a:t>
            </a:r>
            <a:r>
              <a:rPr lang="ru-RU" sz="3200" dirty="0" smtClean="0">
                <a:latin typeface="Monotype Corsiva" pitchFamily="66" charset="0"/>
              </a:rPr>
              <a:t>мне </a:t>
            </a:r>
            <a:r>
              <a:rPr lang="ru-RU" sz="3200" dirty="0" smtClean="0">
                <a:latin typeface="Monotype Corsiva" pitchFamily="66" charset="0"/>
              </a:rPr>
              <a:t>мерещатся </a:t>
            </a:r>
            <a:r>
              <a:rPr lang="ru-RU" sz="3200" dirty="0" smtClean="0">
                <a:latin typeface="Monotype Corsiva" pitchFamily="66" charset="0"/>
              </a:rPr>
              <a:t>годы бывалые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Юности </a:t>
            </a:r>
            <a:r>
              <a:rPr lang="ru-RU" sz="3200" dirty="0" smtClean="0">
                <a:latin typeface="Monotype Corsiva" pitchFamily="66" charset="0"/>
              </a:rPr>
              <a:t>прожитой кофточка </a:t>
            </a:r>
            <a:r>
              <a:rPr lang="ru-RU" sz="3200" dirty="0" smtClean="0">
                <a:latin typeface="Monotype Corsiva" pitchFamily="66" charset="0"/>
              </a:rPr>
              <a:t>алая.</a:t>
            </a: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Рисунок 4" descr="6f0974874881fe0b9dce54d878c6b4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67559"/>
            <a:ext cx="4180113" cy="3827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2959"/>
            <a:ext cx="4060147" cy="3521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368584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4982" y="222069"/>
            <a:ext cx="4570367" cy="63224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</a:t>
            </a:r>
            <a:r>
              <a:rPr lang="ru-RU" sz="3200" dirty="0" smtClean="0">
                <a:latin typeface="Monotype Corsiva" pitchFamily="66" charset="0"/>
              </a:rPr>
              <a:t>Тихая </a:t>
            </a:r>
            <a:r>
              <a:rPr lang="ru-RU" sz="3200" dirty="0" smtClean="0">
                <a:latin typeface="Monotype Corsiva" pitchFamily="66" charset="0"/>
              </a:rPr>
              <a:t>моя,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Нежная моя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Добрая мама (2 раза весь припев)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Как уберечь тебя 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Как защитить тебя,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Как удержать тебя в дни быстротечные?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Тихая моя,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Нежная моя, 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Добрая мама(2 раза весь припев).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Домашнее задание.</a:t>
            </a:r>
            <a:endParaRPr lang="ru-RU" sz="5400" u="sng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</a:t>
            </a:r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арисовать портрет мамы. </a:t>
            </a:r>
            <a:endParaRPr lang="ru-RU" sz="66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Назовите композитора, сочинившего «Детский альбом»:</a:t>
            </a:r>
            <a:b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endParaRPr lang="ru-RU" u="sng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i="1" dirty="0" smtClean="0">
                <a:solidFill>
                  <a:srgbClr val="002060"/>
                </a:solidFill>
              </a:rPr>
              <a:t>а) П.И.Чайковский</a:t>
            </a:r>
            <a:endParaRPr lang="ru-RU" dirty="0" smtClean="0">
              <a:solidFill>
                <a:srgbClr val="002060"/>
              </a:solidFill>
            </a:endParaRPr>
          </a:p>
          <a:p>
            <a:pPr fontAlgn="base"/>
            <a:r>
              <a:rPr lang="ru-RU" i="1" dirty="0" smtClean="0">
                <a:solidFill>
                  <a:srgbClr val="002060"/>
                </a:solidFill>
              </a:rPr>
              <a:t>б) С.С.Прокофьев</a:t>
            </a:r>
            <a:endParaRPr lang="ru-RU" dirty="0" smtClean="0">
              <a:solidFill>
                <a:srgbClr val="002060"/>
              </a:solidFill>
            </a:endParaRPr>
          </a:p>
          <a:p>
            <a:pPr fontAlgn="base"/>
            <a:r>
              <a:rPr lang="ru-RU" i="1" dirty="0" smtClean="0">
                <a:solidFill>
                  <a:srgbClr val="002060"/>
                </a:solidFill>
              </a:rPr>
              <a:t>в) М.И.Глинка</a:t>
            </a:r>
            <a:endParaRPr lang="ru-RU" dirty="0" smtClean="0">
              <a:solidFill>
                <a:srgbClr val="002060"/>
              </a:solidFill>
            </a:endParaRPr>
          </a:p>
          <a:p>
            <a:pPr fontAlgn="base"/>
            <a:r>
              <a:rPr lang="ru-RU" i="1" dirty="0" smtClean="0">
                <a:solidFill>
                  <a:srgbClr val="002060"/>
                </a:solidFill>
              </a:rPr>
              <a:t>г) М.П.Мусоргский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Приведите в соответствие:</a:t>
            </a:r>
            <a:endParaRPr lang="ru-RU" u="sng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25625"/>
            <a:ext cx="8934994" cy="4351338"/>
          </a:xfrm>
        </p:spPr>
        <p:txBody>
          <a:bodyPr/>
          <a:lstStyle/>
          <a:p>
            <a:pPr fontAlgn="base"/>
            <a:r>
              <a:rPr lang="ru-RU" sz="3200" i="1" dirty="0" smtClean="0"/>
              <a:t>а) «С няней»                  </a:t>
            </a:r>
            <a:r>
              <a:rPr lang="ru-RU" sz="3200" i="1" dirty="0" smtClean="0"/>
              <a:t>     1</a:t>
            </a:r>
            <a:r>
              <a:rPr lang="ru-RU" sz="3200" i="1" dirty="0" smtClean="0"/>
              <a:t>) С.С.Прокофьев</a:t>
            </a:r>
            <a:endParaRPr lang="ru-RU" sz="3200" dirty="0" smtClean="0"/>
          </a:p>
          <a:p>
            <a:pPr fontAlgn="base"/>
            <a:r>
              <a:rPr lang="ru-RU" sz="3200" i="1" dirty="0" smtClean="0"/>
              <a:t>б) «Сказочка»               </a:t>
            </a:r>
            <a:r>
              <a:rPr lang="ru-RU" sz="3200" i="1" dirty="0" smtClean="0"/>
              <a:t>     </a:t>
            </a:r>
            <a:r>
              <a:rPr lang="ru-RU" sz="3200" i="1" dirty="0" smtClean="0"/>
              <a:t>2) П.И.Чайковский</a:t>
            </a:r>
            <a:endParaRPr lang="ru-RU" sz="3200" dirty="0" smtClean="0"/>
          </a:p>
          <a:p>
            <a:pPr fontAlgn="base"/>
            <a:r>
              <a:rPr lang="ru-RU" sz="3200" i="1" dirty="0" smtClean="0"/>
              <a:t>в) «Нянина сказка»       </a:t>
            </a:r>
            <a:r>
              <a:rPr lang="ru-RU" sz="3200" i="1" dirty="0" smtClean="0"/>
              <a:t>  3</a:t>
            </a:r>
            <a:r>
              <a:rPr lang="ru-RU" sz="3200" i="1" dirty="0" smtClean="0"/>
              <a:t>) М.П.Мусоргский</a:t>
            </a:r>
            <a:endParaRPr lang="ru-RU" sz="3200" dirty="0" smtClean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795451" y="2090057"/>
            <a:ext cx="2024743" cy="10319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127863" y="2612571"/>
            <a:ext cx="849086" cy="5878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108960" y="2116183"/>
            <a:ext cx="1802674" cy="5617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817" y="156753"/>
            <a:ext cx="8752114" cy="6544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299697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Тема урока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«Образ матери в музыке, поэзии, живописи»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187337"/>
            <a:ext cx="7886700" cy="2989626"/>
          </a:xfrm>
        </p:spPr>
        <p:txBody>
          <a:bodyPr/>
          <a:lstStyle/>
          <a:p>
            <a:pPr algn="ctr">
              <a:buNone/>
            </a:pPr>
            <a:r>
              <a:rPr lang="ru-RU" sz="4000" b="1" u="sng" dirty="0" smtClean="0">
                <a:solidFill>
                  <a:srgbClr val="FF0000"/>
                </a:solidFill>
                <a:latin typeface="Monotype Corsiva" pitchFamily="66" charset="0"/>
              </a:rPr>
              <a:t>Цель урока</a:t>
            </a:r>
            <a:r>
              <a:rPr lang="ru-RU" sz="4000" b="1" u="sng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изучить духовные образы, образы матери в различных видах искусства: поэзии, живописи, музыке.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Э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пиграф к уроку:</a:t>
            </a:r>
            <a:endParaRPr lang="ru-RU" u="sng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Я </a:t>
            </a:r>
            <a:r>
              <a:rPr lang="ru-RU" dirty="0" smtClean="0"/>
              <a:t>верю, что женщина – чудо такое,</a:t>
            </a:r>
          </a:p>
          <a:p>
            <a:pPr algn="r">
              <a:buNone/>
            </a:pPr>
            <a:r>
              <a:rPr lang="ru-RU" dirty="0" smtClean="0"/>
              <a:t>Какого </a:t>
            </a:r>
            <a:r>
              <a:rPr lang="ru-RU" dirty="0" smtClean="0"/>
              <a:t>на Млечном пути не сыскать,</a:t>
            </a:r>
          </a:p>
          <a:p>
            <a:pPr algn="r">
              <a:buNone/>
            </a:pPr>
            <a:r>
              <a:rPr lang="ru-RU" dirty="0" smtClean="0"/>
              <a:t>И </a:t>
            </a:r>
            <a:r>
              <a:rPr lang="ru-RU" dirty="0" smtClean="0"/>
              <a:t>если «любимая» - слово святое</a:t>
            </a:r>
            <a:r>
              <a:rPr lang="ru-RU" dirty="0" smtClean="0"/>
              <a:t>,</a:t>
            </a:r>
          </a:p>
          <a:p>
            <a:pPr algn="r">
              <a:buNone/>
            </a:pPr>
            <a:r>
              <a:rPr lang="ru-RU" dirty="0" smtClean="0"/>
              <a:t>То </a:t>
            </a:r>
            <a:r>
              <a:rPr lang="ru-RU" dirty="0" smtClean="0"/>
              <a:t>трижды священное – женщина-мать!»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                                                      (</a:t>
            </a:r>
            <a:r>
              <a:rPr lang="ru-RU" dirty="0" smtClean="0"/>
              <a:t>Л.Рогожников)</a:t>
            </a:r>
          </a:p>
          <a:p>
            <a:pPr algn="r"/>
            <a:endParaRPr lang="ru-RU" dirty="0"/>
          </a:p>
        </p:txBody>
      </p:sp>
      <p:pic>
        <p:nvPicPr>
          <p:cNvPr id="6" name="47-Pravoslavnye-molitvy-Molitva-Angelu--Hranitelyu(muztun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615543" y="59675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85062" y="444137"/>
            <a:ext cx="4376057" cy="57328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Ave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Maria</a:t>
            </a:r>
            <a:r>
              <a:rPr lang="ru-RU" b="1" dirty="0" smtClean="0">
                <a:solidFill>
                  <a:srgbClr val="002060"/>
                </a:solidFill>
              </a:rPr>
              <a:t> – лампада тиха,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сердце готовы четыре стиха: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Чистая дева, скорбящая мать,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Душу проникла твоя благодать.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Неба царица, не в блеске лучей,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тихом предстань сновидении ей!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Ave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Maria</a:t>
            </a:r>
            <a:r>
              <a:rPr lang="ru-RU" b="1" dirty="0" smtClean="0">
                <a:solidFill>
                  <a:srgbClr val="002060"/>
                </a:solidFill>
              </a:rPr>
              <a:t> – лампада тиха,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Я прошептал все четыре стиха….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</a:rPr>
              <a:t>Афанасий Фет</a:t>
            </a:r>
          </a:p>
          <a:p>
            <a:endParaRPr lang="ru-RU" dirty="0"/>
          </a:p>
        </p:txBody>
      </p:sp>
      <p:pic>
        <p:nvPicPr>
          <p:cNvPr id="4" name="Рисунок 3" descr="RAFAEL_-_Madonna_Sixtina_(Gemäldegalerie_Alter_Meister,_Dresde,_1513-14._Óleo_sobre_lienzo,_265_x_196_c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90939" cy="5882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anz_Schubert_by_Wilhelm_August_Rieder_18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5" y="0"/>
            <a:ext cx="3149600" cy="4572000"/>
          </a:xfrm>
          <a:prstGeom prst="rect">
            <a:avLst/>
          </a:prstGeom>
        </p:spPr>
      </p:pic>
      <p:pic>
        <p:nvPicPr>
          <p:cNvPr id="3" name="Рисунок 2" descr="RAFAEL_-_Madonna_Sixtina_(Gemäldegalerie_Alter_Meister,_Dresde,_1513-14._Óleo_sobre_lienzo,_265_x_196_cm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1400" y="0"/>
            <a:ext cx="4526212" cy="62048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01737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Рафаэль </a:t>
            </a:r>
            <a:r>
              <a:rPr lang="ru-RU" b="1" i="1" dirty="0" smtClean="0">
                <a:solidFill>
                  <a:srgbClr val="FF0000"/>
                </a:solidFill>
              </a:rPr>
              <a:t>«Сикстинская Мадонна»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994757"/>
            <a:ext cx="3995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Франц </a:t>
            </a:r>
            <a:r>
              <a:rPr lang="ru-RU" b="1" i="1" dirty="0" smtClean="0">
                <a:solidFill>
                  <a:schemeClr val="bg1"/>
                </a:solidFill>
              </a:rPr>
              <a:t>Шуберт «</a:t>
            </a:r>
            <a:r>
              <a:rPr lang="en-US" b="1" i="1" dirty="0" smtClean="0">
                <a:solidFill>
                  <a:schemeClr val="bg1"/>
                </a:solidFill>
              </a:rPr>
              <a:t>Ave Maria</a:t>
            </a:r>
            <a:r>
              <a:rPr lang="ru-RU" b="1" i="1" dirty="0" smtClean="0">
                <a:solidFill>
                  <a:schemeClr val="bg1"/>
                </a:solidFill>
              </a:rPr>
              <a:t>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Франц Шуберт - Ave  Maria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989908" y="579773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9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4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11190" y="378823"/>
            <a:ext cx="4323804" cy="57981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b="1" dirty="0" smtClean="0"/>
              <a:t>Одной: картины я желал быть </a:t>
            </a:r>
            <a:r>
              <a:rPr lang="ru-RU" b="1" dirty="0" smtClean="0"/>
              <a:t>вечный </a:t>
            </a:r>
            <a:r>
              <a:rPr lang="ru-RU" b="1" dirty="0" smtClean="0"/>
              <a:t>зритель,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Одной: чтоб на меня с холста, </a:t>
            </a:r>
            <a:r>
              <a:rPr lang="ru-RU" b="1" dirty="0" smtClean="0"/>
              <a:t>как </a:t>
            </a:r>
            <a:r>
              <a:rPr lang="ru-RU" b="1" dirty="0" smtClean="0"/>
              <a:t>с облаков,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Пречистая и наш Божественный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Спаситель –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Она с величием,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Он с разумом в очах –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Взирали, кроткие,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во славе и в лучах…</a:t>
            </a:r>
          </a:p>
          <a:p>
            <a:pPr>
              <a:buFont typeface="Wingdings" pitchFamily="2" charset="2"/>
              <a:buNone/>
            </a:pPr>
            <a:r>
              <a:rPr lang="ru-RU" sz="1800" dirty="0" smtClean="0"/>
              <a:t>                         </a:t>
            </a:r>
          </a:p>
          <a:p>
            <a:pPr>
              <a:buFont typeface="Wingdings" pitchFamily="2" charset="2"/>
              <a:buNone/>
            </a:pPr>
            <a:r>
              <a:rPr lang="ru-RU" i="1" dirty="0" smtClean="0"/>
              <a:t>                        </a:t>
            </a:r>
            <a:r>
              <a:rPr lang="ru-RU" i="1" dirty="0" smtClean="0"/>
              <a:t>   </a:t>
            </a:r>
            <a:r>
              <a:rPr lang="ru-RU" i="1" dirty="0" smtClean="0"/>
              <a:t>А.С. Пушкин</a:t>
            </a:r>
          </a:p>
          <a:p>
            <a:endParaRPr lang="ru-RU" dirty="0"/>
          </a:p>
        </p:txBody>
      </p:sp>
      <p:pic>
        <p:nvPicPr>
          <p:cNvPr id="4" name="Рисунок 3" descr="15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87" y="400050"/>
            <a:ext cx="390525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290</Words>
  <Application>Microsoft Office PowerPoint</Application>
  <PresentationFormat>Экран (4:3)</PresentationFormat>
  <Paragraphs>56</Paragraphs>
  <Slides>15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«Образ матери в музыке, поэзии, живописи».</vt:lpstr>
      <vt:lpstr>Назовите композитора, сочинившего «Детский альбом»: </vt:lpstr>
      <vt:lpstr>Приведите в соответствие:</vt:lpstr>
      <vt:lpstr>Слайд 4</vt:lpstr>
      <vt:lpstr>Тема урока  «Образ матери в музыке, поэзии, живописи»</vt:lpstr>
      <vt:lpstr>Эпиграф к уроку:</vt:lpstr>
      <vt:lpstr>Слайд 7</vt:lpstr>
      <vt:lpstr>Слайд 8</vt:lpstr>
      <vt:lpstr>Слайд 9</vt:lpstr>
      <vt:lpstr>Однажды, читая священное писание перед  Марией предстал Архангел Гавриил и произнес Божественное приветствие.    Он сказал ей:  — Радуйся, святая, добрая Дева! Господь с тобою! Своею скромностью, своей добротой и любовью к Богу ты заслужила великую милость: у тебя родится сын, и ты должна назвать его Иисус. Он — Сын Божий, и придет на землю, чтобы спасти всех людей от зла, греха и смерти. </vt:lpstr>
      <vt:lpstr>Слайд 11</vt:lpstr>
      <vt:lpstr>Слайд 12</vt:lpstr>
      <vt:lpstr>Мама</vt:lpstr>
      <vt:lpstr>Слайд 14</vt:lpstr>
      <vt:lpstr>Домашнее задание.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Лена</cp:lastModifiedBy>
  <cp:revision>42</cp:revision>
  <dcterms:created xsi:type="dcterms:W3CDTF">2014-07-11T19:27:53Z</dcterms:created>
  <dcterms:modified xsi:type="dcterms:W3CDTF">2015-09-28T18:38:53Z</dcterms:modified>
</cp:coreProperties>
</file>