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9" r:id="rId11"/>
    <p:sldId id="264" r:id="rId12"/>
    <p:sldId id="265" r:id="rId13"/>
    <p:sldId id="266" r:id="rId14"/>
    <p:sldId id="270" r:id="rId15"/>
    <p:sldId id="267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17.12.2008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15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572008"/>
            <a:ext cx="8458200" cy="1222375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Дворцовые перевороты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Обязательная военная служба дворянства был сокращена и облегчена; открыт дворянский кадетский корпус. В союзе с Австрией была война с Турцией и Крымом, два похода к Черному морю 1737 – 1739 гг. </a:t>
            </a:r>
          </a:p>
          <a:p>
            <a:pPr>
              <a:buNone/>
            </a:pPr>
            <a:r>
              <a:rPr lang="ru-RU" dirty="0" smtClean="0"/>
              <a:t>Крепостное право крепло. Время называли «бироновщиной». Возобновлен Преображенский приказ, усилились доносы и казни.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sz="2600" dirty="0" smtClean="0"/>
              <a:t>«Боже сохрани, чуть не сделалось</a:t>
            </a:r>
          </a:p>
          <a:p>
            <a:pPr algn="r">
              <a:buNone/>
            </a:pPr>
            <a:r>
              <a:rPr lang="ru-RU" sz="2600" dirty="0" smtClean="0"/>
              <a:t>вместо одного самодержавного</a:t>
            </a:r>
          </a:p>
          <a:p>
            <a:pPr algn="r">
              <a:buNone/>
            </a:pPr>
            <a:r>
              <a:rPr lang="ru-RU" sz="2600" dirty="0" smtClean="0"/>
              <a:t>государя десять самовластных и</a:t>
            </a:r>
          </a:p>
          <a:p>
            <a:pPr algn="ctr">
              <a:buNone/>
            </a:pPr>
            <a:r>
              <a:rPr lang="ru-RU" sz="2600" dirty="0" smtClean="0"/>
              <a:t>                                 сильных фамилий».   </a:t>
            </a:r>
          </a:p>
          <a:p>
            <a:pPr algn="r">
              <a:buNone/>
            </a:pPr>
            <a:r>
              <a:rPr lang="ru-RU" sz="2400" dirty="0" smtClean="0"/>
              <a:t>Казанский губернатор А. П. Волынский</a:t>
            </a:r>
            <a:endParaRPr lang="ru-RU" sz="2600" dirty="0" smtClean="0"/>
          </a:p>
          <a:p>
            <a:r>
              <a:rPr lang="ru-RU" sz="4800" dirty="0" smtClean="0"/>
              <a:t>Кондиции – условия;(стр. 155)</a:t>
            </a:r>
          </a:p>
          <a:p>
            <a:r>
              <a:rPr lang="ru-RU" sz="4800" dirty="0" smtClean="0"/>
              <a:t>Попытка ограничить абсолютную власть российского монарха;</a:t>
            </a:r>
          </a:p>
          <a:p>
            <a:r>
              <a:rPr lang="ru-RU" sz="4800" dirty="0" smtClean="0"/>
              <a:t>Гвардия, знать, духовенство - против!!!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Из Курляндии прибыли: Э. И. Бирон, А. И. Остерман, Б. К. Миних;</a:t>
            </a:r>
          </a:p>
          <a:p>
            <a:r>
              <a:rPr lang="ru-RU" dirty="0" smtClean="0"/>
              <a:t>Сформирован новый гвардейский полк – Измайловский;</a:t>
            </a:r>
          </a:p>
          <a:p>
            <a:r>
              <a:rPr lang="ru-RU" dirty="0" smtClean="0"/>
              <a:t>Чтоб закрепить власть ко двору приближена </a:t>
            </a:r>
          </a:p>
          <a:p>
            <a:pPr>
              <a:buNone/>
            </a:pPr>
            <a:r>
              <a:rPr lang="ru-RU" b="1" dirty="0" smtClean="0"/>
              <a:t>Анна Леопольдовна (племянница императрицы)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      Иван Антонович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Анна Леопольдовна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3572662" y="3928272"/>
            <a:ext cx="714380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00628" y="685800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ru-RU" sz="3600" b="1" dirty="0" smtClean="0"/>
              <a:t>Бирон Э. И.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57 0.28217 C 0.19861 0.21967 0.1375 0.16458 0.06059 0.1625 C -0.00035 0.15717 -0.05035 0.18727 -0.05139 0.225 C -0.05139 0.26227 -0.00243 0.29745 0.05955 0.29953 C 0.09062 0.29953 0.11857 0.29491 0.13854 0.28217 C 0.16753 0.26481 0.18455 0.23703 0.18455 0.20463 C 0.18455 0.18727 0.17951 0.16991 0.17048 0.15463 C 0.14965 0.12222 0.1085 0.1 0.06163 0.09745 C 0.00659 0.09213 -0.03837 0.11991 -0.03837 0.15208 C -0.03941 0.18727 0.00555 0.21713 0.06059 0.22245 C 0.08854 0.22245 0.11354 0.21713 0.13264 0.20717 C 0.15764 0.18981 0.17361 0.1625 0.17361 0.13472 C 0.17361 0.11991 0.16857 0.10486 0.16059 0.08958 C 0.14149 0.06227 0.10555 0.03958 0.0625 0.0375 C 0.0125 0.03495 -0.02743 0.05972 -0.02743 0.08958 C -0.02848 0.11991 0.01163 0.14722 0.06163 0.15 C 0.08663 0.15208 0.10955 0.14722 0.12656 0.13727 C 0.14965 0.12222 0.1625 0.1 0.1625 0.07222 C 0.1625 0.05972 0.1585 0.04491 0.15156 0.03217 C 0.13455 0.00717 0.10156 -0.01297 0.06354 -0.01505 C 0.01857 -0.01505 -0.01736 0.00486 -0.01736 0.03217 C -0.01736 0.05972 0.01753 0.08472 0.0625 0.0875 C 0.08455 0.0875 0.10555 0.08217 0.12048 0.07477 C 0.14149 0.06227 0.15364 0.03958 0.15451 0.01713 C 0.15451 0.00486 0.14965 -0.00764 0.14357 -0.01759 C 0.12864 -0.04283 0.09861 -0.06019 0.06458 -0.06019 C 0.02465 -0.06273 -0.00851 -0.04537 -0.00851 -0.02014 C -0.00938 0.00486 0.02361 0.02708 0.06354 0.02963 C 0.0835 0.02963 0.1026 0.02708 0.11562 0.01713 C 0.13455 0.00717 0.14548 -0.01297 0.14548 -0.03287 C 0.14548 -0.04537 0.14253 -0.05533 0.13663 -0.06528 C 0.12257 -0.0875 0.09652 -0.10278 0.06562 -0.10533 C 0.02864 -0.10533 -0.00035 -0.09005 -0.00035 -0.06759 C -0.00139 -0.04537 0.0276 -0.025 0.06458 -0.02292 C 0.08264 -0.02292 0.09861 -0.025 0.11059 -0.03287 C 0.1276 -0.04283 0.1375 -0.06019 0.1375 -0.08009 C 0.1375 -0.09005 0.13455 -0.09792 0.12951 -0.10787 C 0.11753 -0.12778 0.09357 -0.14005 0.06562 -0.14259 C 0.03264 -0.14514 0.00659 -0.13009 0.00659 -0.10787 C 0.00659 -0.09005 0.03159 -0.07014 0.06458 -0.07014 C 0.08159 -0.06759 0.09652 -0.07269 0.10764 -0.07755 C 0.12257 -0.0875 0.13159 -0.10278 0.13159 -0.12014 C 0.13159 -0.13009 0.12864 -0.13797 0.12361 -0.14514 C 0.1125 -0.1625 0.09062 -0.17523 0.06649 -0.17778 C 0.03663 -0.18033 0.0125 -0.16528 0.0125 -0.14792 C 0.0125 -0.12778 0.03663 -0.11273 0.06562 -0.11019 C 0.07951 -0.11019 0.09357 -0.11273 0.10364 -0.12014 C 0.11753 -0.12778 0.12552 -0.14005 0.12552 -0.15787 C 0.12552 -0.16528 0.12257 -0.17269 0.11857 -0.18033 C 0.1085 -0.19514 0.08958 -0.20764 0.06649 -0.20764 C 0.04062 -0.21042 0.01857 -0.19769 0.01857 -0.18033 C 0.01857 -0.16528 0.03958 -0.15 0.06649 -0.15 C 0.07864 -0.14792 0.09149 -0.15 0.10052 -0.15533 C 0.1125 -0.16528 0.11962 -0.17778 0.11962 -0.19028 C 0.11962 -0.19769 0.11753 -0.20509 0.11354 -0.21042 C 0.10451 -0.225 0.0875 -0.23519 0.06649 -0.23773 C 0.04253 -0.23773 0.02361 -0.225 0.02361 -0.2125 C 0.02361 -0.19769 0.04253 -0.18264 0.06649 -0.18264 C 0.07864 -0.18264 0.08958 -0.18519 0.09652 -0.19028 C 0.1085 -0.19514 0.11458 -0.20764 0.11458 -0.22037 C 0.11458 -0.225 0.1125 -0.23287 0.10955 -0.23773 C 0.10156 -0.25278 0.08559 -0.26019 0.06753 -0.26297 C 0.04548 -0.26297 0.02864 -0.25278 0.02864 -0.24028 C 0.02864 -0.225 0.04548 -0.21505 0.06649 -0.2125 C 0.0776 -0.2125 0.0875 -0.21505 0.09462 -0.22037 C 0.10451 -0.225 0.11059 -0.23519 0.11059 -0.24769 C 0.11059 -0.25278 0.1085 -0.25764 0.10555 -0.26297 " pathEditMode="relative" rAng="10800000" ptsTypes="fffffffffffffffffffffffffffffffffffffffffffffffffffffffffffffffffff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-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Елизавета Петровна </a:t>
            </a:r>
            <a:r>
              <a:rPr lang="ru-RU" dirty="0" smtClean="0"/>
              <a:t>(1741 – 1761)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     </a:t>
            </a:r>
            <a:r>
              <a:rPr lang="ru-RU" b="1" dirty="0" smtClean="0"/>
              <a:t>Петр </a:t>
            </a:r>
            <a:r>
              <a:rPr lang="en-US" b="1" dirty="0" smtClean="0"/>
              <a:t>I</a:t>
            </a:r>
            <a:r>
              <a:rPr lang="ru-RU" b="1" dirty="0" smtClean="0"/>
              <a:t>              Екатерина</a:t>
            </a:r>
          </a:p>
          <a:p>
            <a:pPr algn="ctr">
              <a:buNone/>
            </a:pPr>
            <a:r>
              <a:rPr lang="ru-RU" b="1" dirty="0" smtClean="0"/>
              <a:t> Елизавета</a:t>
            </a:r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(А. Г. Разумовский, П. И. Шувалов,</a:t>
            </a:r>
          </a:p>
          <a:p>
            <a:pPr algn="r">
              <a:buNone/>
            </a:pPr>
            <a:r>
              <a:rPr lang="ru-RU" sz="2400" dirty="0" smtClean="0"/>
              <a:t>А. П. Бестужев-Рюмин,</a:t>
            </a:r>
          </a:p>
          <a:p>
            <a:pPr algn="r">
              <a:buNone/>
            </a:pPr>
            <a:r>
              <a:rPr lang="ru-RU" sz="2400" dirty="0" smtClean="0"/>
              <a:t>М. И. Воронцов)</a:t>
            </a:r>
          </a:p>
          <a:p>
            <a:pPr algn="r">
              <a:buNone/>
            </a:pP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857620" y="2143116"/>
            <a:ext cx="714380" cy="21431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572000" y="2143116"/>
            <a:ext cx="857256" cy="21431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2285984" y="2571744"/>
            <a:ext cx="1000132" cy="50006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85852" y="2786058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Анна</a:t>
            </a:r>
            <a:endParaRPr lang="ru-RU" sz="3200" b="1" dirty="0"/>
          </a:p>
        </p:txBody>
      </p:sp>
      <p:cxnSp>
        <p:nvCxnSpPr>
          <p:cNvPr id="18" name="Прямая соединительная линия 17"/>
          <p:cNvCxnSpPr>
            <a:stCxn id="15" idx="2"/>
          </p:cNvCxnSpPr>
          <p:nvPr/>
        </p:nvCxnSpPr>
        <p:spPr>
          <a:xfrm rot="5400000">
            <a:off x="1381786" y="3846404"/>
            <a:ext cx="986861" cy="35719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2910" y="4357694"/>
            <a:ext cx="22145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Петр </a:t>
            </a:r>
            <a:r>
              <a:rPr lang="en-US" sz="3200" b="1" dirty="0" smtClean="0"/>
              <a:t>III</a:t>
            </a:r>
            <a:r>
              <a:rPr lang="ru-RU" sz="3200" b="1" dirty="0" smtClean="0"/>
              <a:t> Федорович</a:t>
            </a:r>
          </a:p>
          <a:p>
            <a:r>
              <a:rPr lang="ru-RU" sz="2400" b="1" dirty="0" smtClean="0"/>
              <a:t>(1742 преемник)</a:t>
            </a:r>
            <a:endParaRPr lang="ru-RU" sz="2400" b="1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143108" y="4786322"/>
            <a:ext cx="928694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43240" y="4572008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София Августа Фредерика Ангальт-Цербстская -</a:t>
            </a:r>
            <a:endParaRPr lang="ru-RU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072066" y="5429265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Екатерина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5" grpId="0" build="allAtOnce"/>
      <p:bldP spid="29" grpId="0"/>
      <p:bldP spid="2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Швеция, требуя возвращений завоеваний Петра </a:t>
            </a:r>
            <a:r>
              <a:rPr lang="en-US" dirty="0" smtClean="0"/>
              <a:t>I</a:t>
            </a:r>
            <a:r>
              <a:rPr lang="ru-RU" dirty="0" smtClean="0"/>
              <a:t>, начала войну, окончившуюся приобретением новых земель в Финляндии. В 1755 году Россия примкнула к союзу против Фридриха Великого Прусского. Участвуя в Семилетней войне нанесла ему несколько поражений; временно завладела Берлином и четыре года владела Восточной Пруссией. </a:t>
            </a:r>
          </a:p>
          <a:p>
            <a:pPr>
              <a:buNone/>
            </a:pPr>
            <a:r>
              <a:rPr lang="ru-RU" dirty="0" smtClean="0"/>
              <a:t>Крепостное право и возвышение дворянства идут вперед.</a:t>
            </a:r>
          </a:p>
          <a:p>
            <a:pPr>
              <a:buNone/>
            </a:pPr>
            <a:r>
              <a:rPr lang="ru-RU" dirty="0" smtClean="0"/>
              <a:t>1741 – крестьяне не присягают;</a:t>
            </a:r>
          </a:p>
          <a:p>
            <a:pPr>
              <a:buNone/>
            </a:pPr>
            <a:r>
              <a:rPr lang="ru-RU" dirty="0" smtClean="0"/>
              <a:t>1746 – запрещено владеть крепостными всем, кроме дворянства;</a:t>
            </a:r>
          </a:p>
          <a:p>
            <a:pPr>
              <a:buNone/>
            </a:pPr>
            <a:r>
              <a:rPr lang="ru-RU" dirty="0" smtClean="0"/>
              <a:t>1747 – разрешено продавать крепостных в рекруты кому угодно;</a:t>
            </a:r>
          </a:p>
          <a:p>
            <a:pPr>
              <a:buNone/>
            </a:pPr>
            <a:r>
              <a:rPr lang="ru-RU" dirty="0" smtClean="0"/>
              <a:t>1760 – разрешено крепостных ссылать в Сибирь;</a:t>
            </a:r>
          </a:p>
          <a:p>
            <a:pPr>
              <a:buNone/>
            </a:pPr>
            <a:r>
              <a:rPr lang="ru-RU" dirty="0" smtClean="0"/>
              <a:t>1761 – крестьянам запрещено давать обязательства без позволения помещиков;</a:t>
            </a:r>
          </a:p>
          <a:p>
            <a:pPr>
              <a:buNone/>
            </a:pPr>
            <a:r>
              <a:rPr lang="ru-RU" dirty="0" smtClean="0"/>
              <a:t>1755 – открытие Московского университета, гимназий в Москве и Казани. Основана Академия художеств в СПб.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Петр </a:t>
            </a:r>
            <a:r>
              <a:rPr lang="en-US" dirty="0" smtClean="0">
                <a:hlinkClick r:id="rId2" action="ppaction://hlinksldjump"/>
              </a:rPr>
              <a:t>III</a:t>
            </a:r>
            <a:r>
              <a:rPr lang="ru-RU" dirty="0" smtClean="0">
                <a:hlinkClick r:id="rId2" action="ppaction://hlinksldjump"/>
              </a:rPr>
              <a:t> Федорович </a:t>
            </a:r>
            <a:r>
              <a:rPr lang="ru-RU" dirty="0" smtClean="0"/>
              <a:t>(1761 -1762)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Равнодушие к России;</a:t>
            </a:r>
          </a:p>
          <a:p>
            <a:r>
              <a:rPr lang="ru-RU" sz="4800" dirty="0" smtClean="0"/>
              <a:t>Поклонник прусских традиций;</a:t>
            </a:r>
          </a:p>
          <a:p>
            <a:r>
              <a:rPr lang="ru-RU" sz="4800" dirty="0" smtClean="0"/>
              <a:t>186 дней правления.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Указы: 1762 о вольности дворянства, который отменил обязательную службу дворян.</a:t>
            </a:r>
          </a:p>
          <a:p>
            <a:r>
              <a:rPr lang="ru-RU" dirty="0" smtClean="0"/>
              <a:t>Указ об уничтожении тайной канцелярии.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800" b="1" dirty="0" smtClean="0"/>
              <a:t>§ 20 -21. </a:t>
            </a:r>
          </a:p>
          <a:p>
            <a:r>
              <a:rPr lang="ru-RU" sz="4800" b="1" dirty="0" smtClean="0"/>
              <a:t>Подготовка к проверочной работе</a:t>
            </a:r>
          </a:p>
          <a:p>
            <a:pPr fontAlgn="t"/>
            <a:r>
              <a:rPr lang="ru-RU" sz="4800" b="1" dirty="0" smtClean="0"/>
              <a:t>Реферат :</a:t>
            </a:r>
          </a:p>
          <a:p>
            <a:pPr indent="-504000" fontAlgn="t">
              <a:buFont typeface="Wingdings" pitchFamily="2" charset="2"/>
              <a:buChar char="ü"/>
            </a:pPr>
            <a:r>
              <a:rPr lang="ru-RU" dirty="0" smtClean="0"/>
              <a:t>Екатерина </a:t>
            </a:r>
            <a:r>
              <a:rPr lang="en-US" dirty="0" smtClean="0"/>
              <a:t>I</a:t>
            </a:r>
            <a:r>
              <a:rPr lang="ru-RU" dirty="0" smtClean="0"/>
              <a:t> Алексеевна</a:t>
            </a:r>
          </a:p>
          <a:p>
            <a:pPr indent="-504000" fontAlgn="t">
              <a:buFont typeface="Wingdings" pitchFamily="2" charset="2"/>
              <a:buChar char="ü"/>
            </a:pPr>
            <a:r>
              <a:rPr lang="ru-RU" dirty="0" smtClean="0"/>
              <a:t>Петр</a:t>
            </a:r>
            <a:r>
              <a:rPr lang="en-US" dirty="0" smtClean="0"/>
              <a:t> II</a:t>
            </a:r>
            <a:r>
              <a:rPr lang="ru-RU" dirty="0" smtClean="0"/>
              <a:t> Алексеевич</a:t>
            </a:r>
          </a:p>
          <a:p>
            <a:pPr indent="-504000" fontAlgn="t">
              <a:buFont typeface="Wingdings" pitchFamily="2" charset="2"/>
              <a:buChar char="ü"/>
            </a:pPr>
            <a:r>
              <a:rPr lang="ru-RU" dirty="0" smtClean="0"/>
              <a:t>Анна Иоанновна</a:t>
            </a:r>
          </a:p>
          <a:p>
            <a:pPr indent="-504000" fontAlgn="t">
              <a:buFont typeface="Wingdings" pitchFamily="2" charset="2"/>
              <a:buChar char="ü"/>
            </a:pPr>
            <a:r>
              <a:rPr lang="ru-RU" dirty="0" smtClean="0"/>
              <a:t>Иоанн </a:t>
            </a:r>
            <a:r>
              <a:rPr lang="en-US" dirty="0" smtClean="0"/>
              <a:t>VI</a:t>
            </a:r>
            <a:r>
              <a:rPr lang="ru-RU" dirty="0" smtClean="0"/>
              <a:t> Антонович</a:t>
            </a:r>
          </a:p>
          <a:p>
            <a:pPr indent="-504000">
              <a:buFont typeface="Wingdings" pitchFamily="2" charset="2"/>
              <a:buChar char="ü"/>
            </a:pPr>
            <a:r>
              <a:rPr lang="ru-RU" dirty="0" smtClean="0"/>
              <a:t>Елизавета Петровна</a:t>
            </a:r>
          </a:p>
          <a:p>
            <a:pPr indent="-504000" fontAlgn="t">
              <a:buFont typeface="Wingdings" pitchFamily="2" charset="2"/>
              <a:buChar char="ü"/>
            </a:pPr>
            <a:r>
              <a:rPr lang="ru-RU" dirty="0" smtClean="0"/>
              <a:t>Петр </a:t>
            </a:r>
            <a:r>
              <a:rPr lang="en-US" dirty="0" smtClean="0"/>
              <a:t>III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Действующие лица эпохи дворцовых переворотов</a:t>
            </a:r>
            <a:endParaRPr lang="ru-RU" dirty="0"/>
          </a:p>
        </p:txBody>
      </p:sp>
      <p:pic>
        <p:nvPicPr>
          <p:cNvPr id="5" name="Содержимое 3" descr="Ek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143248"/>
            <a:ext cx="1804878" cy="2231707"/>
          </a:xfrm>
          <a:prstGeom prst="rect">
            <a:avLst/>
          </a:prstGeom>
        </p:spPr>
      </p:pic>
      <p:pic>
        <p:nvPicPr>
          <p:cNvPr id="7" name="Содержимое 3" descr="Ek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4143380"/>
            <a:ext cx="1804878" cy="2231707"/>
          </a:xfrm>
          <a:prstGeom prst="rect">
            <a:avLst/>
          </a:prstGeom>
        </p:spPr>
      </p:pic>
      <p:pic>
        <p:nvPicPr>
          <p:cNvPr id="8" name="Содержимое 3" descr="Ek1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892" y="1000108"/>
            <a:ext cx="1804878" cy="2231707"/>
          </a:xfrm>
          <a:prstGeom prst="rect">
            <a:avLst/>
          </a:prstGeom>
        </p:spPr>
      </p:pic>
      <p:pic>
        <p:nvPicPr>
          <p:cNvPr id="9" name="Содержимое 3" descr="Ek1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892" y="4286256"/>
            <a:ext cx="1804878" cy="223170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364331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Елизавета Петровна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071802" y="542926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Екатерина </a:t>
            </a: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429520" y="32861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Петр </a:t>
            </a:r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00760" y="614364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Петр</a:t>
            </a:r>
            <a:r>
              <a:rPr lang="en-US" dirty="0" smtClean="0"/>
              <a:t> III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5" name="Содержимое 3" descr="Ek1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157" y="1428736"/>
            <a:ext cx="1791025" cy="221457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14480" y="142873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Анна Иоановна</a:t>
            </a:r>
            <a:endParaRPr lang="ru-RU" dirty="0"/>
          </a:p>
        </p:txBody>
      </p:sp>
      <p:pic>
        <p:nvPicPr>
          <p:cNvPr id="17" name="Содержимое 3" descr="Ek1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29190" y="1857364"/>
            <a:ext cx="1602250" cy="19811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214942" y="3857628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Иоан Антонович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rrom#01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2314286"/>
          </a:xfrm>
        </p:spPr>
      </p:pic>
      <p:pic>
        <p:nvPicPr>
          <p:cNvPr id="5" name="Содержимое 3" descr="Ek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5992"/>
            <a:ext cx="9144000" cy="2428892"/>
          </a:xfrm>
          <a:prstGeom prst="rect">
            <a:avLst/>
          </a:prstGeom>
        </p:spPr>
      </p:pic>
      <p:pic>
        <p:nvPicPr>
          <p:cNvPr id="6" name="Содержимое 3" descr="Ek1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643446"/>
            <a:ext cx="9144000" cy="221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Выяснить причины дворцовых переворотов;</a:t>
            </a:r>
          </a:p>
          <a:p>
            <a:r>
              <a:rPr lang="ru-RU" sz="4000" dirty="0" smtClean="0"/>
              <a:t>Определить хронологию;</a:t>
            </a:r>
          </a:p>
          <a:p>
            <a:r>
              <a:rPr lang="ru-RU" sz="4000" dirty="0" smtClean="0"/>
              <a:t>Познакомится с действующими лицами дворцовых переворотов.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Ek1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2687143"/>
          </a:xfrm>
          <a:prstGeom prst="rect">
            <a:avLst/>
          </a:prstGeom>
        </p:spPr>
      </p:pic>
      <p:pic>
        <p:nvPicPr>
          <p:cNvPr id="5" name="Содержимое 3" descr="Ek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43182"/>
            <a:ext cx="9144000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дворцовых переворотов: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Указ Петра </a:t>
            </a:r>
            <a:r>
              <a:rPr lang="en-US" sz="4400" dirty="0" smtClean="0"/>
              <a:t>I</a:t>
            </a:r>
            <a:r>
              <a:rPr lang="ru-RU" sz="4400" dirty="0" smtClean="0"/>
              <a:t> о наследниках престола 1722 года;</a:t>
            </a:r>
          </a:p>
          <a:p>
            <a:r>
              <a:rPr lang="ru-RU" sz="4400" dirty="0" smtClean="0"/>
              <a:t>Усиление роли гвардии;</a:t>
            </a:r>
          </a:p>
          <a:p>
            <a:r>
              <a:rPr lang="ru-RU" sz="4400" dirty="0" smtClean="0"/>
              <a:t>Интриги.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Монархи России эпохи дворцовых переворотов 1725 – 1762 гг.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85862"/>
          <a:ext cx="8634442" cy="5469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1042"/>
                <a:gridCol w="4343400"/>
              </a:tblGrid>
              <a:tr h="54739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Сроки правления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Кто правил</a:t>
                      </a:r>
                      <a:endParaRPr lang="ru-RU" sz="4000" dirty="0"/>
                    </a:p>
                  </a:txBody>
                  <a:tcPr/>
                </a:tc>
              </a:tr>
              <a:tr h="8049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29 января </a:t>
                      </a:r>
                      <a:r>
                        <a:rPr lang="ru-RU" sz="2200" b="1" dirty="0" smtClean="0">
                          <a:latin typeface="Century Gothic" pitchFamily="34" charset="0"/>
                        </a:rPr>
                        <a:t>1725</a:t>
                      </a:r>
                      <a:r>
                        <a:rPr lang="ru-RU" b="1" dirty="0" smtClean="0"/>
                        <a:t> – 6 мая </a:t>
                      </a:r>
                      <a:r>
                        <a:rPr lang="ru-RU" sz="2200" b="1" dirty="0" smtClean="0">
                          <a:latin typeface="Century Gothic" pitchFamily="34" charset="0"/>
                        </a:rPr>
                        <a:t>1727</a:t>
                      </a:r>
                      <a:endParaRPr lang="ru-RU" sz="22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2" action="ppaction://hlinksldjump"/>
                        </a:rPr>
                        <a:t>Екатерина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2" action="ppaction://hlinksldjump"/>
                        </a:rPr>
                        <a:t>I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2" action="ppaction://hlinksldjump"/>
                        </a:rPr>
                        <a:t> Алексеевна (вдова Петра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2" action="ppaction://hlinksldjump"/>
                        </a:rPr>
                        <a:t>I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2" action="ppaction://hlinksldjump"/>
                        </a:rPr>
                        <a:t>)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8049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 мая </a:t>
                      </a:r>
                      <a:r>
                        <a:rPr lang="ru-RU" sz="2200" b="1" dirty="0" smtClean="0">
                          <a:latin typeface="Century Gothic" pitchFamily="34" charset="0"/>
                        </a:rPr>
                        <a:t>1727 </a:t>
                      </a:r>
                      <a:r>
                        <a:rPr lang="ru-RU" b="1" dirty="0" smtClean="0"/>
                        <a:t>– 18 января </a:t>
                      </a:r>
                      <a:r>
                        <a:rPr lang="ru-RU" sz="2200" b="1" dirty="0" smtClean="0">
                          <a:latin typeface="Century Gothic" pitchFamily="34" charset="0"/>
                        </a:rPr>
                        <a:t>1730</a:t>
                      </a:r>
                      <a:endParaRPr lang="ru-RU" sz="22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3" action="ppaction://hlinksldjump"/>
                        </a:rPr>
                        <a:t>Петр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3" action="ppaction://hlinksldjump"/>
                        </a:rPr>
                        <a:t> II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3" action="ppaction://hlinksldjump"/>
                        </a:rPr>
                        <a:t> Алексеевич (внук  Петра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3" action="ppaction://hlinksldjump"/>
                        </a:rPr>
                        <a:t>I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3" action="ppaction://hlinksldjump"/>
                        </a:rPr>
                        <a:t>)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8049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19 января </a:t>
                      </a:r>
                      <a:r>
                        <a:rPr lang="ru-RU" sz="2200" b="1" dirty="0" smtClean="0">
                          <a:latin typeface="Century Gothic" pitchFamily="34" charset="0"/>
                        </a:rPr>
                        <a:t>1730</a:t>
                      </a:r>
                      <a:r>
                        <a:rPr lang="ru-RU" b="1" dirty="0" smtClean="0"/>
                        <a:t> – 17 октября </a:t>
                      </a:r>
                      <a:r>
                        <a:rPr lang="ru-RU" sz="2200" b="1" dirty="0" smtClean="0">
                          <a:latin typeface="Century Gothic" pitchFamily="34" charset="0"/>
                        </a:rPr>
                        <a:t>1740</a:t>
                      </a:r>
                      <a:endParaRPr lang="ru-RU" sz="22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4" action="ppaction://hlinksldjump"/>
                        </a:rPr>
                        <a:t>Анна Иоанновна</a:t>
                      </a: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4" action="ppaction://hlinksldjump"/>
                        </a:rPr>
                        <a:t> (племянница Петра 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4" action="ppaction://hlinksldjump"/>
                        </a:rPr>
                        <a:t>I</a:t>
                      </a: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4" action="ppaction://hlinksldjump"/>
                        </a:rPr>
                        <a:t>)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80499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 октября </a:t>
                      </a:r>
                      <a:r>
                        <a:rPr lang="ru-RU" sz="2200" b="1" dirty="0" smtClean="0">
                          <a:latin typeface="Century Gothic" pitchFamily="34" charset="0"/>
                        </a:rPr>
                        <a:t>1740</a:t>
                      </a:r>
                      <a:r>
                        <a:rPr lang="ru-RU" b="1" dirty="0" smtClean="0"/>
                        <a:t> – 25 ноября </a:t>
                      </a:r>
                      <a:r>
                        <a:rPr lang="ru-RU" sz="2200" b="1" dirty="0" smtClean="0">
                          <a:latin typeface="Century Gothic" pitchFamily="34" charset="0"/>
                        </a:rPr>
                        <a:t>1741</a:t>
                      </a:r>
                      <a:endParaRPr lang="ru-RU" sz="22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5" action="ppaction://hlinksldjump"/>
                        </a:rPr>
                        <a:t>Иоанн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5" action="ppaction://hlinksldjump"/>
                        </a:rPr>
                        <a:t>VI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5" action="ppaction://hlinksldjump"/>
                        </a:rPr>
                        <a:t> Антонович(внучатый племянник Петра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5" action="ppaction://hlinksldjump"/>
                        </a:rPr>
                        <a:t>I)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80499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 </a:t>
                      </a:r>
                      <a:r>
                        <a:rPr lang="ru-RU" b="1" dirty="0" smtClean="0"/>
                        <a:t>ноября</a:t>
                      </a:r>
                      <a:r>
                        <a:rPr lang="en-US" b="1" dirty="0" smtClean="0"/>
                        <a:t> </a:t>
                      </a:r>
                      <a:r>
                        <a:rPr lang="en-US" sz="2200" b="1" dirty="0" smtClean="0">
                          <a:latin typeface="Century Gothic" pitchFamily="34" charset="0"/>
                        </a:rPr>
                        <a:t>1741</a:t>
                      </a:r>
                      <a:r>
                        <a:rPr lang="en-US" b="1" dirty="0" smtClean="0"/>
                        <a:t> – </a:t>
                      </a:r>
                      <a:r>
                        <a:rPr lang="ru-RU" b="1" dirty="0" smtClean="0"/>
                        <a:t>25 декабря </a:t>
                      </a:r>
                      <a:r>
                        <a:rPr lang="ru-RU" sz="2200" b="1" dirty="0" smtClean="0">
                          <a:latin typeface="Century Gothic" pitchFamily="34" charset="0"/>
                        </a:rPr>
                        <a:t>1761</a:t>
                      </a:r>
                      <a:endParaRPr lang="ru-RU" sz="22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6" action="ppaction://hlinksldjump"/>
                        </a:rPr>
                        <a:t>Елизавета Петровна (дочь Петра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6" action="ppaction://hlinksldjump"/>
                        </a:rPr>
                        <a:t>I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6" action="ppaction://hlinksldjump"/>
                        </a:rPr>
                        <a:t>)</a:t>
                      </a:r>
                      <a:endParaRPr lang="ru-RU" sz="2200" b="1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5079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25 декабря </a:t>
                      </a:r>
                      <a:r>
                        <a:rPr lang="ru-RU" sz="2200" b="1" dirty="0" smtClean="0">
                          <a:latin typeface="Century Gothic" pitchFamily="34" charset="0"/>
                        </a:rPr>
                        <a:t>1761</a:t>
                      </a:r>
                      <a:r>
                        <a:rPr lang="ru-RU" b="1" dirty="0" smtClean="0"/>
                        <a:t> – 23 июня </a:t>
                      </a:r>
                      <a:r>
                        <a:rPr lang="ru-RU" sz="2200" b="1" dirty="0" smtClean="0">
                          <a:latin typeface="Century Gothic" pitchFamily="34" charset="0"/>
                        </a:rPr>
                        <a:t>1762</a:t>
                      </a:r>
                      <a:endParaRPr lang="ru-RU" sz="22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7" action="ppaction://hlinksldjump"/>
                        </a:rPr>
                        <a:t>Петр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7" action="ppaction://hlinksldjump"/>
                        </a:rPr>
                        <a:t>III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7" action="ppaction://hlinksldjump"/>
                        </a:rPr>
                        <a:t> (внук Петра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7" action="ppaction://hlinksldjump"/>
                        </a:rPr>
                        <a:t>I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hlinkClick r:id="rId7" action="ppaction://hlinksldjump"/>
                        </a:rPr>
                        <a:t>)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4572000" y="4214818"/>
            <a:ext cx="264320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Екатерина </a:t>
            </a:r>
            <a:r>
              <a:rPr lang="en-US" dirty="0" smtClean="0">
                <a:hlinkClick r:id="rId2" action="ppaction://hlinksldjump"/>
              </a:rPr>
              <a:t>I</a:t>
            </a:r>
            <a:r>
              <a:rPr lang="ru-RU" dirty="0" smtClean="0">
                <a:hlinkClick r:id="rId2" action="ppaction://hlinksldjump"/>
              </a:rPr>
              <a:t> Алексеевна </a:t>
            </a:r>
            <a:r>
              <a:rPr lang="ru-RU" dirty="0" smtClean="0"/>
              <a:t>(1725 – 1727)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b="1" dirty="0" smtClean="0"/>
              <a:t>Петр </a:t>
            </a:r>
            <a:r>
              <a:rPr lang="en-US" b="1" dirty="0" smtClean="0"/>
              <a:t>I</a:t>
            </a:r>
            <a:r>
              <a:rPr lang="ru-RU" dirty="0" smtClean="0"/>
              <a:t>                </a:t>
            </a:r>
          </a:p>
          <a:p>
            <a:pPr algn="r">
              <a:buNone/>
            </a:pPr>
            <a:r>
              <a:rPr lang="ru-RU" b="1" dirty="0" smtClean="0"/>
              <a:t>Екатерина</a:t>
            </a:r>
          </a:p>
          <a:p>
            <a:pPr algn="ctr">
              <a:buNone/>
            </a:pPr>
            <a:r>
              <a:rPr lang="ru-RU" dirty="0" smtClean="0"/>
              <a:t>                </a:t>
            </a:r>
            <a:r>
              <a:rPr lang="ru-RU" b="1" dirty="0" smtClean="0"/>
              <a:t>Анна</a:t>
            </a:r>
            <a:r>
              <a:rPr lang="ru-RU" dirty="0" smtClean="0"/>
              <a:t>        </a:t>
            </a:r>
            <a:r>
              <a:rPr lang="ru-RU" b="1" dirty="0" smtClean="0"/>
              <a:t>Елизавета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Петр </a:t>
            </a:r>
            <a:r>
              <a:rPr lang="en-US" b="1" dirty="0" smtClean="0"/>
              <a:t>II</a:t>
            </a:r>
            <a:r>
              <a:rPr lang="ru-RU" b="1" dirty="0" smtClean="0"/>
              <a:t> </a:t>
            </a:r>
            <a:endParaRPr lang="ru-RU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572132" y="2000240"/>
            <a:ext cx="1357322" cy="428628"/>
          </a:xfrm>
          <a:prstGeom prst="line">
            <a:avLst/>
          </a:prstGeom>
          <a:ln w="1270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143504" y="2143116"/>
            <a:ext cx="714380" cy="64294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071934" y="2214554"/>
            <a:ext cx="714380" cy="42862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1785918" y="1928802"/>
            <a:ext cx="2428892" cy="1357322"/>
          </a:xfrm>
          <a:prstGeom prst="line">
            <a:avLst/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96 0.01389 L 0.21094 0.19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375 L -0.22865 0.352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Гвардия!</a:t>
            </a:r>
          </a:p>
          <a:p>
            <a:r>
              <a:rPr lang="ru-RU" sz="6000" b="1" dirty="0" smtClean="0"/>
              <a:t>Верховный Тайный Совет: </a:t>
            </a:r>
            <a:r>
              <a:rPr lang="ru-RU" sz="4800" b="1" dirty="0" smtClean="0"/>
              <a:t>Меншиков А. Д., Ягужинский П. И. и др.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Екатерине снаряжена экспедиция Беринга, открыта Академия Наук, издано объяснение закона о наследствах. Во внешней политике Екатерина требовала от Дании возвращения Шлезвига своему зятю герцогу Голштинскому, вступила в союз с Австрией.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Петр </a:t>
            </a:r>
            <a:r>
              <a:rPr lang="en-US" dirty="0" smtClean="0">
                <a:hlinkClick r:id="rId2" action="ppaction://hlinksldjump"/>
              </a:rPr>
              <a:t>II</a:t>
            </a:r>
            <a:r>
              <a:rPr lang="ru-RU" dirty="0" smtClean="0">
                <a:hlinkClick r:id="rId2" action="ppaction://hlinksldjump"/>
              </a:rPr>
              <a:t> Алексеевич </a:t>
            </a:r>
            <a:r>
              <a:rPr lang="ru-RU" dirty="0" smtClean="0"/>
              <a:t>(1727 – 1730)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Петр </a:t>
            </a:r>
            <a:r>
              <a:rPr lang="en-US" b="1" dirty="0" smtClean="0"/>
              <a:t>I</a:t>
            </a:r>
            <a:r>
              <a:rPr lang="ru-RU" dirty="0" smtClean="0"/>
              <a:t>                </a:t>
            </a:r>
          </a:p>
          <a:p>
            <a:pPr algn="ctr"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Анна</a:t>
            </a:r>
            <a:r>
              <a:rPr lang="ru-RU" dirty="0" smtClean="0"/>
              <a:t>        </a:t>
            </a:r>
            <a:r>
              <a:rPr lang="ru-RU" b="1" dirty="0" smtClean="0"/>
              <a:t>Елизавета</a:t>
            </a:r>
          </a:p>
          <a:p>
            <a:pPr>
              <a:buNone/>
            </a:pPr>
            <a:r>
              <a:rPr lang="ru-RU" b="1" dirty="0" smtClean="0"/>
              <a:t>       Петр </a:t>
            </a:r>
            <a:r>
              <a:rPr lang="en-US" b="1" dirty="0" smtClean="0"/>
              <a:t>II</a:t>
            </a:r>
            <a:r>
              <a:rPr lang="ru-RU" b="1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          </a:t>
            </a:r>
            <a:r>
              <a:rPr lang="ru-RU" b="1" dirty="0" smtClean="0"/>
              <a:t>Меншиков А. Д.</a:t>
            </a:r>
          </a:p>
          <a:p>
            <a:pPr algn="ctr">
              <a:buNone/>
            </a:pPr>
            <a:r>
              <a:rPr lang="ru-RU" b="1" dirty="0" smtClean="0"/>
              <a:t>                                                 Долгорукие   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857752" y="2071678"/>
            <a:ext cx="928694" cy="71438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821901" y="2178835"/>
            <a:ext cx="642942" cy="57150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1857356" y="2000240"/>
            <a:ext cx="2143140" cy="1357322"/>
          </a:xfrm>
          <a:prstGeom prst="line">
            <a:avLst/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0.25191 0.157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Анна Иоанновна </a:t>
            </a:r>
            <a:r>
              <a:rPr lang="ru-RU" dirty="0" smtClean="0"/>
              <a:t>(1730 – 1740)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Верховный  Тайный Совет !!!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smtClean="0"/>
              <a:t>Иван Алексеевич                      Петр </a:t>
            </a:r>
            <a:r>
              <a:rPr lang="en-US" b="1" dirty="0" smtClean="0"/>
              <a:t>I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r">
              <a:buNone/>
            </a:pPr>
            <a:r>
              <a:rPr lang="ru-RU" b="1" dirty="0" smtClean="0"/>
              <a:t>Евдокия Лопухина</a:t>
            </a:r>
          </a:p>
          <a:p>
            <a:pPr>
              <a:buNone/>
            </a:pPr>
            <a:r>
              <a:rPr lang="ru-RU" b="1" dirty="0" smtClean="0"/>
              <a:t>Екатерина                                 Анна    Елизавета</a:t>
            </a:r>
          </a:p>
          <a:p>
            <a:pPr>
              <a:buNone/>
            </a:pPr>
            <a:r>
              <a:rPr lang="ru-RU" b="1" dirty="0" smtClean="0"/>
              <a:t>                           Анна    </a:t>
            </a:r>
            <a:endParaRPr lang="ru-RU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6430182" y="3000372"/>
            <a:ext cx="570710" cy="794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500694" y="3143248"/>
            <a:ext cx="1428760" cy="57150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6607983" y="3036091"/>
            <a:ext cx="1285884" cy="64294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964381" y="3036091"/>
            <a:ext cx="1285884" cy="50006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2285984" y="3429000"/>
            <a:ext cx="1857388" cy="42862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09445 0.136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6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F0000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000000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271</TotalTime>
  <Words>676</Words>
  <PresentationFormat>Экран (4:3)</PresentationFormat>
  <Paragraphs>113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Дворцовые перевороты</vt:lpstr>
      <vt:lpstr>Цели урока:</vt:lpstr>
      <vt:lpstr>Причины дворцовых переворотов:</vt:lpstr>
      <vt:lpstr>Монархи России эпохи дворцовых переворотов 1725 – 1762 гг.</vt:lpstr>
      <vt:lpstr>Екатерина I Алексеевна (1725 – 1727)</vt:lpstr>
      <vt:lpstr>Слайд 6</vt:lpstr>
      <vt:lpstr>Деятельность:</vt:lpstr>
      <vt:lpstr>Петр II Алексеевич (1727 – 1730)</vt:lpstr>
      <vt:lpstr>Анна Иоанновна (1730 – 1740)</vt:lpstr>
      <vt:lpstr>Деятельность:</vt:lpstr>
      <vt:lpstr>Слайд 11</vt:lpstr>
      <vt:lpstr>Слайд 12</vt:lpstr>
      <vt:lpstr>Елизавета Петровна (1741 – 1761)</vt:lpstr>
      <vt:lpstr>Деятельность:</vt:lpstr>
      <vt:lpstr>Петр III Федорович (1761 -1762)</vt:lpstr>
      <vt:lpstr>Деятельность:</vt:lpstr>
      <vt:lpstr>Домашнее задание:</vt:lpstr>
      <vt:lpstr>Действующие лица эпохи дворцовых переворотов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Дворцовые перевороты</dc:title>
  <cp:lastModifiedBy>Ленуся</cp:lastModifiedBy>
  <cp:revision>31</cp:revision>
  <dcterms:modified xsi:type="dcterms:W3CDTF">2008-12-17T06:53:07Z</dcterms:modified>
</cp:coreProperties>
</file>