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60" r:id="rId3"/>
    <p:sldId id="261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0" r:id="rId18"/>
    <p:sldId id="277" r:id="rId19"/>
    <p:sldId id="278" r:id="rId20"/>
    <p:sldId id="279" r:id="rId21"/>
    <p:sldId id="281" r:id="rId22"/>
    <p:sldId id="282" r:id="rId23"/>
    <p:sldId id="283" r:id="rId24"/>
    <p:sldId id="288" r:id="rId25"/>
    <p:sldId id="284" r:id="rId26"/>
    <p:sldId id="285" r:id="rId27"/>
    <p:sldId id="286" r:id="rId28"/>
    <p:sldId id="287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02997BEF-BE1D-4F42-9A1E-4A69C8014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9B2F61-C413-482B-AB3C-50E31E67D2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861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19C3EB-83C8-4E12-946A-2A09AD68F7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861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 advTm="8610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udio.arjlover.net/audio/Radio-Niania/Veselie_uroki/veselie_uroki_Radioniania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vers.allshops.ru/m/mi/mis/mister80377big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hyperlink" Target="http://upload.wikimedia.org/wikipedia/commons/d/d0/EduardUspenskiy.jpg" TargetMode="Externa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nigi42.ru/userfiles/image/catalog/1251300479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hyperlink" Target="http://www.kniga.ru/upload/image/1000343459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book.ru/b262512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4.w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v.akado.ru/ai/picture/5942594/big/showImage.ashxc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755650" y="93683"/>
            <a:ext cx="6840538" cy="6264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76859"/>
                </a:solidFill>
                <a:latin typeface="Arial"/>
                <a:cs typeface="Arial"/>
              </a:rPr>
              <a:t>ЭДУАРД </a:t>
            </a:r>
          </a:p>
          <a:p>
            <a:pPr algn="ctr"/>
            <a:r>
              <a:rPr lang="ru-RU" sz="5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76859"/>
                </a:solidFill>
                <a:latin typeface="Arial"/>
                <a:cs typeface="Arial"/>
              </a:rPr>
              <a:t>НИКОЛАЕВИЧ</a:t>
            </a:r>
          </a:p>
          <a:p>
            <a:pPr algn="ctr"/>
            <a:r>
              <a:rPr lang="ru-RU" sz="5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76859"/>
                </a:solidFill>
                <a:latin typeface="Arial"/>
                <a:cs typeface="Arial"/>
              </a:rPr>
              <a:t>УСПЕНСКИЙ</a:t>
            </a:r>
          </a:p>
        </p:txBody>
      </p:sp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24842">
            <a:off x="7186593" y="1246039"/>
            <a:ext cx="10223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29686">
            <a:off x="7559135" y="3371957"/>
            <a:ext cx="139382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24842">
            <a:off x="7258031" y="5318005"/>
            <a:ext cx="10223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66565" name="Picture 5" descr="Картинка 1 из 398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4537075" cy="6192838"/>
          </a:xfrm>
          <a:prstGeom prst="rect">
            <a:avLst/>
          </a:prstGeom>
          <a:noFill/>
        </p:spPr>
      </p:pic>
      <p:pic>
        <p:nvPicPr>
          <p:cNvPr id="66567" name="Picture 7" descr="mcmp43426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33375"/>
            <a:ext cx="3721100" cy="60245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В НАШУ ГАВАНЬ ЗАХОДИЛИ КОРАБЛИ</a:t>
            </a:r>
          </a:p>
        </p:txBody>
      </p:sp>
      <p:pic>
        <p:nvPicPr>
          <p:cNvPr id="67589" name="Picture 5" descr="Картинка 3 из 56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484313"/>
            <a:ext cx="5976937" cy="5040312"/>
          </a:xfrm>
          <a:prstGeom prst="rect">
            <a:avLst/>
          </a:prstGeom>
          <a:noFill/>
        </p:spPr>
      </p:pic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624842">
            <a:off x="323850" y="2924175"/>
            <a:ext cx="13858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29686">
            <a:off x="6899275" y="4845050"/>
            <a:ext cx="18256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079" y="476250"/>
            <a:ext cx="8569325" cy="59055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dirty="0"/>
              <a:t>   </a:t>
            </a:r>
            <a:r>
              <a:rPr lang="ru-RU" sz="4400" b="1" dirty="0"/>
              <a:t>Эдуард Успенский получил широкую известность как автор детских книжек «Крокодил Гена и его друзья» 1966, 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/>
              <a:t>«Вниз по волшебной реке» 1972, «</a:t>
            </a:r>
            <a:r>
              <a:rPr lang="ru-RU" sz="4400" b="1" dirty="0" err="1"/>
              <a:t>Чебурашка</a:t>
            </a:r>
            <a:r>
              <a:rPr lang="ru-RU" sz="4400" b="1" dirty="0"/>
              <a:t> и его друзья» </a:t>
            </a:r>
            <a:r>
              <a:rPr lang="ru-RU" sz="4400" b="1" dirty="0" smtClean="0"/>
              <a:t>1970.</a:t>
            </a:r>
            <a:endParaRPr lang="ru-RU" sz="4400" b="1" dirty="0"/>
          </a:p>
        </p:txBody>
      </p:sp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24842">
            <a:off x="323850" y="5013325"/>
            <a:ext cx="13858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29686">
            <a:off x="7524750" y="5300663"/>
            <a:ext cx="13938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Untitled-Scanned-0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571612"/>
            <a:ext cx="2821566" cy="4525963"/>
          </a:xfrm>
          <a:ln w="7620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2714612" y="1214422"/>
            <a:ext cx="6072198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Успех сказочной повести «Крокодил Гена и его друзья» в том, что все мы  в то или иное время чувствуем себя одиноко и мечтаем о верном, надежном и преданном друге. Как преодолеть одиночество? Об этом и говорится в этой повести, где все персонажи только и стараются, что передружить всех со всеми, вопреки злодейским намерениям старухи Шапокляк. Герои повести даже строят Дом Дружбы для того, чтобы люди и звери могли находить себе друзей, общаться с ними и помогать в случае необходимости.</a:t>
            </a:r>
          </a:p>
          <a:p>
            <a:r>
              <a:rPr lang="ru-RU" b="1" i="1" u="sng" dirty="0" smtClean="0"/>
              <a:t>Вывод: </a:t>
            </a:r>
            <a:r>
              <a:rPr lang="ru-RU" b="1" i="1" dirty="0" smtClean="0"/>
              <a:t>друга уважают не за внешние данные, а за душевные</a:t>
            </a:r>
            <a:r>
              <a:rPr lang="ru-RU" dirty="0" smtClean="0"/>
              <a:t> </a:t>
            </a:r>
            <a:r>
              <a:rPr lang="ru-RU" b="1" i="1" dirty="0" smtClean="0"/>
              <a:t>качества.</a:t>
            </a:r>
            <a:endParaRPr lang="ru-RU" dirty="0" smtClean="0"/>
          </a:p>
          <a:p>
            <a:pPr>
              <a:buNone/>
            </a:pPr>
            <a:endParaRPr lang="ru-RU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57290" y="-24"/>
            <a:ext cx="6286544" cy="1057252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 сказке «Крокодил Гена и его друзья»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Рисунок 6" descr="дурдом00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714488"/>
            <a:ext cx="3143272" cy="440275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071934" y="1643050"/>
            <a:ext cx="4857784" cy="507209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Однажды летом Успенский работал в пионерском лагере, читал детям интересные книжки. «Интересные книжки все скоро перечитали, а скучные никто слушать не хотел. Тогда я начал рассказывать свою сказку:</a:t>
            </a:r>
          </a:p>
          <a:p>
            <a:r>
              <a:rPr lang="ru-RU" sz="2000" b="1" dirty="0" smtClean="0"/>
              <a:t> «В одном городе жил крокодил по имени Гена, а работал он в зоопарке крокодилом…»</a:t>
            </a:r>
          </a:p>
          <a:p>
            <a:r>
              <a:rPr lang="ru-RU" sz="2000" b="1" dirty="0" smtClean="0"/>
              <a:t> Так в 1966 году появилась повесть-сказка"Крокодил Гена и его друзья», прославившая писателя.</a:t>
            </a:r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57290" y="357166"/>
            <a:ext cx="6286544" cy="1057252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Как родилась сказка…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Содержимое 11" descr="ген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152525" y="1886744"/>
            <a:ext cx="2647950" cy="3952875"/>
          </a:xfrm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785926"/>
            <a:ext cx="3714776" cy="434023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Крокодил Гена ходит на задних лапах, носит костюм, шляпу и трость, курит трубку и ежедневно ходит в зоопарк, где работает крокодилом. </a:t>
            </a:r>
          </a:p>
          <a:p>
            <a:r>
              <a:rPr lang="ru-RU" sz="2000" b="1" dirty="0" smtClean="0"/>
              <a:t>Табличка над его местом гласит: «Африканский крокодил Гена. Возраст 50 лет. Кормить и гладить разрешается».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57290" y="357166"/>
            <a:ext cx="6286544" cy="1057252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Каким был Гена крокодил?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Untitled-Scanned-0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714488"/>
            <a:ext cx="1954230" cy="2571768"/>
          </a:xfr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14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714348" y="3214686"/>
            <a:ext cx="1758256" cy="257176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1357290" y="357166"/>
            <a:ext cx="6286544" cy="1057252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Новые книги о Крокодиле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Гене и его друзьях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4143380"/>
            <a:ext cx="1865054" cy="255805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Содержимое 7" descr="Untitled-Scanned-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72330" y="1714488"/>
            <a:ext cx="1799355" cy="2603702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Содержимое 7" descr="Untitled-Scanned-0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71670" y="4143380"/>
            <a:ext cx="1860822" cy="2548901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Содержимое 7" descr="Продол ист прокрок Гену и Чеб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00826" y="3500438"/>
            <a:ext cx="1882998" cy="2557450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1" name="Picture 1" descr="C:\Users\ABC\Desktop\Проект Э.Успенский\проказы шапок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7554" y="1643050"/>
            <a:ext cx="2309962" cy="2271718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др из мультфильма «Шапокляк»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71414"/>
            <a:ext cx="3887787" cy="313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000496" y="333375"/>
            <a:ext cx="4757742" cy="2881311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900" b="1" dirty="0"/>
          </a:p>
          <a:p>
            <a:pPr algn="ctr">
              <a:lnSpc>
                <a:spcPct val="80000"/>
              </a:lnSpc>
            </a:pPr>
            <a:r>
              <a:rPr lang="ru-RU" sz="2000" dirty="0"/>
              <a:t>Старуха Шапокляк, названная в честь старомодного головного убора —     главный антагонист </a:t>
            </a:r>
            <a:r>
              <a:rPr lang="ru-RU" sz="2000" dirty="0" err="1"/>
              <a:t>Чебурашки</a:t>
            </a:r>
            <a:r>
              <a:rPr lang="ru-RU" sz="2000" dirty="0"/>
              <a:t> и Гены. </a:t>
            </a:r>
          </a:p>
          <a:p>
            <a:pPr algn="ctr">
              <a:lnSpc>
                <a:spcPct val="80000"/>
              </a:lnSpc>
            </a:pPr>
            <a:r>
              <a:rPr lang="ru-RU" sz="2000" dirty="0"/>
              <a:t>Согласно книге, её основное занятие — «собирать злы», в мультфильме её девиз выражен в песенке: «Кто людям помогает — тот тратит время зря. Хорошими делами прославиться нельзя».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929190" y="3071810"/>
            <a:ext cx="3500462" cy="2160586"/>
            <a:chOff x="468313" y="4005263"/>
            <a:chExt cx="3887787" cy="2303462"/>
          </a:xfrm>
        </p:grpSpPr>
        <p:sp>
          <p:nvSpPr>
            <p:cNvPr id="13317" name="WordArt 5" descr="Бумажный пакет"/>
            <p:cNvSpPr>
              <a:spLocks noChangeArrowheads="1" noChangeShapeType="1" noTextEdit="1"/>
            </p:cNvSpPr>
            <p:nvPr/>
          </p:nvSpPr>
          <p:spPr bwMode="auto">
            <a:xfrm>
              <a:off x="1403350" y="4005263"/>
              <a:ext cx="2247900" cy="5238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СТАРУХА</a:t>
              </a:r>
            </a:p>
          </p:txBody>
        </p:sp>
        <p:sp>
          <p:nvSpPr>
            <p:cNvPr id="13318" name="WordArt 6" descr="Бумажный пакет"/>
            <p:cNvSpPr>
              <a:spLocks noChangeArrowheads="1" noChangeShapeType="1" noTextEdit="1"/>
            </p:cNvSpPr>
            <p:nvPr/>
          </p:nvSpPr>
          <p:spPr bwMode="auto">
            <a:xfrm>
              <a:off x="468313" y="5084763"/>
              <a:ext cx="3887787" cy="12239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ШАПОКЛЯК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3320684"/>
            <a:ext cx="492919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/>
              <a:t>Шапокляк при поддержке живущей в её ридикюле крысы Лариски устраивает жестокие розыгрыши над невинными жителями города.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/>
              <a:t>По мере знакомства с Геной и </a:t>
            </a:r>
            <a:r>
              <a:rPr lang="ru-RU" sz="2400" dirty="0" err="1" smtClean="0"/>
              <a:t>Чебурашкой</a:t>
            </a:r>
            <a:r>
              <a:rPr lang="ru-RU" sz="2400" dirty="0" smtClean="0"/>
              <a:t> Шапокляк постепенно встаёт на путь исправления, обычно возвращаясь к хулиганству в начале следующего выпуска мультфильма.</a:t>
            </a:r>
            <a:endParaRPr lang="ru-RU" sz="2400" dirty="0"/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Происхождение слова «Чебурашка»</a:t>
            </a:r>
          </a:p>
        </p:txBody>
      </p:sp>
      <p:pic>
        <p:nvPicPr>
          <p:cNvPr id="43015" name="Picture 7" descr="Film_2567_0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5643570" y="1857364"/>
            <a:ext cx="2971586" cy="239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1357298"/>
            <a:ext cx="5143536" cy="5072098"/>
          </a:xfrm>
        </p:spPr>
        <p:txBody>
          <a:bodyPr/>
          <a:lstStyle/>
          <a:p>
            <a:pPr indent="0" algn="ctr">
              <a:lnSpc>
                <a:spcPct val="90000"/>
              </a:lnSpc>
              <a:buNone/>
            </a:pPr>
            <a:r>
              <a:rPr lang="ru-RU" sz="2500" dirty="0"/>
              <a:t>Согласно предисловию к книге «Крокодил Гена и его друзья», </a:t>
            </a:r>
            <a:r>
              <a:rPr lang="ru-RU" sz="2500" dirty="0" err="1"/>
              <a:t>Чебурашкой</a:t>
            </a:r>
            <a:r>
              <a:rPr lang="ru-RU" sz="2500" dirty="0"/>
              <a:t> называлась бывшая в детстве у автора книги бракованная игрушка, изображавшая странного зверя: не то медвежонок, не то заяц с большими ушами. </a:t>
            </a:r>
            <a:r>
              <a:rPr lang="ru-RU" sz="2500" i="1" dirty="0"/>
              <a:t>Глаза у него были большие и жёлтые, как у филина, голова круглая, заячья, а хвост коротенький и пушистый, такой, какой бывает обычно у маленьких медвежат</a:t>
            </a:r>
            <a:r>
              <a:rPr lang="ru-RU" sz="2500" dirty="0"/>
              <a:t> </a:t>
            </a:r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642918"/>
            <a:ext cx="4038600" cy="5873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В городе Харькове, на Журавлёвке, на улице Строительной, установлен памятник крокодилу Гене, где он изображён как в мультфильме 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В городе Ижевск установили памятник в сквере рядом с 24-й школой.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 городе Раменское, на пересечении улиц Гурьева и </a:t>
            </a:r>
            <a:r>
              <a:rPr lang="ru-RU" sz="2400" dirty="0" err="1"/>
              <a:t>Михалевича</a:t>
            </a:r>
            <a:r>
              <a:rPr lang="ru-RU" sz="2400" dirty="0"/>
              <a:t>, установлен памятник крокодилу Гене, </a:t>
            </a:r>
            <a:r>
              <a:rPr lang="ru-RU" sz="2400" dirty="0" err="1"/>
              <a:t>Чебурашке</a:t>
            </a:r>
            <a:r>
              <a:rPr lang="ru-RU" sz="2400" dirty="0"/>
              <a:t> и Шапокляк. Автор скульптур: Олег Ершов.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51208" name="Picture 8" descr="Крокодил_Гена_Хабаровс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00562" y="1357298"/>
            <a:ext cx="4135442" cy="310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6" y="476250"/>
            <a:ext cx="4535488" cy="5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076825" y="692150"/>
            <a:ext cx="3887788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chemeClr val="hlink"/>
                </a:solidFill>
              </a:rPr>
              <a:t>Родился</a:t>
            </a:r>
          </a:p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chemeClr val="hlink"/>
                </a:solidFill>
              </a:rPr>
              <a:t> 22 декабря 1937 </a:t>
            </a:r>
          </a:p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chemeClr val="hlink"/>
                </a:solidFill>
              </a:rPr>
              <a:t>в  Егорьевске Московской обл</a:t>
            </a:r>
            <a:r>
              <a:rPr lang="ru-RU" dirty="0"/>
              <a:t>.</a:t>
            </a:r>
          </a:p>
        </p:txBody>
      </p:sp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29686">
            <a:off x="7120494" y="5157905"/>
            <a:ext cx="139382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624842">
            <a:off x="4284663" y="549275"/>
            <a:ext cx="10223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357166"/>
            <a:ext cx="8572560" cy="378621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После выхода первых серий мультфильмов </a:t>
            </a:r>
            <a:r>
              <a:rPr lang="ru-RU" sz="2400" b="1" dirty="0" err="1"/>
              <a:t>Чебурашка</a:t>
            </a:r>
            <a:r>
              <a:rPr lang="ru-RU" sz="2400" dirty="0"/>
              <a:t> стал очень популярен в СССР. С тех пор </a:t>
            </a:r>
            <a:r>
              <a:rPr lang="ru-RU" sz="2400" dirty="0" err="1"/>
              <a:t>Чебурашка</a:t>
            </a:r>
            <a:r>
              <a:rPr lang="ru-RU" sz="2400" dirty="0"/>
              <a:t> — герой многих российских анекдотов.</a:t>
            </a:r>
            <a:br>
              <a:rPr lang="ru-RU" sz="2400" dirty="0"/>
            </a:br>
            <a:r>
              <a:rPr lang="ru-RU" sz="2400" dirty="0"/>
              <a:t>В 2001 </a:t>
            </a:r>
            <a:r>
              <a:rPr lang="ru-RU" sz="2400" dirty="0" err="1"/>
              <a:t>Чебурашка</a:t>
            </a:r>
            <a:r>
              <a:rPr lang="ru-RU" sz="2400" dirty="0"/>
              <a:t> приобрёл большую популярность в Японии. На летних Олимпийских Играх 2004 года в Афинах был выбран талисманом Олимпийской сборной России. На зимних Олимпийских Играх 2006 года символ Российской Сборной </a:t>
            </a:r>
            <a:r>
              <a:rPr lang="ru-RU" sz="2400" dirty="0" err="1"/>
              <a:t>Чебурашка</a:t>
            </a:r>
            <a:r>
              <a:rPr lang="ru-RU" sz="2400" dirty="0"/>
              <a:t> переоделся в белый зимний мех. На летних Олимпийских играх 2008 года в Пекине </a:t>
            </a:r>
            <a:r>
              <a:rPr lang="ru-RU" sz="2400" dirty="0" err="1"/>
              <a:t>Чебурашку</a:t>
            </a:r>
            <a:r>
              <a:rPr lang="ru-RU" sz="2400" dirty="0"/>
              <a:t> «одели» в красный мех.</a:t>
            </a:r>
            <a:br>
              <a:rPr lang="ru-RU" sz="2400" dirty="0"/>
            </a:br>
            <a:r>
              <a:rPr lang="ru-RU" sz="2400" dirty="0"/>
              <a:t>На зимних Олимпийских Играх 2010 </a:t>
            </a:r>
            <a:r>
              <a:rPr lang="ru-RU" sz="2400" dirty="0" err="1"/>
              <a:t>Чебурашка-талисман</a:t>
            </a:r>
            <a:r>
              <a:rPr lang="ru-RU" sz="2400" dirty="0"/>
              <a:t> стал обладателем синего меха. </a:t>
            </a:r>
          </a:p>
        </p:txBody>
      </p:sp>
      <p:pic>
        <p:nvPicPr>
          <p:cNvPr id="46085" name="Picture 5" descr="&amp;CHcy;&amp;iecy;&amp;bcy;&amp;ucy;&amp;rcy;&amp;acy;&amp;sh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3857628"/>
            <a:ext cx="4505325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7" name="Picture 7" descr="&amp;Bcy;&amp;iecy;&amp;lcy;&amp;ycy;&amp;jcy; &amp;CHcy;&amp;iecy;&amp;bcy;&amp;ucy;&amp;rcy;&amp;acy;&amp;shcy;&amp;kcy;&amp;acy;, &amp;scy;&amp;icy;&amp;mcy;&amp;vcy;&amp;ocy;&amp;lcy; &amp;ocy;&amp;lcy;&amp;icy;&amp;mcy;&amp;pcy;&amp;icy;&amp;jcy;&amp;scy;&amp;kcy;&amp;ocy;&amp;jcy; &amp;scy;&amp;bcy;&amp;ocy;&amp;rcy;&amp;ncy;&amp;ocy;&amp;jcy; &amp;Rcy;&amp;ocy;&amp;scy;&amp;scy;&amp;icy;&amp;icy; &amp;vcy; &amp;Kcy;&amp;acy;&amp;ncy;&amp;acy;&amp;dcy;&amp;scy;&amp;kcy;&amp;ocy;&amp;mcy; &amp;Vcy;&amp;acy;&amp;ncy;&amp;kcy;&amp;ucy;&amp;vcy;&amp;iecy;&amp;r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3995737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9750" y="646139"/>
            <a:ext cx="3168650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</a:rPr>
              <a:t>Не меньший успех </a:t>
            </a:r>
          </a:p>
          <a:p>
            <a:pPr algn="ctr"/>
            <a:r>
              <a:rPr lang="ru-RU" sz="2800" dirty="0">
                <a:solidFill>
                  <a:srgbClr val="0000FF"/>
                </a:solidFill>
              </a:rPr>
              <a:t>выпал на долю приключений </a:t>
            </a:r>
          </a:p>
          <a:p>
            <a:pPr algn="ctr"/>
            <a:r>
              <a:rPr lang="ru-RU" sz="2800" dirty="0">
                <a:solidFill>
                  <a:srgbClr val="0000FF"/>
                </a:solidFill>
              </a:rPr>
              <a:t>друзей </a:t>
            </a:r>
          </a:p>
          <a:p>
            <a:pPr algn="ctr"/>
            <a:r>
              <a:rPr lang="ru-RU" sz="2800" dirty="0">
                <a:solidFill>
                  <a:srgbClr val="0000FF"/>
                </a:solidFill>
              </a:rPr>
              <a:t>из Простоквашино –</a:t>
            </a:r>
          </a:p>
          <a:p>
            <a:pPr algn="ctr"/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b="1" dirty="0">
                <a:solidFill>
                  <a:srgbClr val="A50021"/>
                </a:solidFill>
              </a:rPr>
              <a:t>Дяди Федора, </a:t>
            </a:r>
          </a:p>
          <a:p>
            <a:pPr algn="ctr"/>
            <a:r>
              <a:rPr lang="ru-RU" sz="2800" b="1" dirty="0">
                <a:solidFill>
                  <a:srgbClr val="A50021"/>
                </a:solidFill>
              </a:rPr>
              <a:t>Шарика, </a:t>
            </a:r>
          </a:p>
          <a:p>
            <a:pPr algn="ctr"/>
            <a:r>
              <a:rPr lang="ru-RU" sz="2800" b="1" dirty="0">
                <a:solidFill>
                  <a:srgbClr val="A50021"/>
                </a:solidFill>
              </a:rPr>
              <a:t>кота </a:t>
            </a:r>
            <a:r>
              <a:rPr lang="ru-RU" sz="2800" b="1" dirty="0" err="1">
                <a:solidFill>
                  <a:srgbClr val="A50021"/>
                </a:solidFill>
              </a:rPr>
              <a:t>Матроскина</a:t>
            </a:r>
            <a:r>
              <a:rPr lang="ru-RU" sz="2800" dirty="0">
                <a:solidFill>
                  <a:srgbClr val="0000FF"/>
                </a:solidFill>
              </a:rPr>
              <a:t>. </a:t>
            </a:r>
          </a:p>
          <a:p>
            <a:pPr algn="ctr"/>
            <a:r>
              <a:rPr lang="ru-RU" sz="2800" dirty="0">
                <a:solidFill>
                  <a:srgbClr val="0000FF"/>
                </a:solidFill>
              </a:rPr>
              <a:t>И они тоже обрели </a:t>
            </a:r>
          </a:p>
          <a:p>
            <a:pPr algn="ctr"/>
            <a:r>
              <a:rPr lang="ru-RU" sz="2800" dirty="0">
                <a:solidFill>
                  <a:srgbClr val="0000FF"/>
                </a:solidFill>
              </a:rPr>
              <a:t>свое экранное воплощение.</a:t>
            </a:r>
          </a:p>
        </p:txBody>
      </p:sp>
      <p:pic>
        <p:nvPicPr>
          <p:cNvPr id="6149" name="Picture 5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19428">
            <a:off x="7019925" y="1268413"/>
            <a:ext cx="1684338" cy="23050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153" name="Picture 9" descr="ф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8446">
            <a:off x="4132269" y="3814740"/>
            <a:ext cx="1887538" cy="2663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54" name="Picture 10" descr="i_uspensky4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14290"/>
            <a:ext cx="1860550" cy="2232025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6156" name="Picture 12" descr="555011514864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97138">
            <a:off x="6516688" y="3933825"/>
            <a:ext cx="2041525" cy="244951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158" name="Picture 14" descr="9112166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90396">
            <a:off x="3708400" y="692150"/>
            <a:ext cx="1920875" cy="230346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162" name="Picture 18" descr="ппп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46849">
            <a:off x="5140332" y="2806678"/>
            <a:ext cx="1730375" cy="1730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520724"/>
            <a:ext cx="8501122" cy="63373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</a:t>
            </a:r>
            <a:r>
              <a:rPr lang="ru-RU" sz="3600" b="1" dirty="0"/>
              <a:t>Главный герой - шестилетний мальчик, которого звали Дядей Фёдором за то, что он был очень серьёзным. После того, как родители запретили ему оставить в квартире говорящего бездомного кота </a:t>
            </a:r>
            <a:r>
              <a:rPr lang="ru-RU" sz="3600" b="1" dirty="0" err="1"/>
              <a:t>Матроскина</a:t>
            </a:r>
            <a:r>
              <a:rPr lang="ru-RU" sz="3600" b="1" dirty="0"/>
              <a:t>, Дядя Фёдор ушёл из дома. Вместе с </a:t>
            </a:r>
            <a:r>
              <a:rPr lang="ru-RU" sz="3600" b="1" dirty="0" err="1"/>
              <a:t>Матроскиным</a:t>
            </a:r>
            <a:r>
              <a:rPr lang="ru-RU" sz="3600" b="1" dirty="0"/>
              <a:t> и псом Шариком они втроём поселились в деревне </a:t>
            </a:r>
            <a:r>
              <a:rPr lang="ru-RU" sz="3600" dirty="0"/>
              <a:t>Простоквашино</a:t>
            </a:r>
            <a:r>
              <a:rPr lang="ru-RU" sz="3600" b="1" dirty="0"/>
              <a:t>. Найдя клад, они смогли купить трактор, ездящий на супе и картошке.</a:t>
            </a:r>
            <a:r>
              <a:rPr lang="ru-RU" sz="2400" dirty="0"/>
              <a:t> </a:t>
            </a:r>
          </a:p>
        </p:txBody>
      </p:sp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29686">
            <a:off x="7049056" y="5157906"/>
            <a:ext cx="13938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61288" cy="2071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По книге был сделан успешный мультипликационный фильм «Трое из Простоквашино». 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</a:p>
        </p:txBody>
      </p:sp>
      <p:pic>
        <p:nvPicPr>
          <p:cNvPr id="57348" name="Picture 4" descr="матроск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73463"/>
            <a:ext cx="3811588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prostokvashino_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060575"/>
            <a:ext cx="5364162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624842">
            <a:off x="468313" y="1916113"/>
            <a:ext cx="13858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29686">
            <a:off x="7524750" y="5300663"/>
            <a:ext cx="13938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Каникулы_в_Простоквашино_Хабаров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8604"/>
            <a:ext cx="4609383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9" name="Picture 5" descr="220px-Postmen_Pechk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87967"/>
            <a:ext cx="4214811" cy="397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27538" y="2765438"/>
            <a:ext cx="4391025" cy="2592388"/>
          </a:xfrm>
        </p:spPr>
        <p:txBody>
          <a:bodyPr/>
          <a:lstStyle/>
          <a:p>
            <a:r>
              <a:rPr lang="ru-RU" sz="4200" b="1" dirty="0">
                <a:latin typeface="Century Gothic" pitchFamily="34" charset="0"/>
              </a:rPr>
              <a:t>Немного о книгах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5648" y="6061103"/>
            <a:ext cx="6032500" cy="1368425"/>
          </a:xfrm>
        </p:spPr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  <a:latin typeface="Century Gothic" pitchFamily="34" charset="0"/>
              </a:rPr>
              <a:t>ЭДУАРДА НИКОЛАЕВИЧА</a:t>
            </a:r>
          </a:p>
          <a:p>
            <a:endParaRPr lang="ru-RU" sz="3600" b="1" dirty="0">
              <a:solidFill>
                <a:srgbClr val="0000FF"/>
              </a:solidFill>
              <a:latin typeface="Century Gothic" pitchFamily="34" charset="0"/>
            </a:endParaRPr>
          </a:p>
          <a:p>
            <a:endParaRPr lang="ru-RU" sz="3600" b="1" dirty="0">
              <a:solidFill>
                <a:srgbClr val="0000FF"/>
              </a:solidFill>
              <a:latin typeface="Century Gothic" pitchFamily="34" charset="0"/>
            </a:endParaRPr>
          </a:p>
          <a:p>
            <a:endParaRPr lang="ru-RU" sz="36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26631" name="Picture 7" descr="1000549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905000" cy="288607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633" name="Picture 9" descr="мммммммммммм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75516">
            <a:off x="4643438" y="333375"/>
            <a:ext cx="2157412" cy="28797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634" name="Picture 10" descr="00000000046662_267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61572">
            <a:off x="611188" y="2704587"/>
            <a:ext cx="2108200" cy="33829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635" name="Picture 11" descr="200802030857-76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42611">
            <a:off x="2771775" y="1989138"/>
            <a:ext cx="1962150" cy="309562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387306" y="2786058"/>
            <a:ext cx="43910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Немного о книгах</a:t>
            </a:r>
            <a:endParaRPr kumimoji="0" lang="ru-RU" sz="4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9" name="Picture 10" descr="00000000046662_267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61572">
            <a:off x="570956" y="2725207"/>
            <a:ext cx="2108200" cy="33829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Ил. Е.Антоненкова к сказочной повести Э.Успенского «Жаб Жабыч Сковородкин»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881426" y="1928802"/>
            <a:ext cx="4262574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14422"/>
            <a:ext cx="4357718" cy="544512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000" dirty="0"/>
              <a:t>Повесть-сказка / </a:t>
            </a:r>
            <a:r>
              <a:rPr lang="ru-RU" sz="2000" dirty="0" err="1"/>
              <a:t>Худож</a:t>
            </a:r>
            <a:r>
              <a:rPr lang="ru-RU" sz="2000" dirty="0"/>
              <a:t>. </a:t>
            </a:r>
            <a:r>
              <a:rPr lang="ru-RU" sz="2000" dirty="0" err="1"/>
              <a:t>Е.Антоненков</a:t>
            </a:r>
            <a:r>
              <a:rPr lang="ru-RU" sz="2000" dirty="0"/>
              <a:t>. — М.: </a:t>
            </a:r>
            <a:r>
              <a:rPr lang="ru-RU" sz="2000" dirty="0" err="1"/>
              <a:t>Росмэн</a:t>
            </a:r>
            <a:r>
              <a:rPr lang="ru-RU" sz="2000" dirty="0"/>
              <a:t>, 1999. — 68 с.: ил.</a:t>
            </a:r>
            <a:br>
              <a:rPr lang="ru-RU" sz="2000" dirty="0"/>
            </a:br>
            <a:endParaRPr lang="ru-RU" sz="2000" dirty="0"/>
          </a:p>
          <a:p>
            <a:pPr algn="ctr">
              <a:lnSpc>
                <a:spcPct val="80000"/>
              </a:lnSpc>
              <a:buNone/>
            </a:pPr>
            <a:r>
              <a:rPr lang="ru-RU" sz="2000" dirty="0"/>
              <a:t>Когда Эдуарда Успенского спросили, о чём эта книга, он ответил: </a:t>
            </a:r>
            <a:r>
              <a:rPr lang="ru-RU" sz="2000" i="1" dirty="0"/>
              <a:t>«В биологической лаборатории засунули в прибор лягушку, а когда снимали </a:t>
            </a:r>
            <a:r>
              <a:rPr lang="ru-RU" sz="2000" i="1" dirty="0" err="1"/>
              <a:t>электро-энцефалограмму</a:t>
            </a:r>
            <a:r>
              <a:rPr lang="ru-RU" sz="2000" i="1" dirty="0"/>
              <a:t>, то сознание старшего научного сотрудника перешло на неё. И она стала думающей лягушкой. Немедленно сбежала из института, пришла в одну семью и сказала: «Я туда обратно не вернусь. Буду жить у вас!» «Что же ты будешь делать?» — спросили её. «Я буду дом охранять!» — «Каким способом?» — «А я буду в милицию звонить, если грабители придут»</a:t>
            </a:r>
            <a:r>
              <a:rPr lang="ru-RU" sz="2000" dirty="0"/>
              <a:t>.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ЖАБ ЖАБЫЧ СКОВОРОДКИН</a:t>
            </a:r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Ил. В.Чижикова к сказочной повести Э.Успенского «Вниз по Волшебной реке»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2" y="1962174"/>
            <a:ext cx="4341812" cy="482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385910"/>
            <a:ext cx="3754437" cy="52578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2200" dirty="0"/>
              <a:t>Повесть-сказка </a:t>
            </a:r>
            <a:r>
              <a:rPr lang="ru-RU" sz="2200" dirty="0" smtClean="0"/>
              <a:t>/ </a:t>
            </a:r>
            <a:r>
              <a:rPr lang="ru-RU" sz="2200" dirty="0" err="1"/>
              <a:t>Худож</a:t>
            </a:r>
            <a:r>
              <a:rPr lang="ru-RU" sz="2200" dirty="0"/>
              <a:t>. В.Чижиков. — М.: РОСМЭН, 2002. — 95 с.: ил. </a:t>
            </a:r>
            <a:r>
              <a:rPr lang="ru-RU" sz="2200" dirty="0" smtClean="0"/>
              <a:t>- (</a:t>
            </a:r>
            <a:r>
              <a:rPr lang="ru-RU" sz="2200" dirty="0"/>
              <a:t>Б-ка мл. школьника).</a:t>
            </a:r>
            <a:br>
              <a:rPr lang="ru-RU" sz="2200" dirty="0"/>
            </a:br>
            <a:endParaRPr lang="ru-RU" sz="2200" dirty="0"/>
          </a:p>
          <a:p>
            <a:pPr algn="ctr">
              <a:lnSpc>
                <a:spcPct val="90000"/>
              </a:lnSpc>
              <a:buNone/>
            </a:pPr>
            <a:r>
              <a:rPr lang="ru-RU" sz="2200" dirty="0"/>
              <a:t>Однажды летом поехал Митя к бабушкам погостить в деревню. Одна бабушка оказалась самой обыкновенной, а другая — настоящей сказочной Бабой-Ягой. Только на редкость доброй…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419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ВНИЗ ПО ВОЛШЕБНОЙ РЕКЕ</a:t>
            </a:r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Ил. В.Чижикова к сказочной повести Э.Успенского «Меховой интернат»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90735"/>
            <a:ext cx="4416425" cy="482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428736"/>
            <a:ext cx="4500562" cy="4525963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200" dirty="0"/>
              <a:t>Поучит. повесть о девочке-учительнице и её пушистых друзьях / </a:t>
            </a:r>
            <a:r>
              <a:rPr lang="ru-RU" sz="2200" dirty="0" err="1"/>
              <a:t>Худож</a:t>
            </a:r>
            <a:r>
              <a:rPr lang="ru-RU" sz="2200" dirty="0"/>
              <a:t>. В.Чижиков. — М.: Планета детства: </a:t>
            </a:r>
            <a:r>
              <a:rPr lang="ru-RU" sz="2200" dirty="0" err="1"/>
              <a:t>Астрель</a:t>
            </a:r>
            <a:r>
              <a:rPr lang="ru-RU" sz="2200" dirty="0"/>
              <a:t>, 2000. — 157 с.: ил.</a:t>
            </a:r>
            <a:br>
              <a:rPr lang="ru-RU" sz="2200" dirty="0"/>
            </a:br>
            <a:endParaRPr lang="ru-RU" sz="2200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200" i="1" dirty="0" smtClean="0"/>
              <a:t>«</a:t>
            </a:r>
            <a:r>
              <a:rPr lang="ru-RU" sz="2200" i="1" dirty="0"/>
              <a:t>Меховому интернату нужна учительница хорошего поведения и письма. Приглашаются девочки из третьего-четвёртого классов. Занимания будут по воскресеньям. Оплата </a:t>
            </a:r>
            <a:r>
              <a:rPr lang="ru-RU" sz="2200" i="1" dirty="0" err="1"/>
              <a:t>хендриками</a:t>
            </a:r>
            <a:r>
              <a:rPr lang="ru-RU" sz="2200" i="1" dirty="0"/>
              <a:t>, сколько договоримся»</a:t>
            </a:r>
            <a:r>
              <a:rPr lang="ru-RU" sz="2200" dirty="0"/>
              <a:t>. Такое странное объявление висело в одном из дачных поселков. Что это? Шутка? Или всерьёз?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337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МЕХОВОЙ ИНТЕРНАТ</a:t>
            </a:r>
          </a:p>
        </p:txBody>
      </p:sp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7084"/>
            <a:ext cx="4038600" cy="5873750"/>
          </a:xfrm>
        </p:spPr>
        <p:txBody>
          <a:bodyPr/>
          <a:lstStyle/>
          <a:p>
            <a:pPr indent="0" algn="ctr">
              <a:lnSpc>
                <a:spcPct val="90000"/>
              </a:lnSpc>
              <a:buNone/>
            </a:pPr>
            <a:r>
              <a:rPr lang="ru-RU" sz="2000" dirty="0" err="1"/>
              <a:t>Фиксики</a:t>
            </a:r>
            <a:r>
              <a:rPr lang="ru-RU" sz="2000" dirty="0"/>
              <a:t>" - это анимационный сериал, снятый студией "Аэроплан" по мотивам произведения Эдуарда Успенского "Гарантийные человечки". Это сериал о маленьких человечках, живущих внутри машин и приборов, ухаживающих за техникой и исправляющих мелкие поломки. Каждая серия "</a:t>
            </a:r>
            <a:r>
              <a:rPr lang="ru-RU" sz="2000" dirty="0" err="1"/>
              <a:t>Фиксиков</a:t>
            </a:r>
            <a:r>
              <a:rPr lang="ru-RU" sz="2000" dirty="0"/>
              <a:t>" посвящена одному из приборов или устройств, ежедневно окружающих детей в повседневной жизни. "</a:t>
            </a:r>
            <a:r>
              <a:rPr lang="ru-RU" sz="2000" dirty="0" err="1"/>
              <a:t>Фиксики</a:t>
            </a:r>
            <a:r>
              <a:rPr lang="ru-RU" sz="2000" dirty="0"/>
              <a:t>" в игровой форме учат детей тому, как устроен мир вокруг, как работает техника, как ее бережно и </a:t>
            </a:r>
            <a:r>
              <a:rPr lang="ru-RU" sz="2000" dirty="0" smtClean="0"/>
              <a:t>безопасно использовать. </a:t>
            </a:r>
            <a:endParaRPr lang="ru-RU" sz="2000" dirty="0"/>
          </a:p>
        </p:txBody>
      </p:sp>
      <p:pic>
        <p:nvPicPr>
          <p:cNvPr id="58376" name="Picture 8" descr="d3a0ecba5f50b18f07353eb1e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0"/>
            <a:ext cx="2879725" cy="345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7" name="Picture 9" descr="Fixik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143636" y="3429000"/>
            <a:ext cx="274637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chemeClr val="hlink"/>
                </a:solidFill>
              </a:rPr>
              <a:t>Р</a:t>
            </a:r>
            <a:r>
              <a:rPr lang="ru-RU" sz="6000" b="1" dirty="0"/>
              <a:t>оссийский писатель и автор детских книг</a:t>
            </a:r>
            <a:r>
              <a:rPr lang="ru-RU" sz="3800" dirty="0"/>
              <a:t> </a:t>
            </a:r>
          </a:p>
        </p:txBody>
      </p:sp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29686">
            <a:off x="7263370" y="5157905"/>
            <a:ext cx="13938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вуцвфывы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636838"/>
            <a:ext cx="3613150" cy="39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8" name="Picture 8" descr="Файл:EduardUspenskiy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1773238"/>
            <a:ext cx="3294063" cy="439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624842">
            <a:off x="611188" y="981075"/>
            <a:ext cx="10223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06388"/>
            <a:ext cx="6985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940182">
            <a:off x="1785918" y="1714488"/>
            <a:ext cx="525099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rgbClr val="00FF99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978275"/>
            <a:ext cx="8497887" cy="2879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</a:t>
            </a:r>
            <a:r>
              <a:rPr lang="ru-RU" sz="3600" b="1" dirty="0"/>
              <a:t>Получив образование в Московском авиационном институте (МАИ) и став инженером, он зарабатывал на жизнь тем, что писал и создавал мультфильмы.</a:t>
            </a:r>
            <a:r>
              <a:rPr lang="ru-RU" sz="2400" dirty="0"/>
              <a:t> </a:t>
            </a:r>
          </a:p>
        </p:txBody>
      </p:sp>
      <p:pic>
        <p:nvPicPr>
          <p:cNvPr id="53252" name="Picture 4" descr="n83n-s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60350"/>
            <a:ext cx="5256212" cy="3744913"/>
          </a:xfrm>
          <a:prstGeom prst="rect">
            <a:avLst/>
          </a:prstGeom>
          <a:noFill/>
        </p:spPr>
      </p:pic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24842">
            <a:off x="352425" y="1041400"/>
            <a:ext cx="13858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29686">
            <a:off x="7559135" y="2800451"/>
            <a:ext cx="13938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776"/>
            <a:ext cx="9144000" cy="6858000"/>
          </a:xfrm>
        </p:spPr>
        <p:txBody>
          <a:bodyPr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dirty="0"/>
              <a:t>  </a:t>
            </a:r>
            <a:r>
              <a:rPr lang="ru-RU" sz="4400" b="1" dirty="0"/>
              <a:t>Творческий путь он начинал как юморист. По его собственному признанию, в  детскую литературу он попал случайно.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4400" b="1" dirty="0"/>
              <a:t> Его детские стихи начали печатать как юмористические в «Литературной газете».</a:t>
            </a:r>
          </a:p>
          <a:p>
            <a:pPr algn="ctr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24842">
            <a:off x="655421" y="4999247"/>
            <a:ext cx="12477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29686">
            <a:off x="7191932" y="5086468"/>
            <a:ext cx="13938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70" name="Picture 6" descr="Картинка 16 из 267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4198938" cy="6264275"/>
          </a:xfrm>
          <a:prstGeom prst="rect">
            <a:avLst/>
          </a:prstGeom>
          <a:noFill/>
        </p:spPr>
      </p:pic>
      <p:pic>
        <p:nvPicPr>
          <p:cNvPr id="62472" name="Picture 8" descr="100034345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9475" y="260350"/>
            <a:ext cx="4130675" cy="6192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3438" y="642918"/>
            <a:ext cx="4500562" cy="51847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dirty="0"/>
              <a:t>Произведения писателя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/>
              <a:t> переведены 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/>
              <a:t>более чем 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/>
              <a:t>на 25 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/>
              <a:t>языков мира</a:t>
            </a:r>
          </a:p>
          <a:p>
            <a:pPr>
              <a:buFont typeface="Wingdings" pitchFamily="2" charset="2"/>
              <a:buNone/>
            </a:pPr>
            <a:endParaRPr lang="ru-RU" sz="4400" b="1" dirty="0">
              <a:solidFill>
                <a:schemeClr val="bg2"/>
              </a:solidFill>
            </a:endParaRPr>
          </a:p>
        </p:txBody>
      </p:sp>
      <p:pic>
        <p:nvPicPr>
          <p:cNvPr id="63493" name="Picture 5" descr="Картинка 108 из 267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4416425" cy="5969000"/>
          </a:xfrm>
          <a:prstGeom prst="rect">
            <a:avLst/>
          </a:prstGeom>
          <a:noFill/>
        </p:spPr>
      </p:pic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29686">
            <a:off x="7120494" y="5389454"/>
            <a:ext cx="13938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7813"/>
            <a:ext cx="7993063" cy="6175375"/>
          </a:xfrm>
        </p:spPr>
        <p:txBody>
          <a:bodyPr/>
          <a:lstStyle/>
          <a:p>
            <a:pPr algn="ctr"/>
            <a:r>
              <a:rPr lang="ru-RU" sz="4400" b="1" dirty="0"/>
              <a:t>Эдуард Успенский является создателем таких передач, как Спокойной ночи, малыши!, АБВГДейка, </a:t>
            </a:r>
            <a:br>
              <a:rPr lang="ru-RU" sz="4400" b="1" dirty="0"/>
            </a:br>
            <a:r>
              <a:rPr lang="ru-RU" sz="4400" b="1" dirty="0"/>
              <a:t>Радионяня, </a:t>
            </a:r>
            <a:br>
              <a:rPr lang="ru-RU" sz="4400" b="1" dirty="0"/>
            </a:br>
            <a:r>
              <a:rPr lang="ru-RU" sz="4400" b="1" dirty="0"/>
              <a:t>В нашу гавань заходили корабли.</a:t>
            </a:r>
            <a:r>
              <a:rPr lang="ru-RU" sz="4400" b="1" dirty="0">
                <a:solidFill>
                  <a:schemeClr val="bg2"/>
                </a:solidFill>
              </a:rPr>
              <a:t/>
            </a:r>
            <a:br>
              <a:rPr lang="ru-RU" sz="4400" b="1" dirty="0">
                <a:solidFill>
                  <a:schemeClr val="bg2"/>
                </a:solidFill>
              </a:rPr>
            </a:br>
            <a:endParaRPr lang="ru-RU" sz="4400" b="1" dirty="0">
              <a:solidFill>
                <a:schemeClr val="bg2"/>
              </a:solidFill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051050" y="5013325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24842">
            <a:off x="395288" y="4868863"/>
            <a:ext cx="13858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29686">
            <a:off x="7299325" y="4995863"/>
            <a:ext cx="168275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/>
              <a:t>АБВГДЕЙКА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41" name="Picture 5" descr="Картинка 2 из 93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341438"/>
            <a:ext cx="8135938" cy="5283200"/>
          </a:xfrm>
          <a:prstGeom prst="rect">
            <a:avLst/>
          </a:prstGeom>
          <a:noFill/>
        </p:spPr>
      </p:pic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624842">
            <a:off x="250825" y="188913"/>
            <a:ext cx="13858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29686">
            <a:off x="7524750" y="5300663"/>
            <a:ext cx="13938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0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4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|1.1|1.1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|1.6"/>
</p:tagLst>
</file>

<file path=ppt/theme/theme1.xml><?xml version="1.0" encoding="utf-8"?>
<a:theme xmlns:a="http://schemas.openxmlformats.org/drawingml/2006/main" name="Тема17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36</TotalTime>
  <Words>890</Words>
  <PresentationFormat>Экран (4:3)</PresentationFormat>
  <Paragraphs>77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Тема17</vt:lpstr>
      <vt:lpstr>Слайд 1</vt:lpstr>
      <vt:lpstr>Слайд 2</vt:lpstr>
      <vt:lpstr>Российский писатель и автор детских книг </vt:lpstr>
      <vt:lpstr>Слайд 4</vt:lpstr>
      <vt:lpstr>Слайд 5</vt:lpstr>
      <vt:lpstr>Слайд 6</vt:lpstr>
      <vt:lpstr>Слайд 7</vt:lpstr>
      <vt:lpstr>Эдуард Успенский является создателем таких передач, как Спокойной ночи, малыши!, АБВГДейка,  Радионяня,  В нашу гавань заходили корабли. </vt:lpstr>
      <vt:lpstr>АБВГДЕЙКА</vt:lpstr>
      <vt:lpstr>Слайд 10</vt:lpstr>
      <vt:lpstr>В НАШУ ГАВАНЬ ЗАХОДИЛИ КОРАБЛИ</vt:lpstr>
      <vt:lpstr>Слайд 12</vt:lpstr>
      <vt:lpstr> </vt:lpstr>
      <vt:lpstr> </vt:lpstr>
      <vt:lpstr> </vt:lpstr>
      <vt:lpstr> </vt:lpstr>
      <vt:lpstr>Слайд 17</vt:lpstr>
      <vt:lpstr>Происхождение слова «Чебурашка»</vt:lpstr>
      <vt:lpstr>Слайд 19</vt:lpstr>
      <vt:lpstr>Слайд 20</vt:lpstr>
      <vt:lpstr>Слайд 21</vt:lpstr>
      <vt:lpstr>Слайд 22</vt:lpstr>
      <vt:lpstr>По книге был сделан успешный мультипликационный фильм «Трое из Простоквашино».  </vt:lpstr>
      <vt:lpstr>Слайд 24</vt:lpstr>
      <vt:lpstr>Немного о книгах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Kris</dc:creator>
  <cp:lastModifiedBy>Kris</cp:lastModifiedBy>
  <cp:revision>10</cp:revision>
  <dcterms:created xsi:type="dcterms:W3CDTF">2014-02-27T14:39:53Z</dcterms:created>
  <dcterms:modified xsi:type="dcterms:W3CDTF">2014-03-03T18:35:44Z</dcterms:modified>
</cp:coreProperties>
</file>