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75" r:id="rId8"/>
    <p:sldId id="276" r:id="rId9"/>
    <p:sldId id="260" r:id="rId10"/>
    <p:sldId id="259" r:id="rId11"/>
    <p:sldId id="277" r:id="rId12"/>
    <p:sldId id="261" r:id="rId13"/>
    <p:sldId id="262" r:id="rId14"/>
    <p:sldId id="263" r:id="rId15"/>
    <p:sldId id="264" r:id="rId16"/>
    <p:sldId id="265" r:id="rId17"/>
    <p:sldId id="270" r:id="rId18"/>
    <p:sldId id="269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3E8"/>
    <a:srgbClr val="009900"/>
    <a:srgbClr val="F7F1E4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291" autoAdjust="0"/>
  </p:normalViewPr>
  <p:slideViewPr>
    <p:cSldViewPr snapToGrid="0" showGuides="1">
      <p:cViewPr varScale="1">
        <p:scale>
          <a:sx n="71" d="100"/>
          <a:sy n="71" d="100"/>
        </p:scale>
        <p:origin x="450" y="72"/>
      </p:cViewPr>
      <p:guideLst>
        <p:guide pos="3840"/>
        <p:guide orient="horz" pos="2500"/>
        <p:guide pos="4951"/>
      </p:guideLst>
    </p:cSldViewPr>
  </p:slideViewPr>
  <p:outlineViewPr>
    <p:cViewPr>
      <p:scale>
        <a:sx n="33" d="100"/>
        <a:sy n="33" d="100"/>
      </p:scale>
      <p:origin x="36" y="24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pPr/>
              <a:t>12/1/2020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noProof="0" smtClean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noProof="0" smtClean="0"/>
              <a:t>Вставка диаграммы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noProof="0" smtClean="0"/>
              <a:t>Вставка таблицы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noProof="0" smtClean="0"/>
              <a:t>Вставка клипа мультимедиа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21" y="584792"/>
            <a:ext cx="10117959" cy="2402957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на тему:                                  «Экологический кризис.</a:t>
            </a:r>
            <a:b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Глобальные проблемы экологии.»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5070" y="3710763"/>
            <a:ext cx="8240232" cy="2998380"/>
          </a:xfrm>
        </p:spPr>
        <p:txBody>
          <a:bodyPr/>
          <a:lstStyle/>
          <a:p>
            <a:pPr algn="r"/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24568C-56E6-4923-BD06-A73B183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669851"/>
            <a:ext cx="10767013" cy="51246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Парниковый эффект </a:t>
            </a:r>
            <a:r>
              <a:rPr lang="ru-RU" sz="2800" dirty="0" smtClean="0"/>
              <a:t>– это потепление климата в результате увеличения концентрации в атмосфере углекислого газа, оксидов азота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 . Пропуская солнечные лучи, они препятствуют длинноволновому тепловому излучению от земной поверхности, что и создает тепличный эффект. Основные источники антропогенных примесей – сжигание топлива и биомассы, работа транспорта и промышленных предприятий.</a:t>
            </a:r>
            <a:br>
              <a:rPr lang="ru-RU" sz="2800" dirty="0" smtClean="0"/>
            </a:br>
            <a:r>
              <a:rPr lang="ru-RU" sz="2800" dirty="0" smtClean="0"/>
              <a:t>Отрицательные последствия – повышение уровня Мирового океана, затопление суши, нарушению экологического баланса.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Пути решения проблемы: </a:t>
            </a:r>
            <a:r>
              <a:rPr lang="ru-RU" sz="2800" dirty="0" smtClean="0"/>
              <a:t>поиск экологически чистых альтернативных источников энергии.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9467" y="797442"/>
            <a:ext cx="10515599" cy="5390707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Кислотные дожди имеют </a:t>
            </a:r>
            <a:r>
              <a:rPr lang="ru-RU" sz="3200" dirty="0" err="1" smtClean="0">
                <a:solidFill>
                  <a:srgbClr val="FFFF00"/>
                </a:solidFill>
              </a:rPr>
              <a:t>рН</a:t>
            </a:r>
            <a:r>
              <a:rPr lang="ru-RU" sz="3200" dirty="0" smtClean="0">
                <a:solidFill>
                  <a:srgbClr val="FFFF00"/>
                </a:solidFill>
              </a:rPr>
              <a:t> менее 5,6. К кислотным дождям относятся: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дожди, </a:t>
            </a:r>
            <a:r>
              <a:rPr lang="ru-RU" sz="3200" dirty="0" err="1" smtClean="0">
                <a:solidFill>
                  <a:schemeClr val="bg1"/>
                </a:solidFill>
              </a:rPr>
              <a:t>кисл</a:t>
            </a:r>
            <a:r>
              <a:rPr lang="ru-RU" sz="3200" dirty="0" smtClean="0">
                <a:solidFill>
                  <a:schemeClr val="bg1"/>
                </a:solidFill>
              </a:rPr>
              <a:t>. туман, </a:t>
            </a:r>
            <a:r>
              <a:rPr lang="ru-RU" sz="3200" dirty="0" err="1" smtClean="0">
                <a:solidFill>
                  <a:schemeClr val="bg1"/>
                </a:solidFill>
              </a:rPr>
              <a:t>кисл</a:t>
            </a:r>
            <a:r>
              <a:rPr lang="ru-RU" sz="3200" dirty="0" smtClean="0">
                <a:solidFill>
                  <a:schemeClr val="bg1"/>
                </a:solidFill>
              </a:rPr>
              <a:t>. роса, </a:t>
            </a:r>
            <a:r>
              <a:rPr lang="ru-RU" sz="3200" dirty="0" err="1" smtClean="0">
                <a:solidFill>
                  <a:schemeClr val="bg1"/>
                </a:solidFill>
              </a:rPr>
              <a:t>кисл</a:t>
            </a:r>
            <a:r>
              <a:rPr lang="ru-RU" sz="3200" dirty="0" smtClean="0">
                <a:solidFill>
                  <a:schemeClr val="bg1"/>
                </a:solidFill>
              </a:rPr>
              <a:t>. отложения.</a:t>
            </a:r>
          </a:p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Кислотные дожди – </a:t>
            </a:r>
            <a:r>
              <a:rPr lang="ru-RU" sz="3200" dirty="0" smtClean="0">
                <a:solidFill>
                  <a:schemeClr val="bg1"/>
                </a:solidFill>
              </a:rPr>
              <a:t>выбросы предприятий содержат большое количество сернистого газа 5О2 , и оксидов азота (</a:t>
            </a:r>
            <a:r>
              <a:rPr lang="en-US" sz="3200" dirty="0" smtClean="0">
                <a:solidFill>
                  <a:schemeClr val="bg1"/>
                </a:solidFill>
              </a:rPr>
              <a:t>NO)</a:t>
            </a:r>
            <a:r>
              <a:rPr lang="ru-RU" sz="3200" dirty="0" smtClean="0">
                <a:solidFill>
                  <a:schemeClr val="bg1"/>
                </a:solidFill>
              </a:rPr>
              <a:t>, которые, растворяясь в атмосферной влаге, порождают кислотные дожди. Они угнетают растительность, ухудшают плодородие почв, разрушают строения, ускоряют коррозию металлов. </a:t>
            </a:r>
          </a:p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Пути решения проблемы: </a:t>
            </a:r>
            <a:r>
              <a:rPr lang="ru-RU" sz="3200" dirty="0" smtClean="0">
                <a:solidFill>
                  <a:schemeClr val="bg1"/>
                </a:solidFill>
              </a:rPr>
              <a:t>сокращение выбросов серы.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l"/>
            <a:endParaRPr lang="ru-RU" sz="2800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2"/>
            <a:ext cx="10671313" cy="549582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Опустынивание</a:t>
            </a:r>
            <a:r>
              <a:rPr lang="ru-RU" sz="2800" dirty="0" smtClean="0"/>
              <a:t> – это потеря природной экосистемой сплошного растительного покрова с дальнейшей невозможностью его восстановления без участия человека. Происходит в результате сведения лесов, неумеренной эксплуатации пастбищ, нерационального использования водных ресурсов при орошении.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Истощение природных ресурсов </a:t>
            </a:r>
            <a:r>
              <a:rPr lang="ru-RU" sz="2800" dirty="0" smtClean="0"/>
              <a:t>– природные ресурсы в </a:t>
            </a:r>
            <a:r>
              <a:rPr lang="ru-RU" sz="2800" dirty="0" err="1" smtClean="0"/>
              <a:t>рузультате</a:t>
            </a:r>
            <a:r>
              <a:rPr lang="ru-RU" sz="2800" dirty="0" smtClean="0"/>
              <a:t> неумелого использования сильно сократились количественно и качественно.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Пути решения: </a:t>
            </a:r>
            <a:r>
              <a:rPr lang="ru-RU" sz="2800" dirty="0" smtClean="0"/>
              <a:t>открытие новых месторождений полезных ископаемых; замена дефицитных материалов синтетическими, внедрение </a:t>
            </a:r>
            <a:r>
              <a:rPr lang="ru-RU" sz="2800" dirty="0" err="1" smtClean="0"/>
              <a:t>энерго</a:t>
            </a:r>
            <a:r>
              <a:rPr lang="ru-RU" sz="2800" dirty="0" smtClean="0"/>
              <a:t> и </a:t>
            </a:r>
            <a:r>
              <a:rPr lang="ru-RU" sz="2800" dirty="0" err="1" smtClean="0"/>
              <a:t>материалосберегающих</a:t>
            </a:r>
            <a:r>
              <a:rPr lang="ru-RU" sz="2800" dirty="0" smtClean="0"/>
              <a:t> технологий.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050857" y="520992"/>
            <a:ext cx="10090287" cy="5645886"/>
          </a:xfrm>
        </p:spPr>
        <p:txBody>
          <a:bodyPr/>
          <a:lstStyle/>
          <a:p>
            <a:pPr marL="1371600" indent="-1371600">
              <a:lnSpc>
                <a:spcPct val="100000"/>
              </a:lnSpc>
            </a:pPr>
            <a:r>
              <a:rPr lang="ru-RU" sz="6000" dirty="0" smtClean="0">
                <a:solidFill>
                  <a:schemeClr val="bg1"/>
                </a:solidFill>
              </a:rPr>
              <a:t>Кроссворд</a:t>
            </a:r>
          </a:p>
          <a:p>
            <a:pPr marL="1371600" indent="-1371600">
              <a:lnSpc>
                <a:spcPct val="100000"/>
              </a:lnSpc>
            </a:pPr>
            <a:r>
              <a:rPr lang="ru-RU" sz="6000" dirty="0" smtClean="0">
                <a:solidFill>
                  <a:schemeClr val="bg1"/>
                </a:solidFill>
              </a:rPr>
              <a:t> на тему :</a:t>
            </a:r>
          </a:p>
          <a:p>
            <a:pPr marL="1371600" indent="-1371600">
              <a:lnSpc>
                <a:spcPct val="100000"/>
              </a:lnSpc>
            </a:pPr>
            <a:r>
              <a:rPr lang="ru-RU" sz="6000" dirty="0" smtClean="0">
                <a:solidFill>
                  <a:srgbClr val="FFFF00"/>
                </a:solidFill>
              </a:rPr>
              <a:t>«Экологический кризис.</a:t>
            </a:r>
          </a:p>
          <a:p>
            <a:pPr marL="1371600" indent="-1371600">
              <a:lnSpc>
                <a:spcPct val="100000"/>
              </a:lnSpc>
            </a:pPr>
            <a:r>
              <a:rPr lang="ru-RU" sz="6000" dirty="0" smtClean="0">
                <a:solidFill>
                  <a:srgbClr val="FFFF00"/>
                </a:solidFill>
              </a:rPr>
              <a:t>Глобальные проблемы</a:t>
            </a:r>
          </a:p>
          <a:p>
            <a:pPr marL="1371600" indent="-1371600">
              <a:lnSpc>
                <a:spcPct val="100000"/>
              </a:lnSpc>
            </a:pPr>
            <a:r>
              <a:rPr lang="ru-RU" sz="6000" smtClean="0">
                <a:solidFill>
                  <a:srgbClr val="FFFF00"/>
                </a:solidFill>
              </a:rPr>
              <a:t>экологии</a:t>
            </a:r>
            <a:r>
              <a:rPr lang="ru-RU" sz="6000" dirty="0" smtClean="0">
                <a:solidFill>
                  <a:srgbClr val="FFFF00"/>
                </a:solidFill>
              </a:rPr>
              <a:t>».</a:t>
            </a:r>
            <a:endParaRPr lang="ru-RU" sz="6000" b="1" dirty="0" smtClean="0"/>
          </a:p>
          <a:p>
            <a:pPr>
              <a:lnSpc>
                <a:spcPct val="100000"/>
              </a:lnSpc>
            </a:pPr>
            <a:endParaRPr lang="ru-RU" sz="7200" b="1" dirty="0" smtClean="0"/>
          </a:p>
          <a:p>
            <a:endParaRPr lang="ru-RU" sz="3600" b="1" dirty="0" smtClean="0"/>
          </a:p>
          <a:p>
            <a:endParaRPr lang="ru-RU" sz="4800" dirty="0" smtClean="0"/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285" y="0"/>
            <a:ext cx="11685180" cy="6858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/>
              <a:t>По горизонтали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2. Назовите одну из основных экологических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err="1" smtClean="0">
                <a:solidFill>
                  <a:srgbClr val="FFFF00"/>
                </a:solidFill>
              </a:rPr>
              <a:t>проблем,существующую</a:t>
            </a:r>
            <a:r>
              <a:rPr lang="ru-RU" sz="2700" dirty="0" smtClean="0">
                <a:solidFill>
                  <a:srgbClr val="FFFF00"/>
                </a:solidFill>
              </a:rPr>
              <a:t> в мире?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5. Одно из названий охраняемых территорий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в природных зонах России.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7. Загрязнение </a:t>
            </a:r>
            <a:r>
              <a:rPr lang="ru-RU" sz="2700" dirty="0" err="1" smtClean="0">
                <a:solidFill>
                  <a:srgbClr val="FFFF00"/>
                </a:solidFill>
              </a:rPr>
              <a:t>воздуха,воды,почвы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приводит к ухудшению чего?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8. Как называется международная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организация по охране природы?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FFFF00"/>
                </a:solidFill>
              </a:rPr>
              <a:t> </a:t>
            </a:r>
            <a:r>
              <a:rPr lang="ru-RU" sz="3100" b="1" dirty="0" smtClean="0"/>
              <a:t>По вертикали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1. Что сказывается на уменьшении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территорий лесов?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3. Наука, изучающая взаимоотношения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человека с окружающей средой.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4. Какой жидкостью загрязняются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err="1" smtClean="0">
                <a:solidFill>
                  <a:srgbClr val="FFFF00"/>
                </a:solidFill>
              </a:rPr>
              <a:t>моря,реки</a:t>
            </a:r>
            <a:r>
              <a:rPr lang="ru-RU" sz="2700" dirty="0" smtClean="0">
                <a:solidFill>
                  <a:srgbClr val="FFFF00"/>
                </a:solidFill>
              </a:rPr>
              <a:t>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6. Одно из ценных хвойных деревьев.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853508df3b8dd1658da15063db7b30941606681572_empty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855" y="350874"/>
            <a:ext cx="5061097" cy="607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9488"/>
            <a:ext cx="11972260" cy="6485861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 горизонтали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2. Назовите одну из основных экологических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err="1" smtClean="0">
                <a:solidFill>
                  <a:srgbClr val="FFFF00"/>
                </a:solidFill>
              </a:rPr>
              <a:t>проблем,существующую</a:t>
            </a:r>
            <a:r>
              <a:rPr lang="ru-RU" sz="2700" dirty="0" smtClean="0">
                <a:solidFill>
                  <a:srgbClr val="FFFF00"/>
                </a:solidFill>
              </a:rPr>
              <a:t> в мире?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5. Одно из названий охраняемых территорий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в природных зонах России.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7. Загрязнение </a:t>
            </a:r>
            <a:r>
              <a:rPr lang="ru-RU" sz="2700" dirty="0" err="1" smtClean="0">
                <a:solidFill>
                  <a:srgbClr val="FFFF00"/>
                </a:solidFill>
              </a:rPr>
              <a:t>воздуха,воды,почвы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приводит к ухудшению чего?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8. Как называется международная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организация по охране природы?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FF00"/>
                </a:solidFill>
              </a:rPr>
              <a:t> </a:t>
            </a:r>
            <a:r>
              <a:rPr lang="ru-RU" sz="3100" b="1" dirty="0" smtClean="0"/>
              <a:t>По вертикали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1. Что сказывается на уменьшении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территорий лесов?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3. Наука, изучающая взаимоотношения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человека с окружающей средой.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4. Какой жидкостью загрязняются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err="1" smtClean="0">
                <a:solidFill>
                  <a:srgbClr val="FFFF00"/>
                </a:solidFill>
              </a:rPr>
              <a:t>моря,реки</a:t>
            </a:r>
            <a:r>
              <a:rPr lang="ru-RU" sz="2700" dirty="0" smtClean="0">
                <a:solidFill>
                  <a:srgbClr val="FFFF00"/>
                </a:solidFill>
              </a:rPr>
              <a:t>?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6. Одно из ценных хвойных деревьев.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" name="Рисунок 5" descr="853508df3b8dd1658da15063db7b30941606681572_fi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" y="340243"/>
            <a:ext cx="5135525" cy="60924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2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Systems-change-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5" y="212650"/>
            <a:ext cx="11493795" cy="610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5" name="Рисунок 4" descr="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2" y="244550"/>
            <a:ext cx="10717618" cy="58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5" name="Рисунок 4" descr="s1200.png"/>
          <p:cNvPicPr>
            <a:picLocks noChangeAspect="1"/>
          </p:cNvPicPr>
          <p:nvPr/>
        </p:nvPicPr>
        <p:blipFill>
          <a:blip r:embed="rId2"/>
          <a:srcRect b="8527"/>
          <a:stretch>
            <a:fillRect/>
          </a:stretch>
        </p:blipFill>
        <p:spPr>
          <a:xfrm>
            <a:off x="436027" y="297712"/>
            <a:ext cx="11319945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2391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  <a:latin typeface="Bahnschrift" pitchFamily="34" charset="0"/>
              </a:rPr>
              <a:t>Спасибо за</a:t>
            </a:r>
            <a:br>
              <a:rPr lang="ru-RU" sz="9600" b="1" i="1" dirty="0" smtClean="0">
                <a:solidFill>
                  <a:srgbClr val="FFFF00"/>
                </a:solidFill>
                <a:latin typeface="Bahnschrift" pitchFamily="34" charset="0"/>
              </a:rPr>
            </a:br>
            <a:r>
              <a:rPr lang="ru-RU" sz="9600" b="1" i="1" dirty="0" smtClean="0">
                <a:solidFill>
                  <a:srgbClr val="FFFF00"/>
                </a:solidFill>
                <a:latin typeface="Bahnschrift" pitchFamily="34" charset="0"/>
              </a:rPr>
              <a:t> внимание !</a:t>
            </a:r>
            <a:endParaRPr lang="ru-RU" sz="9600" b="1" i="1" dirty="0">
              <a:solidFill>
                <a:srgbClr val="FFFF00"/>
              </a:solidFill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1850" y="4076701"/>
            <a:ext cx="10515600" cy="20574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/>
              <a:t>Понятие об экологическом кризисе и экологической катастрофе. Признаки экологического кризиса. 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Формы проявления экологического кризиса.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Экологические проблемы современности.</a:t>
            </a:r>
          </a:p>
          <a:p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324225"/>
            <a:ext cx="10515600" cy="704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План </a:t>
            </a:r>
            <a:endParaRPr lang="ru-RU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5303"/>
            <a:ext cx="5285914" cy="12121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Признаки экологического кризиса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028" y="1743739"/>
            <a:ext cx="5744818" cy="2626241"/>
          </a:xfrm>
        </p:spPr>
        <p:txBody>
          <a:bodyPr>
            <a:normAutofit fontScale="32500" lnSpcReduction="20000"/>
          </a:bodyPr>
          <a:lstStyle/>
          <a:p>
            <a:r>
              <a:rPr lang="ru-RU" sz="7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1</a:t>
            </a:r>
            <a:r>
              <a:rPr lang="ru-RU" sz="7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74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7400" dirty="0" smtClean="0">
                <a:solidFill>
                  <a:srgbClr val="FFC000"/>
                </a:solidFill>
              </a:rPr>
              <a:t>Экологический кризис – это стадия      взаимодействия общества и природы , когда до предела обостряются противоречия между хозяйственной деятельностью человека и экологией; при этом увеличивается влияние на общество измененной человеком природы .</a:t>
            </a:r>
          </a:p>
          <a:p>
            <a:endParaRPr lang="en-US" sz="51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9191" y="4306185"/>
            <a:ext cx="5826642" cy="185122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rgbClr val="FFC000"/>
                </a:solidFill>
              </a:rPr>
              <a:t>  2)  Экологическая катастрофа – это радикальные изменения не подлежащие восстановлению. (извержение вулканов , массовое размножение животных и т.д.)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61137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Экологические интересы общества в освоении природных богатств вступают в противоречие с экологическими требованиями по охране окружающей среды. Наступление экологического кризиса может быть остановлено при развитой экономике и в результате экстренных мер по экологической защите.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74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На территории России расположено 24 тыс. предприятий, загрязняющих окружающую среду. Они не укладываются в установленные нормативы выбросов вредных веществ. Ежегодно в России очищается лишь 18% сточных вод. Качество воды главных российских рек (Волга, Дон, Обь, Енисей, Лена), являющихся источником питьевой воды, оценивается как неудовлетворительное.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29"/>
            <a:ext cx="10515600" cy="118171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Формы проявления экологического кризиса.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b="1" dirty="0" smtClean="0"/>
              <a:t>1) Радиоактивное загрязнение окружающей среды ( может вызывать у человека лучевую болезнь и генетические нарушения).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738211"/>
            <a:ext cx="4183650" cy="1153305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2) Истощение озонового слоя.</a:t>
            </a:r>
          </a:p>
          <a:p>
            <a:endParaRPr lang="en-US" sz="23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776870"/>
            <a:ext cx="4365625" cy="2723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Массовое уничтожение лесов. Например, в Сибири ежегодно вырубается 600 тыс. га. Лесов и столько же гибнет от пожаров, а искусственно восстанавливается только 200 тыс. га. В прогнозе леса Сибири окажутся исчерпаны через 50 лет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547607" y="2812774"/>
            <a:ext cx="4842636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Уменьшение сельхозугодий, особенно пашни.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0921" y="4380613"/>
            <a:ext cx="4571999" cy="1881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5) Загрязнение атмосферы, воды и почвы, что делает среду обитания человека все более непригодной для здоровой жизни.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447"/>
            <a:ext cx="5320386" cy="177563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Причины экологического кризиса.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110826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) Малоэффективная работа служб по охране окружающей среды.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5999" y="361508"/>
            <a:ext cx="4707842" cy="3455580"/>
          </a:xfrm>
        </p:spPr>
        <p:txBody>
          <a:bodyPr>
            <a:normAutofit/>
          </a:bodyPr>
          <a:lstStyle/>
          <a:p>
            <a:pPr marL="514350" indent="-514350">
              <a:buAutoNum type="arabicParenR" startAt="2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Слабый контроль правоохранительных органов за выполнением законов об охране окружающей среды.</a:t>
            </a:r>
          </a:p>
          <a:p>
            <a:pPr marL="514350" indent="-514350">
              <a:buAutoNum type="arabicParenR" startAt="2"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Массовое эколого-правовое невежество , т.е. незнание или неуважение эколого-правовых требований.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158" y="244549"/>
            <a:ext cx="10779642" cy="6379535"/>
          </a:xfrm>
        </p:spPr>
        <p:txBody>
          <a:bodyPr>
            <a:noAutofit/>
          </a:bodyPr>
          <a:lstStyle/>
          <a:p>
            <a:pPr marL="914400" indent="-914400" algn="l"/>
            <a:r>
              <a:rPr lang="ru-RU" sz="3600" dirty="0" smtClean="0"/>
              <a:t>      </a:t>
            </a:r>
            <a:r>
              <a:rPr lang="ru-RU" sz="4000" dirty="0" smtClean="0"/>
              <a:t>Основные направления деятельности по    преодолению экологического кризиса: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1) создание экологически чистых технологий, внедрение малоотходных и безотходных производств;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2)  стимулирование природоохранной деятельности (например: налоговые льготы, платежи за выброс);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3) восстановление нарушенных экосистем;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4) международное сотрудничество государств по охране природы.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718" y="1679944"/>
            <a:ext cx="10568874" cy="4912241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Разрушение озонового слоя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ускоряется при наличии в атмосфере фреонов ( </a:t>
            </a:r>
            <a:r>
              <a:rPr lang="ru-RU" sz="2800" dirty="0" err="1" smtClean="0">
                <a:solidFill>
                  <a:schemeClr val="bg1"/>
                </a:solidFill>
              </a:rPr>
              <a:t>хлорфторуглероды</a:t>
            </a:r>
            <a:r>
              <a:rPr lang="ru-RU" sz="2800" dirty="0" smtClean="0">
                <a:solidFill>
                  <a:schemeClr val="bg1"/>
                </a:solidFill>
              </a:rPr>
              <a:t> ) . Они применяются в качестве </a:t>
            </a:r>
            <a:r>
              <a:rPr lang="ru-RU" sz="2800" dirty="0" err="1" smtClean="0">
                <a:solidFill>
                  <a:schemeClr val="bg1"/>
                </a:solidFill>
              </a:rPr>
              <a:t>хладоагентов</a:t>
            </a:r>
            <a:r>
              <a:rPr lang="ru-RU" sz="2800" dirty="0" smtClean="0">
                <a:solidFill>
                  <a:schemeClr val="bg1"/>
                </a:solidFill>
              </a:rPr>
              <a:t>, пенообразователей, растворителей в аэрозольных упаковках. Фреоны, поднимаясь в верхние слои атмосферы, подвергаются фотохимическому разложению с образованием окиси хлора, интенсивно разрушающей озон .  В результате происходит истощение озонового слоя и увеличивается поток ультрафиолетовых лучей. Как следствие, увеличивается заболеваемость раком кожи.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Пути решение проблемы: </a:t>
            </a:r>
            <a:r>
              <a:rPr lang="ru-RU" sz="2800" dirty="0" smtClean="0">
                <a:solidFill>
                  <a:schemeClr val="bg1"/>
                </a:solidFill>
              </a:rPr>
              <a:t>уменьшение выбросов фреонов , с помощью лазерного излучения образование озона (</a:t>
            </a:r>
            <a:r>
              <a:rPr lang="ru-RU" sz="2800" dirty="0" err="1" smtClean="0">
                <a:solidFill>
                  <a:schemeClr val="bg1"/>
                </a:solidFill>
              </a:rPr>
              <a:t>Оз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1247" y="478466"/>
            <a:ext cx="6613101" cy="11164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Глобальные проблемы экологии.</a:t>
            </a:r>
            <a:endParaRPr lang="ru-R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theme/theme1.xml><?xml version="1.0" encoding="utf-8"?>
<a:theme xmlns:a="http://schemas.openxmlformats.org/drawingml/2006/main" name="tf22977542_win3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tf22977542_win32</Template>
  <TotalTime>0</TotalTime>
  <Words>630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Bahnschrift</vt:lpstr>
      <vt:lpstr>Calibri</vt:lpstr>
      <vt:lpstr>Franklin Gothic Book</vt:lpstr>
      <vt:lpstr>Gill Sans MT</vt:lpstr>
      <vt:lpstr>tf22977542_win32</vt:lpstr>
      <vt:lpstr>Презентация на тему:                                  «Экологический кризис. Глобальные проблемы экологии.»</vt:lpstr>
      <vt:lpstr>План </vt:lpstr>
      <vt:lpstr>Признаки экологического кризиса.</vt:lpstr>
      <vt:lpstr>Экологические интересы общества в освоении природных богатств вступают в противоречие с экологическими требованиями по охране окружающей среды. Наступление экологического кризиса может быть остановлено при развитой экономике и в результате экстренных мер по экологической защите.</vt:lpstr>
      <vt:lpstr>На территории России расположено 24 тыс. предприятий, загрязняющих окружающую среду. Они не укладываются в установленные нормативы выбросов вредных веществ. Ежегодно в России очищается лишь 18% сточных вод. Качество воды главных российских рек (Волга, Дон, Обь, Енисей, Лена), являющихся источником питьевой воды, оценивается как неудовлетворительное. </vt:lpstr>
      <vt:lpstr>Формы проявления экологического кризиса.</vt:lpstr>
      <vt:lpstr>Причины экологического кризиса.</vt:lpstr>
      <vt:lpstr>      Основные направления деятельности по    преодолению экологического кризиса:  1) создание экологически чистых технологий, внедрение малоотходных и безотходных производств;  2)  стимулирование природоохранной деятельности (например: налоговые льготы, платежи за выброс); 3) восстановление нарушенных экосистем; 4) международное сотрудничество государств по охране природы.</vt:lpstr>
      <vt:lpstr>Глобальные проблемы экологии.</vt:lpstr>
      <vt:lpstr>Парниковый эффект – это потепление климата в результате увеличения концентрации в атмосфере углекислого газа, оксидов азота и др . Пропуская солнечные лучи, они препятствуют длинноволновому тепловому излучению от земной поверхности, что и создает тепличный эффект. Основные источники антропогенных примесей – сжигание топлива и биомассы, работа транспорта и промышленных предприятий. Отрицательные последствия – повышение уровня Мирового океана, затопление суши, нарушению экологического баланса. Пути решения проблемы: поиск экологически чистых альтернативных источников энергии.</vt:lpstr>
      <vt:lpstr>Презентация PowerPoint</vt:lpstr>
      <vt:lpstr>Опустынивание – это потеря природной экосистемой сплошного растительного покрова с дальнейшей невозможностью его восстановления без участия человека. Происходит в результате сведения лесов, неумеренной эксплуатации пастбищ, нерационального использования водных ресурсов при орошении. Истощение природных ресурсов – природные ресурсы в рузультате неумелого использования сильно сократились количественно и качественно.  Пути решения: открытие новых месторождений полезных ископаемых; замена дефицитных материалов синтетическими, внедрение энерго и материалосберегающих технологий. </vt:lpstr>
      <vt:lpstr>Презентация PowerPoint</vt:lpstr>
      <vt:lpstr>            По горизонтали 2. Назовите одну из основных экологических  проблем,существующую в мире? 5. Одно из названий охраняемых территорий  в природных зонах России. 7. Загрязнение воздуха,воды,почвы  приводит к ухудшению чего? 8. Как называется международная  организация по охране природы?   По вертикали 1. Что сказывается на уменьшении  территорий лесов? 3. Наука, изучающая взаимоотношения  человека с окружающей средой. 4. Какой жидкостью загрязняются  моря,реки? 6. Одно из ценных хвойных деревьев.      </vt:lpstr>
      <vt:lpstr> По горизонтали 2. Назовите одну из основных экологических  проблем,существующую в мире? 5. Одно из названий охраняемых территорий  в природных зонах России. 7. Загрязнение воздуха,воды,почвы  приводит к ухудшению чего? 8. Как называется международная  организация по охране природы?   По вертикали 1. Что сказывается на уменьшении  территорий лесов? 3. Наука, изучающая взаимоотношения  человека с окружающей средой. 4. Какой жидкостью загрязняются  моря,реки? 6. Одно из ценных хвойных деревьев.  </vt:lpstr>
      <vt:lpstr>Презентация PowerPoint</vt:lpstr>
      <vt:lpstr>Презентация PowerPoint</vt:lpstr>
      <vt:lpstr>Презентация PowerPoint</vt:lpstr>
      <vt:lpstr>Спасибо за 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2020-11-23T15:09:59Z</dcterms:created>
  <dcterms:modified xsi:type="dcterms:W3CDTF">2020-12-01T07:18:01Z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