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5" r:id="rId9"/>
    <p:sldId id="267" r:id="rId10"/>
    <p:sldId id="269" r:id="rId11"/>
    <p:sldId id="270" r:id="rId12"/>
    <p:sldId id="271" r:id="rId13"/>
    <p:sldId id="273" r:id="rId14"/>
    <p:sldId id="274" r:id="rId15"/>
    <p:sldId id="276" r:id="rId16"/>
    <p:sldId id="277" r:id="rId17"/>
    <p:sldId id="278" r:id="rId18"/>
  </p:sldIdLst>
  <p:sldSz cx="9144000" cy="6858000" type="screen4x3"/>
  <p:notesSz cx="9144000" cy="6858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10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974707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4F612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974707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9/29/2020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CE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974707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9/29/2020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9/29/2020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93495" y="151892"/>
            <a:ext cx="882014" cy="5124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974707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24017" y="3365754"/>
            <a:ext cx="3846195" cy="16719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4F612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2336" y="505968"/>
            <a:ext cx="8264398" cy="28663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78280" y="694944"/>
            <a:ext cx="6182741" cy="21897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445008" y="527304"/>
            <a:ext cx="8174355" cy="27763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84276" y="766572"/>
            <a:ext cx="7705725" cy="2307590"/>
          </a:xfrm>
          <a:custGeom>
            <a:avLst/>
            <a:gdLst/>
            <a:ahLst/>
            <a:cxnLst/>
            <a:rect l="l" t="t" r="r" b="b"/>
            <a:pathLst>
              <a:path w="7705725" h="2307590">
                <a:moveTo>
                  <a:pt x="0" y="2307336"/>
                </a:moveTo>
                <a:lnTo>
                  <a:pt x="7705344" y="2307336"/>
                </a:lnTo>
                <a:lnTo>
                  <a:pt x="7705344" y="0"/>
                </a:lnTo>
                <a:lnTo>
                  <a:pt x="0" y="0"/>
                </a:lnTo>
                <a:lnTo>
                  <a:pt x="0" y="2307336"/>
                </a:lnTo>
                <a:close/>
              </a:path>
            </a:pathLst>
          </a:custGeom>
          <a:ln w="9144">
            <a:solidFill>
              <a:srgbClr val="F692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695704" y="780034"/>
            <a:ext cx="5680075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lang="bg-BG" sz="2400" spc="-5" dirty="0" err="1" smtClean="0">
                <a:solidFill>
                  <a:srgbClr val="622422"/>
                </a:solidFill>
              </a:rPr>
              <a:t>Э</a:t>
            </a:r>
            <a:r>
              <a:rPr sz="2400" spc="-5" smtClean="0">
                <a:solidFill>
                  <a:srgbClr val="622422"/>
                </a:solidFill>
              </a:rPr>
              <a:t>лектрон</a:t>
            </a:r>
            <a:r>
              <a:rPr lang="bg-BG" sz="2400" spc="-5" dirty="0" err="1" smtClean="0">
                <a:solidFill>
                  <a:srgbClr val="622422"/>
                </a:solidFill>
              </a:rPr>
              <a:t>ный</a:t>
            </a:r>
            <a:r>
              <a:rPr sz="2400" spc="-5" dirty="0" smtClean="0">
                <a:solidFill>
                  <a:srgbClr val="622422"/>
                </a:solidFill>
              </a:rPr>
              <a:t> </a:t>
            </a:r>
            <a:r>
              <a:rPr lang="bg-BG" sz="2400" spc="-5" dirty="0" smtClean="0">
                <a:solidFill>
                  <a:srgbClr val="622422"/>
                </a:solidFill>
              </a:rPr>
              <a:t> </a:t>
            </a:r>
            <a:r>
              <a:rPr sz="2400" spc="-10" dirty="0" err="1" smtClean="0">
                <a:solidFill>
                  <a:srgbClr val="622422"/>
                </a:solidFill>
              </a:rPr>
              <a:t>учебн</a:t>
            </a:r>
            <a:r>
              <a:rPr lang="bg-BG" sz="2400" spc="-10" dirty="0" err="1" smtClean="0">
                <a:solidFill>
                  <a:srgbClr val="622422"/>
                </a:solidFill>
              </a:rPr>
              <a:t>ый</a:t>
            </a:r>
            <a:r>
              <a:rPr sz="2400" spc="-10" dirty="0" smtClean="0">
                <a:solidFill>
                  <a:srgbClr val="622422"/>
                </a:solidFill>
              </a:rPr>
              <a:t> </a:t>
            </a:r>
            <a:r>
              <a:rPr lang="bg-BG" sz="2400" spc="-10" dirty="0" smtClean="0">
                <a:solidFill>
                  <a:srgbClr val="622422"/>
                </a:solidFill>
              </a:rPr>
              <a:t> </a:t>
            </a:r>
            <a:r>
              <a:rPr sz="2400" spc="-5" dirty="0" err="1" smtClean="0">
                <a:solidFill>
                  <a:srgbClr val="622422"/>
                </a:solidFill>
              </a:rPr>
              <a:t>ресурс</a:t>
            </a:r>
            <a:r>
              <a:rPr sz="2400" spc="-5" dirty="0" smtClean="0">
                <a:solidFill>
                  <a:srgbClr val="622422"/>
                </a:solidFill>
              </a:rPr>
              <a:t> </a:t>
            </a:r>
            <a:r>
              <a:rPr lang="bg-BG" sz="2400" dirty="0" err="1" smtClean="0">
                <a:solidFill>
                  <a:srgbClr val="622422"/>
                </a:solidFill>
              </a:rPr>
              <a:t>для</a:t>
            </a:r>
            <a:r>
              <a:rPr sz="2400" dirty="0" smtClean="0">
                <a:solidFill>
                  <a:srgbClr val="622422"/>
                </a:solidFill>
              </a:rPr>
              <a:t> </a:t>
            </a:r>
            <a:r>
              <a:rPr sz="2400" spc="-5" dirty="0" err="1" smtClean="0">
                <a:solidFill>
                  <a:srgbClr val="622422"/>
                </a:solidFill>
              </a:rPr>
              <a:t>начал</a:t>
            </a:r>
            <a:r>
              <a:rPr lang="bg-BG" sz="2400" spc="-5" dirty="0" err="1" smtClean="0">
                <a:solidFill>
                  <a:srgbClr val="622422"/>
                </a:solidFill>
              </a:rPr>
              <a:t>ьного</a:t>
            </a:r>
            <a:r>
              <a:rPr sz="2400" spc="-5" dirty="0" smtClean="0">
                <a:solidFill>
                  <a:srgbClr val="622422"/>
                </a:solidFill>
              </a:rPr>
              <a:t> </a:t>
            </a:r>
            <a:r>
              <a:rPr sz="2400" spc="-5" dirty="0" err="1" smtClean="0">
                <a:solidFill>
                  <a:srgbClr val="622422"/>
                </a:solidFill>
              </a:rPr>
              <a:t>етап</a:t>
            </a:r>
            <a:r>
              <a:rPr lang="bg-BG" sz="2400" spc="-5" dirty="0" smtClean="0">
                <a:solidFill>
                  <a:srgbClr val="622422"/>
                </a:solidFill>
              </a:rPr>
              <a:t>а</a:t>
            </a:r>
            <a:r>
              <a:rPr sz="2400" spc="-5" dirty="0" smtClean="0">
                <a:solidFill>
                  <a:srgbClr val="622422"/>
                </a:solidFill>
              </a:rPr>
              <a:t> </a:t>
            </a:r>
            <a:r>
              <a:rPr lang="bg-BG" sz="2400" spc="-5" dirty="0" smtClean="0">
                <a:solidFill>
                  <a:srgbClr val="622422"/>
                </a:solidFill>
              </a:rPr>
              <a:t> обучения по </a:t>
            </a:r>
            <a:r>
              <a:rPr lang="bg-BG" sz="2400" spc="-5" dirty="0" err="1" smtClean="0">
                <a:solidFill>
                  <a:srgbClr val="622422"/>
                </a:solidFill>
              </a:rPr>
              <a:t>русскому</a:t>
            </a:r>
            <a:r>
              <a:rPr lang="bg-BG" sz="2400" spc="-5" dirty="0" smtClean="0">
                <a:solidFill>
                  <a:srgbClr val="622422"/>
                </a:solidFill>
              </a:rPr>
              <a:t> </a:t>
            </a:r>
            <a:r>
              <a:rPr lang="bg-BG" sz="2400" spc="-5" dirty="0" err="1" smtClean="0">
                <a:solidFill>
                  <a:srgbClr val="622422"/>
                </a:solidFill>
              </a:rPr>
              <a:t>языку</a:t>
            </a:r>
            <a:r>
              <a:rPr lang="bg-BG" sz="2400" spc="-5" dirty="0" smtClean="0">
                <a:solidFill>
                  <a:srgbClr val="622422"/>
                </a:solidFill>
              </a:rPr>
              <a:t>  в </a:t>
            </a:r>
            <a:r>
              <a:rPr lang="bg-BG" sz="2400" spc="-5" dirty="0" err="1" smtClean="0">
                <a:solidFill>
                  <a:srgbClr val="622422"/>
                </a:solidFill>
              </a:rPr>
              <a:t>болгарской</a:t>
            </a:r>
            <a:r>
              <a:rPr lang="bg-BG" sz="2400" spc="-5" dirty="0" smtClean="0">
                <a:solidFill>
                  <a:srgbClr val="622422"/>
                </a:solidFill>
              </a:rPr>
              <a:t> </a:t>
            </a:r>
            <a:r>
              <a:rPr lang="bg-BG" sz="2400" spc="-5" dirty="0" err="1" smtClean="0">
                <a:solidFill>
                  <a:srgbClr val="622422"/>
                </a:solidFill>
              </a:rPr>
              <a:t>школе</a:t>
            </a:r>
            <a:endParaRPr sz="2400" dirty="0"/>
          </a:p>
        </p:txBody>
      </p:sp>
      <p:sp>
        <p:nvSpPr>
          <p:cNvPr id="9" name="object 9"/>
          <p:cNvSpPr txBox="1"/>
          <p:nvPr/>
        </p:nvSpPr>
        <p:spPr>
          <a:xfrm>
            <a:off x="3525139" y="1877390"/>
            <a:ext cx="202311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endParaRPr sz="2400" dirty="0" smtClean="0">
              <a:latin typeface="Calibri"/>
              <a:cs typeface="Calibri"/>
            </a:endParaRPr>
          </a:p>
          <a:p>
            <a:pPr marL="3175" algn="ctr">
              <a:lnSpc>
                <a:spcPct val="100000"/>
              </a:lnSpc>
              <a:spcBef>
                <a:spcPts val="5"/>
              </a:spcBef>
            </a:pPr>
            <a:r>
              <a:rPr lang="bg-BG" sz="2400" b="1" dirty="0">
                <a:solidFill>
                  <a:srgbClr val="622422"/>
                </a:solidFill>
                <a:latin typeface="Calibri"/>
                <a:cs typeface="Calibri"/>
              </a:rPr>
              <a:t>2</a:t>
            </a:r>
            <a:r>
              <a:rPr sz="2400" b="1" spc="-20" dirty="0" smtClean="0">
                <a:solidFill>
                  <a:srgbClr val="622422"/>
                </a:solidFill>
                <a:latin typeface="Calibri"/>
                <a:cs typeface="Calibri"/>
              </a:rPr>
              <a:t> </a:t>
            </a:r>
            <a:r>
              <a:rPr sz="2400" b="1" spc="-5" dirty="0" err="1" smtClean="0">
                <a:solidFill>
                  <a:srgbClr val="622422"/>
                </a:solidFill>
                <a:latin typeface="Calibri"/>
                <a:cs typeface="Calibri"/>
              </a:rPr>
              <a:t>клас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08303" y="3456381"/>
            <a:ext cx="7471918" cy="10833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57655" y="3630104"/>
            <a:ext cx="7170166" cy="83343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50975" y="3477831"/>
            <a:ext cx="7381875" cy="99333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90244" y="3717035"/>
            <a:ext cx="6912864" cy="5242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190244" y="3717035"/>
            <a:ext cx="6913245" cy="455253"/>
          </a:xfrm>
          <a:prstGeom prst="rect">
            <a:avLst/>
          </a:prstGeom>
          <a:ln w="9144">
            <a:solidFill>
              <a:srgbClr val="F69240"/>
            </a:solidFill>
          </a:ln>
        </p:spPr>
        <p:txBody>
          <a:bodyPr vert="horz" wrap="square" lIns="0" tIns="24130" rIns="0" bIns="0" rtlCol="0">
            <a:spAutoFit/>
          </a:bodyPr>
          <a:lstStyle/>
          <a:p>
            <a:pPr marL="125730">
              <a:lnSpc>
                <a:spcPct val="100000"/>
              </a:lnSpc>
              <a:spcBef>
                <a:spcPts val="190"/>
              </a:spcBef>
              <a:tabLst>
                <a:tab pos="3670935" algn="l"/>
              </a:tabLst>
            </a:pPr>
            <a:r>
              <a:rPr sz="2800" b="1" spc="5" dirty="0" err="1" smtClean="0">
                <a:solidFill>
                  <a:srgbClr val="49452A"/>
                </a:solidFill>
                <a:latin typeface="Calibri"/>
                <a:cs typeface="Calibri"/>
              </a:rPr>
              <a:t>Презентация</a:t>
            </a:r>
            <a:r>
              <a:rPr sz="2800" b="1" spc="-60" dirty="0" smtClean="0">
                <a:solidFill>
                  <a:srgbClr val="49452A"/>
                </a:solidFill>
                <a:latin typeface="Calibri"/>
                <a:cs typeface="Calibri"/>
              </a:rPr>
              <a:t> </a:t>
            </a:r>
            <a:r>
              <a:rPr sz="2800" b="1" spc="-10" dirty="0" smtClean="0">
                <a:solidFill>
                  <a:srgbClr val="49452A"/>
                </a:solidFill>
                <a:latin typeface="Calibri"/>
                <a:cs typeface="Calibri"/>
              </a:rPr>
              <a:t>:</a:t>
            </a:r>
            <a:r>
              <a:rPr lang="bg-BG" sz="2800" b="1" spc="-10" dirty="0" smtClean="0">
                <a:solidFill>
                  <a:srgbClr val="49452A"/>
                </a:solidFill>
                <a:latin typeface="Calibri"/>
                <a:cs typeface="Calibri"/>
              </a:rPr>
              <a:t>    </a:t>
            </a:r>
            <a:r>
              <a:rPr sz="2800" b="1" spc="-40" dirty="0" smtClean="0">
                <a:solidFill>
                  <a:srgbClr val="49452A"/>
                </a:solidFill>
                <a:latin typeface="Calibri"/>
                <a:cs typeface="Calibri"/>
              </a:rPr>
              <a:t>”</a:t>
            </a:r>
            <a:r>
              <a:rPr lang="bg-BG" sz="2800" b="1" spc="-40" dirty="0" smtClean="0">
                <a:solidFill>
                  <a:srgbClr val="49452A"/>
                </a:solidFill>
                <a:latin typeface="Calibri"/>
                <a:cs typeface="Calibri"/>
              </a:rPr>
              <a:t>Времена </a:t>
            </a:r>
            <a:r>
              <a:rPr lang="bg-BG" sz="2800" b="1" spc="-40" dirty="0" err="1" smtClean="0">
                <a:solidFill>
                  <a:srgbClr val="49452A"/>
                </a:solidFill>
                <a:latin typeface="Calibri"/>
                <a:cs typeface="Calibri"/>
              </a:rPr>
              <a:t>года</a:t>
            </a:r>
            <a:r>
              <a:rPr sz="2800" b="1" dirty="0" smtClean="0">
                <a:solidFill>
                  <a:srgbClr val="49452A"/>
                </a:solidFill>
                <a:latin typeface="Calibri"/>
                <a:cs typeface="Calibri"/>
              </a:rPr>
              <a:t>”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719072" y="4645152"/>
            <a:ext cx="5847333" cy="108643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846832" y="4757915"/>
            <a:ext cx="3588766" cy="92490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761744" y="4666488"/>
            <a:ext cx="5761989" cy="100109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909572" y="4814315"/>
            <a:ext cx="5471160" cy="71018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909572" y="4814315"/>
            <a:ext cx="5471160" cy="339837"/>
          </a:xfrm>
          <a:prstGeom prst="rect">
            <a:avLst/>
          </a:prstGeom>
          <a:ln w="9144">
            <a:solidFill>
              <a:srgbClr val="F6924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1437640" marR="1129665" indent="-302260">
              <a:lnSpc>
                <a:spcPct val="100000"/>
              </a:lnSpc>
              <a:spcBef>
                <a:spcPts val="250"/>
              </a:spcBef>
            </a:pPr>
            <a:r>
              <a:rPr sz="2000" b="1" spc="-15" dirty="0" err="1" smtClean="0">
                <a:solidFill>
                  <a:srgbClr val="622422"/>
                </a:solidFill>
                <a:latin typeface="Calibri"/>
                <a:cs typeface="Calibri"/>
              </a:rPr>
              <a:t>Изгот</a:t>
            </a:r>
            <a:r>
              <a:rPr lang="bg-BG" sz="2000" b="1" spc="-15" dirty="0" smtClean="0">
                <a:solidFill>
                  <a:srgbClr val="622422"/>
                </a:solidFill>
                <a:latin typeface="Calibri"/>
                <a:cs typeface="Calibri"/>
              </a:rPr>
              <a:t>о</a:t>
            </a:r>
            <a:r>
              <a:rPr sz="2000" b="1" spc="-15" dirty="0" err="1" smtClean="0">
                <a:solidFill>
                  <a:srgbClr val="622422"/>
                </a:solidFill>
                <a:latin typeface="Calibri"/>
                <a:cs typeface="Calibri"/>
              </a:rPr>
              <a:t>вил</a:t>
            </a:r>
            <a:r>
              <a:rPr sz="2000" b="1" spc="-15" dirty="0">
                <a:solidFill>
                  <a:srgbClr val="622422"/>
                </a:solidFill>
                <a:latin typeface="Calibri"/>
                <a:cs typeface="Calibri"/>
              </a:rPr>
              <a:t>: </a:t>
            </a:r>
            <a:r>
              <a:rPr lang="bg-BG" sz="2000" b="1" spc="-15" dirty="0" smtClean="0">
                <a:solidFill>
                  <a:srgbClr val="622422"/>
                </a:solidFill>
                <a:latin typeface="Calibri"/>
                <a:cs typeface="Calibri"/>
              </a:rPr>
              <a:t>Бисерка Райчева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955280" y="475487"/>
            <a:ext cx="795527" cy="79552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DDD9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93494" y="151892"/>
            <a:ext cx="1416305" cy="142731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bg-BG" sz="4400" spc="-75" dirty="0" smtClean="0"/>
              <a:t/>
            </a:r>
            <a:br>
              <a:rPr lang="bg-BG" sz="4400" spc="-75" dirty="0" smtClean="0"/>
            </a:br>
            <a:r>
              <a:rPr lang="bg-BG" sz="4800" spc="-75" dirty="0" err="1" smtClean="0"/>
              <a:t>о</a:t>
            </a:r>
            <a:r>
              <a:rPr lang="bg-BG" sz="4400" spc="-75" dirty="0" err="1" smtClean="0"/>
              <a:t>сень</a:t>
            </a:r>
            <a:endParaRPr sz="4400" spc="-10" dirty="0"/>
          </a:p>
        </p:txBody>
      </p:sp>
      <p:sp>
        <p:nvSpPr>
          <p:cNvPr id="5" name="object 5"/>
          <p:cNvSpPr/>
          <p:nvPr/>
        </p:nvSpPr>
        <p:spPr>
          <a:xfrm>
            <a:off x="286511" y="2072639"/>
            <a:ext cx="1752600" cy="2209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6000" y="2072639"/>
            <a:ext cx="1767839" cy="2209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6511" y="4501896"/>
            <a:ext cx="3733800" cy="21214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45023" y="143255"/>
            <a:ext cx="3733800" cy="2209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Правоъгълник 8"/>
          <p:cNvSpPr/>
          <p:nvPr/>
        </p:nvSpPr>
        <p:spPr>
          <a:xfrm>
            <a:off x="5257800" y="3810000"/>
            <a:ext cx="3200400" cy="182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dirty="0" err="1" smtClean="0"/>
              <a:t>Начинаются</a:t>
            </a:r>
            <a:r>
              <a:rPr lang="bg-BG" sz="2400" dirty="0" smtClean="0"/>
              <a:t> </a:t>
            </a:r>
            <a:r>
              <a:rPr lang="bg-BG" sz="2400" dirty="0" err="1" smtClean="0"/>
              <a:t>дожди</a:t>
            </a:r>
            <a:r>
              <a:rPr lang="bg-BG" sz="2400" dirty="0" smtClean="0"/>
              <a:t>,</a:t>
            </a:r>
            <a:r>
              <a:rPr lang="bg-BG" sz="2400" dirty="0" err="1" smtClean="0"/>
              <a:t>туманы</a:t>
            </a:r>
            <a:r>
              <a:rPr lang="bg-BG" sz="2400" dirty="0" smtClean="0"/>
              <a:t>  и листопад.</a:t>
            </a:r>
            <a:endParaRPr lang="bg-BG" sz="2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BF0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35965" y="446354"/>
            <a:ext cx="3560445" cy="20646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endParaRPr lang="bg-BG" sz="2800" dirty="0" smtClean="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endParaRPr lang="bg-BG" sz="2800" dirty="0" smtClean="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bg-BG" sz="2800" dirty="0" err="1" smtClean="0">
                <a:latin typeface="Calibri"/>
                <a:cs typeface="Calibri"/>
              </a:rPr>
              <a:t>Птицы</a:t>
            </a:r>
            <a:r>
              <a:rPr lang="bg-BG" sz="2800" dirty="0" smtClean="0">
                <a:latin typeface="Calibri"/>
                <a:cs typeface="Calibri"/>
              </a:rPr>
              <a:t> </a:t>
            </a:r>
            <a:r>
              <a:rPr lang="bg-BG" sz="2800" dirty="0" err="1" smtClean="0">
                <a:latin typeface="Calibri"/>
                <a:cs typeface="Calibri"/>
              </a:rPr>
              <a:t>улетают</a:t>
            </a:r>
            <a:r>
              <a:rPr lang="bg-BG" sz="2800" dirty="0" smtClean="0">
                <a:latin typeface="Calibri"/>
                <a:cs typeface="Calibri"/>
              </a:rPr>
              <a:t> на юг.</a:t>
            </a:r>
          </a:p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bg-BG" sz="2800" dirty="0" err="1" smtClean="0">
                <a:latin typeface="Calibri"/>
                <a:cs typeface="Calibri"/>
              </a:rPr>
              <a:t>Погода</a:t>
            </a:r>
            <a:r>
              <a:rPr lang="bg-BG" sz="2800" dirty="0" smtClean="0">
                <a:latin typeface="Calibri"/>
                <a:cs typeface="Calibri"/>
              </a:rPr>
              <a:t> </a:t>
            </a:r>
            <a:r>
              <a:rPr lang="bg-BG" sz="2800" dirty="0" err="1" smtClean="0">
                <a:latin typeface="Calibri"/>
                <a:cs typeface="Calibri"/>
              </a:rPr>
              <a:t>холодеет</a:t>
            </a:r>
            <a:r>
              <a:rPr lang="bg-BG" sz="2800" dirty="0" smtClean="0">
                <a:latin typeface="Calibri"/>
                <a:cs typeface="Calibri"/>
              </a:rPr>
              <a:t>.</a:t>
            </a:r>
          </a:p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endParaRPr sz="18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571488" y="2072639"/>
            <a:ext cx="2362200" cy="17678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562343" y="2063495"/>
            <a:ext cx="2380615" cy="1786255"/>
          </a:xfrm>
          <a:custGeom>
            <a:avLst/>
            <a:gdLst/>
            <a:ahLst/>
            <a:cxnLst/>
            <a:rect l="l" t="t" r="r" b="b"/>
            <a:pathLst>
              <a:path w="2380615" h="1786254">
                <a:moveTo>
                  <a:pt x="0" y="1786127"/>
                </a:moveTo>
                <a:lnTo>
                  <a:pt x="2380488" y="1786127"/>
                </a:lnTo>
                <a:lnTo>
                  <a:pt x="2380488" y="0"/>
                </a:lnTo>
                <a:lnTo>
                  <a:pt x="0" y="0"/>
                </a:lnTo>
                <a:lnTo>
                  <a:pt x="0" y="1786127"/>
                </a:lnTo>
                <a:close/>
              </a:path>
            </a:pathLst>
          </a:custGeom>
          <a:ln w="18288">
            <a:solidFill>
              <a:srgbClr val="97470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58000" y="143255"/>
            <a:ext cx="2069592" cy="17647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848856" y="134112"/>
            <a:ext cx="2087880" cy="1783080"/>
          </a:xfrm>
          <a:custGeom>
            <a:avLst/>
            <a:gdLst/>
            <a:ahLst/>
            <a:cxnLst/>
            <a:rect l="l" t="t" r="r" b="b"/>
            <a:pathLst>
              <a:path w="2087879" h="1783080">
                <a:moveTo>
                  <a:pt x="0" y="1783080"/>
                </a:moveTo>
                <a:lnTo>
                  <a:pt x="2087879" y="1783080"/>
                </a:lnTo>
                <a:lnTo>
                  <a:pt x="2087879" y="0"/>
                </a:lnTo>
                <a:lnTo>
                  <a:pt x="0" y="0"/>
                </a:lnTo>
                <a:lnTo>
                  <a:pt x="0" y="1783080"/>
                </a:lnTo>
                <a:close/>
              </a:path>
            </a:pathLst>
          </a:custGeom>
          <a:ln w="18288">
            <a:solidFill>
              <a:srgbClr val="97470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43375" y="142875"/>
            <a:ext cx="2544279" cy="20759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32326" y="131826"/>
            <a:ext cx="2566670" cy="2098040"/>
          </a:xfrm>
          <a:custGeom>
            <a:avLst/>
            <a:gdLst/>
            <a:ahLst/>
            <a:cxnLst/>
            <a:rect l="l" t="t" r="r" b="b"/>
            <a:pathLst>
              <a:path w="2566670" h="2098040">
                <a:moveTo>
                  <a:pt x="295021" y="0"/>
                </a:moveTo>
                <a:lnTo>
                  <a:pt x="2566289" y="392938"/>
                </a:lnTo>
                <a:lnTo>
                  <a:pt x="2271395" y="2097913"/>
                </a:lnTo>
                <a:lnTo>
                  <a:pt x="0" y="1705102"/>
                </a:lnTo>
                <a:lnTo>
                  <a:pt x="295021" y="0"/>
                </a:lnTo>
                <a:close/>
              </a:path>
            </a:pathLst>
          </a:custGeom>
          <a:ln w="19049">
            <a:solidFill>
              <a:srgbClr val="97470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638799" y="4091685"/>
            <a:ext cx="3200401" cy="17363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bg-BG" sz="2800" dirty="0" err="1" smtClean="0">
                <a:latin typeface="Calibri"/>
                <a:cs typeface="Calibri"/>
              </a:rPr>
              <a:t>Люди</a:t>
            </a:r>
            <a:r>
              <a:rPr lang="bg-BG" sz="2800" dirty="0" smtClean="0">
                <a:latin typeface="Calibri"/>
                <a:cs typeface="Calibri"/>
              </a:rPr>
              <a:t> </a:t>
            </a:r>
            <a:r>
              <a:rPr lang="bg-BG" sz="2800" dirty="0" err="1" smtClean="0">
                <a:latin typeface="Calibri"/>
                <a:cs typeface="Calibri"/>
              </a:rPr>
              <a:t>собирают</a:t>
            </a:r>
            <a:r>
              <a:rPr lang="bg-BG" sz="2800" dirty="0" smtClean="0">
                <a:latin typeface="Calibri"/>
                <a:cs typeface="Calibri"/>
              </a:rPr>
              <a:t> </a:t>
            </a:r>
            <a:r>
              <a:rPr lang="bg-BG" sz="2800" dirty="0" err="1" smtClean="0">
                <a:latin typeface="Calibri"/>
                <a:cs typeface="Calibri"/>
              </a:rPr>
              <a:t>урожай-груши</a:t>
            </a:r>
            <a:r>
              <a:rPr lang="bg-BG" sz="2800" dirty="0" smtClean="0">
                <a:latin typeface="Calibri"/>
                <a:cs typeface="Calibri"/>
              </a:rPr>
              <a:t>,</a:t>
            </a:r>
            <a:r>
              <a:rPr lang="bg-BG" sz="2800" dirty="0" err="1" smtClean="0">
                <a:latin typeface="Calibri"/>
                <a:cs typeface="Calibri"/>
              </a:rPr>
              <a:t>яблоки</a:t>
            </a:r>
            <a:r>
              <a:rPr lang="bg-BG" sz="2800" dirty="0" smtClean="0">
                <a:latin typeface="Calibri"/>
                <a:cs typeface="Calibri"/>
              </a:rPr>
              <a:t>,</a:t>
            </a:r>
            <a:r>
              <a:rPr lang="bg-BG" sz="2800" dirty="0" err="1" smtClean="0">
                <a:latin typeface="Calibri"/>
                <a:cs typeface="Calibri"/>
              </a:rPr>
              <a:t>тыквы</a:t>
            </a:r>
            <a:r>
              <a:rPr lang="bg-BG" sz="2800" dirty="0" smtClean="0">
                <a:latin typeface="Calibri"/>
                <a:cs typeface="Calibri"/>
              </a:rPr>
              <a:t>,</a:t>
            </a:r>
            <a:r>
              <a:rPr lang="bg-BG" sz="2800" dirty="0" err="1" smtClean="0">
                <a:latin typeface="Calibri"/>
                <a:cs typeface="Calibri"/>
              </a:rPr>
              <a:t>виноград</a:t>
            </a:r>
            <a:r>
              <a:rPr lang="bg-BG" sz="2800" dirty="0" smtClean="0">
                <a:latin typeface="Calibri"/>
                <a:cs typeface="Calibri"/>
              </a:rPr>
              <a:t>.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69976" y="3499103"/>
            <a:ext cx="4288536" cy="30723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0831" y="3489959"/>
            <a:ext cx="4307205" cy="3091180"/>
          </a:xfrm>
          <a:custGeom>
            <a:avLst/>
            <a:gdLst/>
            <a:ahLst/>
            <a:cxnLst/>
            <a:rect l="l" t="t" r="r" b="b"/>
            <a:pathLst>
              <a:path w="4307205" h="3091179">
                <a:moveTo>
                  <a:pt x="0" y="3090672"/>
                </a:moveTo>
                <a:lnTo>
                  <a:pt x="4306824" y="3090672"/>
                </a:lnTo>
                <a:lnTo>
                  <a:pt x="4306824" y="0"/>
                </a:lnTo>
                <a:lnTo>
                  <a:pt x="0" y="0"/>
                </a:lnTo>
                <a:lnTo>
                  <a:pt x="0" y="3090672"/>
                </a:lnTo>
                <a:close/>
              </a:path>
            </a:pathLst>
          </a:custGeom>
          <a:ln w="18288">
            <a:solidFill>
              <a:srgbClr val="97470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91967" y="243789"/>
            <a:ext cx="3985132" cy="7115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44367" y="182829"/>
            <a:ext cx="3677284" cy="9401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57500" y="288036"/>
            <a:ext cx="3858895" cy="511037"/>
          </a:xfrm>
          <a:prstGeom prst="rect">
            <a:avLst/>
          </a:prstGeom>
          <a:solidFill>
            <a:srgbClr val="F79546"/>
          </a:solidFill>
          <a:ln w="39623">
            <a:solidFill>
              <a:srgbClr val="FFFFFF"/>
            </a:solidFill>
          </a:ln>
        </p:spPr>
        <p:txBody>
          <a:bodyPr vert="horz" wrap="square" lIns="0" tIns="18415" rIns="0" bIns="0" rtlCol="0">
            <a:spAutoFit/>
          </a:bodyPr>
          <a:lstStyle/>
          <a:p>
            <a:pPr marL="376555">
              <a:lnSpc>
                <a:spcPct val="100000"/>
              </a:lnSpc>
              <a:spcBef>
                <a:spcPts val="145"/>
              </a:spcBef>
            </a:pPr>
            <a:r>
              <a:rPr spc="-80" dirty="0" smtClean="0"/>
              <a:t>ДЕ</a:t>
            </a:r>
            <a:r>
              <a:rPr lang="bg-BG" spc="-80" dirty="0" smtClean="0"/>
              <a:t>ТИ И ОСЕНЬ</a:t>
            </a:r>
            <a:endParaRPr spc="-55" dirty="0"/>
          </a:p>
        </p:txBody>
      </p:sp>
      <p:sp>
        <p:nvSpPr>
          <p:cNvPr id="5" name="object 5"/>
          <p:cNvSpPr/>
          <p:nvPr/>
        </p:nvSpPr>
        <p:spPr>
          <a:xfrm>
            <a:off x="1356360" y="4072128"/>
            <a:ext cx="2249424" cy="16367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47216" y="4062984"/>
            <a:ext cx="2268220" cy="1655445"/>
          </a:xfrm>
          <a:custGeom>
            <a:avLst/>
            <a:gdLst/>
            <a:ahLst/>
            <a:cxnLst/>
            <a:rect l="l" t="t" r="r" b="b"/>
            <a:pathLst>
              <a:path w="2268220" h="1655445">
                <a:moveTo>
                  <a:pt x="0" y="1655064"/>
                </a:moveTo>
                <a:lnTo>
                  <a:pt x="2267712" y="1655064"/>
                </a:lnTo>
                <a:lnTo>
                  <a:pt x="2267712" y="0"/>
                </a:lnTo>
                <a:lnTo>
                  <a:pt x="0" y="0"/>
                </a:lnTo>
                <a:lnTo>
                  <a:pt x="0" y="1655064"/>
                </a:lnTo>
                <a:close/>
              </a:path>
            </a:pathLst>
          </a:custGeom>
          <a:ln w="18288">
            <a:solidFill>
              <a:srgbClr val="97470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28744" y="1213103"/>
            <a:ext cx="4145279" cy="24323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19600" y="1203960"/>
            <a:ext cx="4163695" cy="2451100"/>
          </a:xfrm>
          <a:custGeom>
            <a:avLst/>
            <a:gdLst/>
            <a:ahLst/>
            <a:cxnLst/>
            <a:rect l="l" t="t" r="r" b="b"/>
            <a:pathLst>
              <a:path w="4163695" h="2451100">
                <a:moveTo>
                  <a:pt x="0" y="2450592"/>
                </a:moveTo>
                <a:lnTo>
                  <a:pt x="4163567" y="2450592"/>
                </a:lnTo>
                <a:lnTo>
                  <a:pt x="4163567" y="0"/>
                </a:lnTo>
                <a:lnTo>
                  <a:pt x="0" y="0"/>
                </a:lnTo>
                <a:lnTo>
                  <a:pt x="0" y="2450592"/>
                </a:lnTo>
                <a:close/>
              </a:path>
            </a:pathLst>
          </a:custGeom>
          <a:ln w="18288">
            <a:solidFill>
              <a:srgbClr val="97470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85359" y="4072128"/>
            <a:ext cx="3428999" cy="23561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776215" y="4062984"/>
            <a:ext cx="3447415" cy="2374900"/>
          </a:xfrm>
          <a:custGeom>
            <a:avLst/>
            <a:gdLst/>
            <a:ahLst/>
            <a:cxnLst/>
            <a:rect l="l" t="t" r="r" b="b"/>
            <a:pathLst>
              <a:path w="3447415" h="2374900">
                <a:moveTo>
                  <a:pt x="0" y="2374392"/>
                </a:moveTo>
                <a:lnTo>
                  <a:pt x="3447288" y="2374392"/>
                </a:lnTo>
                <a:lnTo>
                  <a:pt x="3447288" y="0"/>
                </a:lnTo>
                <a:lnTo>
                  <a:pt x="0" y="0"/>
                </a:lnTo>
                <a:lnTo>
                  <a:pt x="0" y="2374392"/>
                </a:lnTo>
                <a:close/>
              </a:path>
            </a:pathLst>
          </a:custGeom>
          <a:ln w="18288">
            <a:solidFill>
              <a:srgbClr val="97470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71498" y="1071549"/>
            <a:ext cx="2018157" cy="24660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59814" y="1059814"/>
            <a:ext cx="2042160" cy="2489835"/>
          </a:xfrm>
          <a:custGeom>
            <a:avLst/>
            <a:gdLst/>
            <a:ahLst/>
            <a:cxnLst/>
            <a:rect l="l" t="t" r="r" b="b"/>
            <a:pathLst>
              <a:path w="2042160" h="2489835">
                <a:moveTo>
                  <a:pt x="0" y="405892"/>
                </a:moveTo>
                <a:lnTo>
                  <a:pt x="1464055" y="0"/>
                </a:lnTo>
                <a:lnTo>
                  <a:pt x="2041652" y="2083562"/>
                </a:lnTo>
                <a:lnTo>
                  <a:pt x="577596" y="2489454"/>
                </a:lnTo>
                <a:lnTo>
                  <a:pt x="0" y="405892"/>
                </a:lnTo>
                <a:close/>
              </a:path>
            </a:pathLst>
          </a:custGeom>
          <a:ln w="19050">
            <a:solidFill>
              <a:srgbClr val="97470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5D9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64819" y="359740"/>
            <a:ext cx="122174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bg-BG" sz="3600" dirty="0" smtClean="0">
                <a:solidFill>
                  <a:srgbClr val="30859C"/>
                </a:solidFill>
              </a:rPr>
              <a:t/>
            </a:r>
            <a:br>
              <a:rPr lang="bg-BG" sz="3600" dirty="0" smtClean="0">
                <a:solidFill>
                  <a:srgbClr val="30859C"/>
                </a:solidFill>
              </a:rPr>
            </a:br>
            <a:r>
              <a:rPr sz="3600" dirty="0" smtClean="0">
                <a:solidFill>
                  <a:srgbClr val="30859C"/>
                </a:solidFill>
              </a:rPr>
              <a:t>ЗИМА</a:t>
            </a:r>
            <a:endParaRPr sz="3600" dirty="0"/>
          </a:p>
        </p:txBody>
      </p:sp>
      <p:sp>
        <p:nvSpPr>
          <p:cNvPr id="5" name="object 5"/>
          <p:cNvSpPr/>
          <p:nvPr/>
        </p:nvSpPr>
        <p:spPr>
          <a:xfrm>
            <a:off x="5215128" y="3499103"/>
            <a:ext cx="3581400" cy="28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205984" y="3489959"/>
            <a:ext cx="3599815" cy="2914015"/>
          </a:xfrm>
          <a:custGeom>
            <a:avLst/>
            <a:gdLst/>
            <a:ahLst/>
            <a:cxnLst/>
            <a:rect l="l" t="t" r="r" b="b"/>
            <a:pathLst>
              <a:path w="3599815" h="2914015">
                <a:moveTo>
                  <a:pt x="0" y="2913888"/>
                </a:moveTo>
                <a:lnTo>
                  <a:pt x="3599688" y="2913888"/>
                </a:lnTo>
                <a:lnTo>
                  <a:pt x="3599688" y="0"/>
                </a:lnTo>
                <a:lnTo>
                  <a:pt x="0" y="0"/>
                </a:lnTo>
                <a:lnTo>
                  <a:pt x="0" y="2913888"/>
                </a:lnTo>
                <a:close/>
              </a:path>
            </a:pathLst>
          </a:custGeom>
          <a:ln w="18288">
            <a:solidFill>
              <a:srgbClr val="548E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72000" y="643127"/>
            <a:ext cx="3742944" cy="23713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62855" y="633983"/>
            <a:ext cx="3761740" cy="2390140"/>
          </a:xfrm>
          <a:custGeom>
            <a:avLst/>
            <a:gdLst/>
            <a:ahLst/>
            <a:cxnLst/>
            <a:rect l="l" t="t" r="r" b="b"/>
            <a:pathLst>
              <a:path w="3761740" h="2390140">
                <a:moveTo>
                  <a:pt x="0" y="2389632"/>
                </a:moveTo>
                <a:lnTo>
                  <a:pt x="3761232" y="2389632"/>
                </a:lnTo>
                <a:lnTo>
                  <a:pt x="3761232" y="0"/>
                </a:lnTo>
                <a:lnTo>
                  <a:pt x="0" y="0"/>
                </a:lnTo>
                <a:lnTo>
                  <a:pt x="0" y="2389632"/>
                </a:lnTo>
                <a:close/>
              </a:path>
            </a:pathLst>
          </a:custGeom>
          <a:ln w="18288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99872" y="3499103"/>
            <a:ext cx="4047744" cy="29291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90727" y="3489959"/>
            <a:ext cx="4066540" cy="2947670"/>
          </a:xfrm>
          <a:custGeom>
            <a:avLst/>
            <a:gdLst/>
            <a:ahLst/>
            <a:cxnLst/>
            <a:rect l="l" t="t" r="r" b="b"/>
            <a:pathLst>
              <a:path w="4066540" h="2947670">
                <a:moveTo>
                  <a:pt x="0" y="2947416"/>
                </a:moveTo>
                <a:lnTo>
                  <a:pt x="4066032" y="2947416"/>
                </a:lnTo>
                <a:lnTo>
                  <a:pt x="4066032" y="0"/>
                </a:lnTo>
                <a:lnTo>
                  <a:pt x="0" y="0"/>
                </a:lnTo>
                <a:lnTo>
                  <a:pt x="0" y="2947416"/>
                </a:lnTo>
                <a:close/>
              </a:path>
            </a:pathLst>
          </a:custGeom>
          <a:ln w="18287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Правоъгълник 10"/>
          <p:cNvSpPr/>
          <p:nvPr/>
        </p:nvSpPr>
        <p:spPr>
          <a:xfrm>
            <a:off x="990600" y="2057400"/>
            <a:ext cx="28194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dirty="0" err="1" smtClean="0"/>
              <a:t>Идет</a:t>
            </a:r>
            <a:r>
              <a:rPr lang="bg-BG" sz="2400" dirty="0" smtClean="0"/>
              <a:t> </a:t>
            </a:r>
            <a:r>
              <a:rPr lang="bg-BG" sz="2400" dirty="0" err="1" smtClean="0"/>
              <a:t>снег</a:t>
            </a:r>
            <a:r>
              <a:rPr lang="bg-BG" sz="2400" dirty="0" smtClean="0"/>
              <a:t>.На </a:t>
            </a:r>
            <a:r>
              <a:rPr lang="bg-BG" sz="2400" dirty="0" err="1" smtClean="0"/>
              <a:t>дворе</a:t>
            </a:r>
            <a:r>
              <a:rPr lang="bg-BG" sz="2400" dirty="0" smtClean="0"/>
              <a:t> </a:t>
            </a:r>
            <a:r>
              <a:rPr lang="bg-BG" sz="2400" dirty="0" err="1" smtClean="0"/>
              <a:t>мороз</a:t>
            </a:r>
            <a:r>
              <a:rPr lang="bg-BG" sz="2400" dirty="0" smtClean="0"/>
              <a:t>.</a:t>
            </a:r>
            <a:endParaRPr lang="bg-BG" sz="2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DCE6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71871" y="4428744"/>
            <a:ext cx="3048000" cy="21762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062728" y="4419600"/>
            <a:ext cx="3066415" cy="2194560"/>
          </a:xfrm>
          <a:custGeom>
            <a:avLst/>
            <a:gdLst/>
            <a:ahLst/>
            <a:cxnLst/>
            <a:rect l="l" t="t" r="r" b="b"/>
            <a:pathLst>
              <a:path w="3066415" h="2194559">
                <a:moveTo>
                  <a:pt x="0" y="2194560"/>
                </a:moveTo>
                <a:lnTo>
                  <a:pt x="3066287" y="2194560"/>
                </a:lnTo>
                <a:lnTo>
                  <a:pt x="3066287" y="0"/>
                </a:lnTo>
                <a:lnTo>
                  <a:pt x="0" y="0"/>
                </a:lnTo>
                <a:lnTo>
                  <a:pt x="0" y="2194560"/>
                </a:lnTo>
                <a:close/>
              </a:path>
            </a:pathLst>
          </a:custGeom>
          <a:ln w="18288">
            <a:solidFill>
              <a:srgbClr val="375F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72896" y="4428744"/>
            <a:ext cx="2895600" cy="21732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63752" y="4419600"/>
            <a:ext cx="2914015" cy="2192020"/>
          </a:xfrm>
          <a:custGeom>
            <a:avLst/>
            <a:gdLst/>
            <a:ahLst/>
            <a:cxnLst/>
            <a:rect l="l" t="t" r="r" b="b"/>
            <a:pathLst>
              <a:path w="2914015" h="2192020">
                <a:moveTo>
                  <a:pt x="0" y="2191512"/>
                </a:moveTo>
                <a:lnTo>
                  <a:pt x="2913888" y="2191512"/>
                </a:lnTo>
                <a:lnTo>
                  <a:pt x="2913888" y="0"/>
                </a:lnTo>
                <a:lnTo>
                  <a:pt x="0" y="0"/>
                </a:lnTo>
                <a:lnTo>
                  <a:pt x="0" y="2191512"/>
                </a:lnTo>
                <a:close/>
              </a:path>
            </a:pathLst>
          </a:custGeom>
          <a:ln w="18288">
            <a:solidFill>
              <a:srgbClr val="375F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8600" y="381000"/>
            <a:ext cx="4465320" cy="36393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Правоъгълник 8"/>
          <p:cNvSpPr/>
          <p:nvPr/>
        </p:nvSpPr>
        <p:spPr>
          <a:xfrm>
            <a:off x="5562600" y="685800"/>
            <a:ext cx="3124200" cy="2362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dirty="0" smtClean="0"/>
              <a:t>Природа </a:t>
            </a:r>
            <a:r>
              <a:rPr lang="bg-BG" sz="2400" dirty="0" err="1" smtClean="0"/>
              <a:t>спит</a:t>
            </a:r>
            <a:r>
              <a:rPr lang="bg-BG" sz="2400" dirty="0" smtClean="0"/>
              <a:t>.Реки и </a:t>
            </a:r>
            <a:r>
              <a:rPr lang="bg-BG" sz="2400" dirty="0" err="1" smtClean="0"/>
              <a:t>озера</a:t>
            </a:r>
            <a:r>
              <a:rPr lang="bg-BG" sz="2400" dirty="0" smtClean="0"/>
              <a:t> </a:t>
            </a:r>
            <a:r>
              <a:rPr lang="bg-BG" sz="2400" dirty="0" err="1" smtClean="0"/>
              <a:t>замерзают</a:t>
            </a:r>
            <a:r>
              <a:rPr lang="bg-BG" sz="2400" dirty="0" smtClean="0"/>
              <a:t>.</a:t>
            </a:r>
            <a:endParaRPr lang="bg-BG" sz="2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DBE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93495" y="375284"/>
            <a:ext cx="3415665" cy="13311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bg-BG" b="1" spc="-5" dirty="0" smtClean="0">
              <a:solidFill>
                <a:srgbClr val="622422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bg-BG" b="1" spc="-5" dirty="0" smtClean="0">
              <a:solidFill>
                <a:srgbClr val="622422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bg-BG" sz="2400" b="1" spc="-5" dirty="0" smtClean="0">
                <a:solidFill>
                  <a:srgbClr val="622422"/>
                </a:solidFill>
                <a:latin typeface="Calibri"/>
                <a:cs typeface="Calibri"/>
              </a:rPr>
              <a:t>Все </a:t>
            </a:r>
            <a:r>
              <a:rPr lang="bg-BG" sz="2400" b="1" spc="-5" dirty="0" err="1" smtClean="0">
                <a:solidFill>
                  <a:srgbClr val="622422"/>
                </a:solidFill>
                <a:latin typeface="Calibri"/>
                <a:cs typeface="Calibri"/>
              </a:rPr>
              <a:t>спит</a:t>
            </a:r>
            <a:r>
              <a:rPr lang="bg-BG" sz="2400" b="1" spc="-5" dirty="0" smtClean="0">
                <a:solidFill>
                  <a:srgbClr val="622422"/>
                </a:solidFill>
                <a:latin typeface="Calibri"/>
                <a:cs typeface="Calibri"/>
              </a:rPr>
              <a:t> под  </a:t>
            </a:r>
            <a:r>
              <a:rPr lang="bg-BG" sz="2400" b="1" spc="-5" dirty="0" err="1" smtClean="0">
                <a:solidFill>
                  <a:srgbClr val="622422"/>
                </a:solidFill>
                <a:latin typeface="Calibri"/>
                <a:cs typeface="Calibri"/>
              </a:rPr>
              <a:t>тихой</a:t>
            </a:r>
            <a:r>
              <a:rPr lang="bg-BG" sz="2400" b="1" spc="-5" dirty="0" smtClean="0">
                <a:solidFill>
                  <a:srgbClr val="622422"/>
                </a:solidFill>
                <a:latin typeface="Calibri"/>
                <a:cs typeface="Calibri"/>
              </a:rPr>
              <a:t> </a:t>
            </a:r>
            <a:r>
              <a:rPr lang="bg-BG" sz="2400" b="1" spc="-5" dirty="0" err="1" smtClean="0">
                <a:solidFill>
                  <a:srgbClr val="622422"/>
                </a:solidFill>
                <a:latin typeface="Calibri"/>
                <a:cs typeface="Calibri"/>
              </a:rPr>
              <a:t>снежной</a:t>
            </a:r>
            <a:r>
              <a:rPr lang="bg-BG" sz="2400" b="1" spc="-5" dirty="0" smtClean="0">
                <a:solidFill>
                  <a:srgbClr val="622422"/>
                </a:solidFill>
                <a:latin typeface="Calibri"/>
                <a:cs typeface="Calibri"/>
              </a:rPr>
              <a:t> </a:t>
            </a:r>
            <a:r>
              <a:rPr lang="bg-BG" sz="2400" b="1" spc="-5" dirty="0" err="1" smtClean="0">
                <a:solidFill>
                  <a:srgbClr val="622422"/>
                </a:solidFill>
                <a:latin typeface="Calibri"/>
                <a:cs typeface="Calibri"/>
              </a:rPr>
              <a:t>пеленою</a:t>
            </a:r>
            <a:r>
              <a:rPr lang="bg-BG" sz="2400" b="1" spc="-5" dirty="0" smtClean="0">
                <a:solidFill>
                  <a:srgbClr val="622422"/>
                </a:solidFill>
                <a:latin typeface="Calibri"/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45023" y="713231"/>
            <a:ext cx="3212592" cy="228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35879" y="704087"/>
            <a:ext cx="3230880" cy="2304415"/>
          </a:xfrm>
          <a:custGeom>
            <a:avLst/>
            <a:gdLst/>
            <a:ahLst/>
            <a:cxnLst/>
            <a:rect l="l" t="t" r="r" b="b"/>
            <a:pathLst>
              <a:path w="3230879" h="2304415">
                <a:moveTo>
                  <a:pt x="0" y="2304288"/>
                </a:moveTo>
                <a:lnTo>
                  <a:pt x="3230879" y="2304288"/>
                </a:lnTo>
                <a:lnTo>
                  <a:pt x="3230879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ln w="18288">
            <a:solidFill>
              <a:srgbClr val="4F61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7149" y="2214537"/>
            <a:ext cx="4188510" cy="34812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5401" y="2202814"/>
            <a:ext cx="4212590" cy="3505200"/>
          </a:xfrm>
          <a:custGeom>
            <a:avLst/>
            <a:gdLst/>
            <a:ahLst/>
            <a:cxnLst/>
            <a:rect l="l" t="t" r="r" b="b"/>
            <a:pathLst>
              <a:path w="4212590" h="3505200">
                <a:moveTo>
                  <a:pt x="0" y="988440"/>
                </a:moveTo>
                <a:lnTo>
                  <a:pt x="3501682" y="0"/>
                </a:lnTo>
                <a:lnTo>
                  <a:pt x="4211993" y="2516251"/>
                </a:lnTo>
                <a:lnTo>
                  <a:pt x="710323" y="3504768"/>
                </a:lnTo>
                <a:lnTo>
                  <a:pt x="0" y="988440"/>
                </a:lnTo>
                <a:close/>
              </a:path>
            </a:pathLst>
          </a:custGeom>
          <a:ln w="19050">
            <a:solidFill>
              <a:srgbClr val="4F61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215128" y="3858767"/>
            <a:ext cx="3215639" cy="25694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05984" y="3849623"/>
            <a:ext cx="3234055" cy="2588260"/>
          </a:xfrm>
          <a:custGeom>
            <a:avLst/>
            <a:gdLst/>
            <a:ahLst/>
            <a:cxnLst/>
            <a:rect l="l" t="t" r="r" b="b"/>
            <a:pathLst>
              <a:path w="3234054" h="2588260">
                <a:moveTo>
                  <a:pt x="0" y="2587752"/>
                </a:moveTo>
                <a:lnTo>
                  <a:pt x="3233927" y="2587752"/>
                </a:lnTo>
                <a:lnTo>
                  <a:pt x="3233927" y="0"/>
                </a:lnTo>
                <a:lnTo>
                  <a:pt x="0" y="0"/>
                </a:lnTo>
                <a:lnTo>
                  <a:pt x="0" y="2587752"/>
                </a:lnTo>
                <a:close/>
              </a:path>
            </a:pathLst>
          </a:custGeom>
          <a:ln w="18288">
            <a:solidFill>
              <a:srgbClr val="4F61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3255" y="1072896"/>
            <a:ext cx="5501640" cy="44988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4112" y="1063752"/>
            <a:ext cx="5520690" cy="4517390"/>
          </a:xfrm>
          <a:custGeom>
            <a:avLst/>
            <a:gdLst/>
            <a:ahLst/>
            <a:cxnLst/>
            <a:rect l="l" t="t" r="r" b="b"/>
            <a:pathLst>
              <a:path w="5520690" h="4517390">
                <a:moveTo>
                  <a:pt x="759002" y="0"/>
                </a:moveTo>
                <a:lnTo>
                  <a:pt x="5520182" y="0"/>
                </a:lnTo>
                <a:lnTo>
                  <a:pt x="5520182" y="3758692"/>
                </a:lnTo>
                <a:lnTo>
                  <a:pt x="5516118" y="3835908"/>
                </a:lnTo>
                <a:lnTo>
                  <a:pt x="5504942" y="3911473"/>
                </a:lnTo>
                <a:lnTo>
                  <a:pt x="5486019" y="3984244"/>
                </a:lnTo>
                <a:lnTo>
                  <a:pt x="5460746" y="4053713"/>
                </a:lnTo>
                <a:lnTo>
                  <a:pt x="5428615" y="4120006"/>
                </a:lnTo>
                <a:lnTo>
                  <a:pt x="5390388" y="4182618"/>
                </a:lnTo>
                <a:lnTo>
                  <a:pt x="5347081" y="4240911"/>
                </a:lnTo>
                <a:lnTo>
                  <a:pt x="5298059" y="4295140"/>
                </a:lnTo>
                <a:lnTo>
                  <a:pt x="5243830" y="4344162"/>
                </a:lnTo>
                <a:lnTo>
                  <a:pt x="5185537" y="4387469"/>
                </a:lnTo>
                <a:lnTo>
                  <a:pt x="5122926" y="4425696"/>
                </a:lnTo>
                <a:lnTo>
                  <a:pt x="5056632" y="4457827"/>
                </a:lnTo>
                <a:lnTo>
                  <a:pt x="4987036" y="4483100"/>
                </a:lnTo>
                <a:lnTo>
                  <a:pt x="4914392" y="4502023"/>
                </a:lnTo>
                <a:lnTo>
                  <a:pt x="4838827" y="4513199"/>
                </a:lnTo>
                <a:lnTo>
                  <a:pt x="4761611" y="4517263"/>
                </a:lnTo>
                <a:lnTo>
                  <a:pt x="0" y="4517263"/>
                </a:lnTo>
                <a:lnTo>
                  <a:pt x="0" y="758951"/>
                </a:lnTo>
                <a:lnTo>
                  <a:pt x="4000" y="681736"/>
                </a:lnTo>
                <a:lnTo>
                  <a:pt x="15252" y="606171"/>
                </a:lnTo>
                <a:lnTo>
                  <a:pt x="34137" y="533400"/>
                </a:lnTo>
                <a:lnTo>
                  <a:pt x="59842" y="463550"/>
                </a:lnTo>
                <a:lnTo>
                  <a:pt x="91579" y="397256"/>
                </a:lnTo>
                <a:lnTo>
                  <a:pt x="129755" y="334645"/>
                </a:lnTo>
                <a:lnTo>
                  <a:pt x="173545" y="276351"/>
                </a:lnTo>
                <a:lnTo>
                  <a:pt x="222542" y="222503"/>
                </a:lnTo>
                <a:lnTo>
                  <a:pt x="276352" y="173482"/>
                </a:lnTo>
                <a:lnTo>
                  <a:pt x="334606" y="129794"/>
                </a:lnTo>
                <a:lnTo>
                  <a:pt x="397294" y="91567"/>
                </a:lnTo>
                <a:lnTo>
                  <a:pt x="463575" y="59817"/>
                </a:lnTo>
                <a:lnTo>
                  <a:pt x="533463" y="34162"/>
                </a:lnTo>
                <a:lnTo>
                  <a:pt x="606196" y="15239"/>
                </a:lnTo>
                <a:lnTo>
                  <a:pt x="681723" y="4063"/>
                </a:lnTo>
                <a:lnTo>
                  <a:pt x="759002" y="0"/>
                </a:lnTo>
                <a:close/>
              </a:path>
            </a:pathLst>
          </a:custGeom>
          <a:ln w="18288">
            <a:solidFill>
              <a:srgbClr val="548E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795898" y="1447292"/>
            <a:ext cx="2902585" cy="467435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317500">
              <a:lnSpc>
                <a:spcPct val="100000"/>
              </a:lnSpc>
              <a:spcBef>
                <a:spcPts val="90"/>
              </a:spcBef>
            </a:pPr>
            <a:r>
              <a:rPr lang="bg-BG" sz="2000" b="1" spc="-20" dirty="0" err="1" smtClean="0">
                <a:solidFill>
                  <a:srgbClr val="00AF50"/>
                </a:solidFill>
                <a:latin typeface="Calibri"/>
                <a:cs typeface="Calibri"/>
              </a:rPr>
              <a:t>Красивая</a:t>
            </a:r>
            <a:r>
              <a:rPr lang="bg-BG" sz="2000" b="1" spc="-20" dirty="0" smtClean="0">
                <a:solidFill>
                  <a:srgbClr val="00AF50"/>
                </a:solidFill>
                <a:latin typeface="Calibri"/>
                <a:cs typeface="Calibri"/>
              </a:rPr>
              <a:t> весна </a:t>
            </a:r>
            <a:r>
              <a:rPr lang="bg-BG" sz="2000" b="1" spc="-20" dirty="0" err="1" smtClean="0">
                <a:solidFill>
                  <a:srgbClr val="00AF50"/>
                </a:solidFill>
                <a:latin typeface="Calibri"/>
                <a:cs typeface="Calibri"/>
              </a:rPr>
              <a:t>идет</a:t>
            </a:r>
            <a:r>
              <a:rPr lang="bg-BG" sz="2000" b="1" spc="-20" dirty="0" smtClean="0">
                <a:solidFill>
                  <a:srgbClr val="00AF50"/>
                </a:solidFill>
                <a:latin typeface="Calibri"/>
                <a:cs typeface="Calibri"/>
              </a:rPr>
              <a:t> с </a:t>
            </a:r>
            <a:r>
              <a:rPr lang="bg-BG" sz="2000" b="1" spc="-20" dirty="0" err="1" smtClean="0">
                <a:solidFill>
                  <a:srgbClr val="00AF50"/>
                </a:solidFill>
                <a:latin typeface="Calibri"/>
                <a:cs typeface="Calibri"/>
              </a:rPr>
              <a:t>цветами</a:t>
            </a:r>
            <a:r>
              <a:rPr sz="2000" b="1" spc="-10" dirty="0" smtClean="0">
                <a:solidFill>
                  <a:srgbClr val="00AF50"/>
                </a:solidFill>
                <a:latin typeface="Calibri"/>
                <a:cs typeface="Calibri"/>
              </a:rPr>
              <a:t>!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bg-BG" sz="2000" b="1" spc="-20" dirty="0" err="1" smtClean="0">
                <a:solidFill>
                  <a:srgbClr val="548ED4"/>
                </a:solidFill>
                <a:latin typeface="Calibri"/>
                <a:cs typeface="Calibri"/>
              </a:rPr>
              <a:t>Красивое</a:t>
            </a:r>
            <a:r>
              <a:rPr lang="bg-BG" sz="2000" b="1" spc="-20" dirty="0" smtClean="0">
                <a:solidFill>
                  <a:srgbClr val="548ED4"/>
                </a:solidFill>
                <a:latin typeface="Calibri"/>
                <a:cs typeface="Calibri"/>
              </a:rPr>
              <a:t> </a:t>
            </a:r>
            <a:r>
              <a:rPr lang="bg-BG" sz="2000" b="1" spc="-20" dirty="0" err="1" smtClean="0">
                <a:solidFill>
                  <a:srgbClr val="548ED4"/>
                </a:solidFill>
                <a:latin typeface="Calibri"/>
                <a:cs typeface="Calibri"/>
              </a:rPr>
              <a:t>лето</a:t>
            </a:r>
            <a:r>
              <a:rPr lang="bg-BG" sz="2000" b="1" spc="-20" dirty="0" smtClean="0">
                <a:solidFill>
                  <a:srgbClr val="548ED4"/>
                </a:solidFill>
                <a:latin typeface="Calibri"/>
                <a:cs typeface="Calibri"/>
              </a:rPr>
              <a:t> </a:t>
            </a:r>
            <a:r>
              <a:rPr lang="bg-BG" sz="2000" b="1" spc="-20" dirty="0" err="1" smtClean="0">
                <a:solidFill>
                  <a:srgbClr val="548ED4"/>
                </a:solidFill>
                <a:latin typeface="Calibri"/>
                <a:cs typeface="Calibri"/>
              </a:rPr>
              <a:t>идет</a:t>
            </a:r>
            <a:r>
              <a:rPr lang="bg-BG" sz="2000" b="1" spc="-20" dirty="0" smtClean="0">
                <a:solidFill>
                  <a:srgbClr val="548ED4"/>
                </a:solidFill>
                <a:latin typeface="Calibri"/>
                <a:cs typeface="Calibri"/>
              </a:rPr>
              <a:t> с </a:t>
            </a:r>
            <a:r>
              <a:rPr lang="bg-BG" sz="2000" b="1" spc="-20" dirty="0" err="1" smtClean="0">
                <a:solidFill>
                  <a:srgbClr val="548ED4"/>
                </a:solidFill>
                <a:latin typeface="Calibri"/>
                <a:cs typeface="Calibri"/>
              </a:rPr>
              <a:t>фруктами</a:t>
            </a:r>
            <a:r>
              <a:rPr sz="2000" b="1" spc="-15" dirty="0" smtClean="0">
                <a:solidFill>
                  <a:srgbClr val="548ED4"/>
                </a:solidFill>
                <a:latin typeface="Calibri"/>
                <a:cs typeface="Calibri"/>
              </a:rPr>
              <a:t>!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bg-BG" sz="2000" b="1" spc="-20" dirty="0" err="1" smtClean="0">
                <a:solidFill>
                  <a:srgbClr val="974707"/>
                </a:solidFill>
                <a:latin typeface="Calibri"/>
                <a:cs typeface="Calibri"/>
              </a:rPr>
              <a:t>Красивая</a:t>
            </a:r>
            <a:r>
              <a:rPr lang="bg-BG" sz="2000" b="1" spc="-20" dirty="0" smtClean="0">
                <a:solidFill>
                  <a:srgbClr val="974707"/>
                </a:solidFill>
                <a:latin typeface="Calibri"/>
                <a:cs typeface="Calibri"/>
              </a:rPr>
              <a:t> </a:t>
            </a:r>
            <a:r>
              <a:rPr lang="bg-BG" sz="2000" b="1" spc="-20" dirty="0" err="1" smtClean="0">
                <a:solidFill>
                  <a:srgbClr val="974707"/>
                </a:solidFill>
                <a:latin typeface="Calibri"/>
                <a:cs typeface="Calibri"/>
              </a:rPr>
              <a:t>осень</a:t>
            </a:r>
            <a:r>
              <a:rPr lang="bg-BG" sz="2000" b="1" spc="-20" dirty="0" smtClean="0">
                <a:solidFill>
                  <a:srgbClr val="974707"/>
                </a:solidFill>
                <a:latin typeface="Calibri"/>
                <a:cs typeface="Calibri"/>
              </a:rPr>
              <a:t> </a:t>
            </a:r>
            <a:r>
              <a:rPr lang="bg-BG" sz="2000" b="1" spc="-20" dirty="0" err="1" smtClean="0">
                <a:solidFill>
                  <a:srgbClr val="974707"/>
                </a:solidFill>
                <a:latin typeface="Calibri"/>
                <a:cs typeface="Calibri"/>
              </a:rPr>
              <a:t>идет</a:t>
            </a:r>
            <a:r>
              <a:rPr lang="bg-BG" sz="2000" b="1" spc="-20" dirty="0" smtClean="0">
                <a:solidFill>
                  <a:srgbClr val="974707"/>
                </a:solidFill>
                <a:latin typeface="Calibri"/>
                <a:cs typeface="Calibri"/>
              </a:rPr>
              <a:t> с </a:t>
            </a:r>
            <a:r>
              <a:rPr lang="bg-BG" sz="2000" b="1" spc="-20" dirty="0" err="1" smtClean="0">
                <a:solidFill>
                  <a:srgbClr val="974707"/>
                </a:solidFill>
                <a:latin typeface="Calibri"/>
                <a:cs typeface="Calibri"/>
              </a:rPr>
              <a:t>листопадом</a:t>
            </a:r>
            <a:r>
              <a:rPr sz="2000" b="1" spc="-10" dirty="0" smtClean="0">
                <a:solidFill>
                  <a:srgbClr val="974707"/>
                </a:solidFill>
                <a:latin typeface="Calibri"/>
                <a:cs typeface="Calibri"/>
              </a:rPr>
              <a:t>!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bg-BG" sz="2000" b="1" spc="-20" dirty="0" err="1" smtClean="0">
                <a:solidFill>
                  <a:srgbClr val="30859C"/>
                </a:solidFill>
                <a:latin typeface="Calibri"/>
                <a:cs typeface="Calibri"/>
              </a:rPr>
              <a:t>Красивая</a:t>
            </a:r>
            <a:r>
              <a:rPr lang="bg-BG" sz="2000" b="1" spc="-20" dirty="0" smtClean="0">
                <a:solidFill>
                  <a:srgbClr val="30859C"/>
                </a:solidFill>
                <a:latin typeface="Calibri"/>
                <a:cs typeface="Calibri"/>
              </a:rPr>
              <a:t> зима –с </a:t>
            </a:r>
            <a:r>
              <a:rPr lang="bg-BG" sz="2000" b="1" spc="-20" dirty="0" err="1" smtClean="0">
                <a:solidFill>
                  <a:srgbClr val="30859C"/>
                </a:solidFill>
                <a:latin typeface="Calibri"/>
                <a:cs typeface="Calibri"/>
              </a:rPr>
              <a:t>белыми</a:t>
            </a:r>
            <a:r>
              <a:rPr lang="bg-BG" sz="2000" b="1" spc="-20" dirty="0" smtClean="0">
                <a:solidFill>
                  <a:srgbClr val="30859C"/>
                </a:solidFill>
                <a:latin typeface="Calibri"/>
                <a:cs typeface="Calibri"/>
              </a:rPr>
              <a:t> </a:t>
            </a:r>
            <a:r>
              <a:rPr lang="bg-BG" sz="2000" b="1" spc="-20" dirty="0" err="1" smtClean="0">
                <a:solidFill>
                  <a:srgbClr val="30859C"/>
                </a:solidFill>
                <a:latin typeface="Calibri"/>
                <a:cs typeface="Calibri"/>
              </a:rPr>
              <a:t>снегами</a:t>
            </a:r>
            <a:r>
              <a:rPr sz="2000" b="1" spc="-10" dirty="0" smtClean="0">
                <a:solidFill>
                  <a:srgbClr val="30859C"/>
                </a:solidFill>
                <a:latin typeface="Calibri"/>
                <a:cs typeface="Calibri"/>
              </a:rPr>
              <a:t>!</a:t>
            </a:r>
            <a:endParaRPr sz="2000" dirty="0" smtClean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1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bg-BG" sz="2000" b="1" spc="-20" dirty="0" err="1" smtClean="0">
                <a:solidFill>
                  <a:srgbClr val="8063A1"/>
                </a:solidFill>
                <a:latin typeface="Calibri"/>
                <a:cs typeface="Calibri"/>
              </a:rPr>
              <a:t>Красивы</a:t>
            </a:r>
            <a:r>
              <a:rPr lang="bg-BG" sz="2000" b="1" spc="-20" dirty="0" smtClean="0">
                <a:solidFill>
                  <a:srgbClr val="8063A1"/>
                </a:solidFill>
                <a:latin typeface="Calibri"/>
                <a:cs typeface="Calibri"/>
              </a:rPr>
              <a:t> все,</a:t>
            </a:r>
            <a:r>
              <a:rPr lang="bg-BG" sz="2000" b="1" spc="-20" dirty="0" err="1" smtClean="0">
                <a:solidFill>
                  <a:srgbClr val="8063A1"/>
                </a:solidFill>
                <a:latin typeface="Calibri"/>
                <a:cs typeface="Calibri"/>
              </a:rPr>
              <a:t>все</a:t>
            </a:r>
            <a:r>
              <a:rPr lang="bg-BG" sz="2000" b="1" spc="-20" dirty="0" smtClean="0">
                <a:solidFill>
                  <a:srgbClr val="8063A1"/>
                </a:solidFill>
                <a:latin typeface="Calibri"/>
                <a:cs typeface="Calibri"/>
              </a:rPr>
              <a:t> времена </a:t>
            </a:r>
            <a:r>
              <a:rPr lang="bg-BG" sz="2000" b="1" spc="-20" dirty="0" err="1" smtClean="0">
                <a:solidFill>
                  <a:srgbClr val="8063A1"/>
                </a:solidFill>
                <a:latin typeface="Calibri"/>
                <a:cs typeface="Calibri"/>
              </a:rPr>
              <a:t>года</a:t>
            </a:r>
            <a:r>
              <a:rPr sz="2000" b="1" spc="-10" dirty="0" smtClean="0">
                <a:solidFill>
                  <a:srgbClr val="8063A1"/>
                </a:solidFill>
                <a:latin typeface="Calibri"/>
                <a:cs typeface="Calibri"/>
              </a:rPr>
              <a:t>!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787640" y="213359"/>
            <a:ext cx="786383" cy="999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775447" y="201168"/>
            <a:ext cx="811530" cy="1024890"/>
          </a:xfrm>
          <a:custGeom>
            <a:avLst/>
            <a:gdLst/>
            <a:ahLst/>
            <a:cxnLst/>
            <a:rect l="l" t="t" r="r" b="b"/>
            <a:pathLst>
              <a:path w="811529" h="1024890">
                <a:moveTo>
                  <a:pt x="142875" y="0"/>
                </a:moveTo>
                <a:lnTo>
                  <a:pt x="811022" y="0"/>
                </a:lnTo>
                <a:lnTo>
                  <a:pt x="811022" y="881633"/>
                </a:lnTo>
                <a:lnTo>
                  <a:pt x="799846" y="936878"/>
                </a:lnTo>
                <a:lnTo>
                  <a:pt x="768984" y="982471"/>
                </a:lnTo>
                <a:lnTo>
                  <a:pt x="723392" y="1013332"/>
                </a:lnTo>
                <a:lnTo>
                  <a:pt x="668527" y="1024508"/>
                </a:lnTo>
                <a:lnTo>
                  <a:pt x="0" y="1024508"/>
                </a:lnTo>
                <a:lnTo>
                  <a:pt x="0" y="142875"/>
                </a:lnTo>
                <a:lnTo>
                  <a:pt x="2921" y="114553"/>
                </a:lnTo>
                <a:lnTo>
                  <a:pt x="24256" y="63246"/>
                </a:lnTo>
                <a:lnTo>
                  <a:pt x="63246" y="24256"/>
                </a:lnTo>
                <a:lnTo>
                  <a:pt x="114553" y="2921"/>
                </a:lnTo>
                <a:lnTo>
                  <a:pt x="142875" y="0"/>
                </a:lnTo>
                <a:close/>
              </a:path>
            </a:pathLst>
          </a:custGeom>
          <a:ln w="24384">
            <a:solidFill>
              <a:srgbClr val="9BBA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Правоъгълник 3"/>
          <p:cNvSpPr/>
          <p:nvPr/>
        </p:nvSpPr>
        <p:spPr>
          <a:xfrm>
            <a:off x="4876800" y="533400"/>
            <a:ext cx="36576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dirty="0" err="1" smtClean="0"/>
              <a:t>Спасибо</a:t>
            </a:r>
            <a:r>
              <a:rPr lang="bg-BG" sz="2400" dirty="0" smtClean="0"/>
              <a:t> за внимание!</a:t>
            </a:r>
            <a:endParaRPr lang="bg-BG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1DC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3103" y="1499616"/>
            <a:ext cx="6431280" cy="49286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Правоъгълник 4"/>
          <p:cNvSpPr/>
          <p:nvPr/>
        </p:nvSpPr>
        <p:spPr>
          <a:xfrm>
            <a:off x="1066800" y="381000"/>
            <a:ext cx="70866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4000" dirty="0" smtClean="0"/>
              <a:t>Времена </a:t>
            </a:r>
            <a:r>
              <a:rPr lang="bg-BG" sz="4000" dirty="0" err="1" smtClean="0"/>
              <a:t>года</a:t>
            </a:r>
            <a:endParaRPr lang="bg-BG" sz="4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BF0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009135" y="518287"/>
            <a:ext cx="1325245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bg-BG" sz="2400" spc="-5" dirty="0" err="1" smtClean="0"/>
              <a:t>Ребята</a:t>
            </a:r>
            <a:r>
              <a:rPr sz="2400" spc="-10" dirty="0" smtClean="0"/>
              <a:t>,</a:t>
            </a:r>
            <a:endParaRPr sz="2400" dirty="0"/>
          </a:p>
        </p:txBody>
      </p:sp>
      <p:sp>
        <p:nvSpPr>
          <p:cNvPr id="4" name="object 4"/>
          <p:cNvSpPr txBox="1"/>
          <p:nvPr/>
        </p:nvSpPr>
        <p:spPr>
          <a:xfrm>
            <a:off x="4009135" y="1128141"/>
            <a:ext cx="3963670" cy="7502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bg-BG" sz="2400" b="1" spc="-20" dirty="0">
                <a:solidFill>
                  <a:srgbClr val="974707"/>
                </a:solidFill>
                <a:latin typeface="Calibri"/>
                <a:cs typeface="Calibri"/>
              </a:rPr>
              <a:t>д</a:t>
            </a:r>
            <a:r>
              <a:rPr lang="bg-BG" sz="2400" b="1" spc="-20" dirty="0" smtClean="0">
                <a:solidFill>
                  <a:srgbClr val="974707"/>
                </a:solidFill>
                <a:latin typeface="Calibri"/>
                <a:cs typeface="Calibri"/>
              </a:rPr>
              <a:t>авайте </a:t>
            </a:r>
            <a:r>
              <a:rPr lang="bg-BG" sz="2400" b="1" spc="-20" dirty="0" err="1" smtClean="0">
                <a:solidFill>
                  <a:srgbClr val="974707"/>
                </a:solidFill>
                <a:latin typeface="Calibri"/>
                <a:cs typeface="Calibri"/>
              </a:rPr>
              <a:t>познакомимся</a:t>
            </a:r>
            <a:r>
              <a:rPr lang="bg-BG" sz="2400" b="1" spc="-20" dirty="0" smtClean="0">
                <a:solidFill>
                  <a:srgbClr val="974707"/>
                </a:solidFill>
                <a:latin typeface="Calibri"/>
                <a:cs typeface="Calibri"/>
              </a:rPr>
              <a:t> с </a:t>
            </a:r>
            <a:r>
              <a:rPr lang="bg-BG" sz="2400" b="1" spc="-20" dirty="0" err="1" smtClean="0">
                <a:solidFill>
                  <a:srgbClr val="974707"/>
                </a:solidFill>
                <a:latin typeface="Calibri"/>
                <a:cs typeface="Calibri"/>
              </a:rPr>
              <a:t>временами</a:t>
            </a:r>
            <a:r>
              <a:rPr lang="bg-BG" sz="2400" b="1" spc="-20" dirty="0" smtClean="0">
                <a:solidFill>
                  <a:srgbClr val="974707"/>
                </a:solidFill>
                <a:latin typeface="Calibri"/>
                <a:cs typeface="Calibri"/>
              </a:rPr>
              <a:t> </a:t>
            </a:r>
            <a:r>
              <a:rPr lang="bg-BG" sz="2400" b="1" spc="-20" dirty="0" err="1" smtClean="0">
                <a:solidFill>
                  <a:srgbClr val="974707"/>
                </a:solidFill>
                <a:latin typeface="Calibri"/>
                <a:cs typeface="Calibri"/>
              </a:rPr>
              <a:t>года</a:t>
            </a:r>
            <a:r>
              <a:rPr lang="bg-BG" sz="2400" b="1" spc="-20" dirty="0" smtClean="0">
                <a:solidFill>
                  <a:srgbClr val="974707"/>
                </a:solidFill>
                <a:latin typeface="Calibri"/>
                <a:cs typeface="Calibri"/>
              </a:rPr>
              <a:t>!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10200" y="3505200"/>
            <a:ext cx="3048000" cy="20695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3255" y="3142488"/>
            <a:ext cx="4419600" cy="3581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4112" y="3133344"/>
            <a:ext cx="4438015" cy="3599815"/>
          </a:xfrm>
          <a:custGeom>
            <a:avLst/>
            <a:gdLst/>
            <a:ahLst/>
            <a:cxnLst/>
            <a:rect l="l" t="t" r="r" b="b"/>
            <a:pathLst>
              <a:path w="4438015" h="3599815">
                <a:moveTo>
                  <a:pt x="0" y="3599688"/>
                </a:moveTo>
                <a:lnTo>
                  <a:pt x="4437888" y="3599688"/>
                </a:lnTo>
                <a:lnTo>
                  <a:pt x="4437888" y="0"/>
                </a:lnTo>
                <a:lnTo>
                  <a:pt x="0" y="0"/>
                </a:lnTo>
                <a:lnTo>
                  <a:pt x="0" y="3599688"/>
                </a:lnTo>
                <a:close/>
              </a:path>
            </a:pathLst>
          </a:custGeom>
          <a:ln w="18288">
            <a:solidFill>
              <a:srgbClr val="4F61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43127" y="213359"/>
            <a:ext cx="1286255" cy="12862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20417" y="382346"/>
            <a:ext cx="5509895" cy="75277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lang="bg-BG" sz="2400" spc="-5" dirty="0" smtClean="0"/>
              <a:t>У вас </a:t>
            </a:r>
            <a:r>
              <a:rPr lang="bg-BG" sz="2400" spc="-5" dirty="0" err="1" smtClean="0"/>
              <a:t>есть</a:t>
            </a:r>
            <a:r>
              <a:rPr lang="bg-BG" sz="2400" spc="-5" dirty="0" smtClean="0"/>
              <a:t> свое </a:t>
            </a:r>
            <a:r>
              <a:rPr lang="bg-BG" sz="2400" spc="-5" dirty="0" err="1" smtClean="0"/>
              <a:t>любимое</a:t>
            </a:r>
            <a:r>
              <a:rPr lang="bg-BG" sz="2400" spc="-5" dirty="0" smtClean="0"/>
              <a:t> </a:t>
            </a:r>
            <a:r>
              <a:rPr lang="bg-BG" sz="2400" spc="-5" dirty="0" err="1" smtClean="0"/>
              <a:t>время</a:t>
            </a:r>
            <a:r>
              <a:rPr lang="bg-BG" sz="2400" spc="-5" dirty="0" smtClean="0"/>
              <a:t> </a:t>
            </a:r>
            <a:r>
              <a:rPr lang="bg-BG" sz="2400" spc="-5" dirty="0" err="1" smtClean="0"/>
              <a:t>года</a:t>
            </a:r>
            <a:r>
              <a:rPr lang="bg-BG" sz="2400" spc="-5" dirty="0" smtClean="0"/>
              <a:t>? </a:t>
            </a:r>
            <a:r>
              <a:rPr lang="bg-BG" sz="2400" spc="-5" dirty="0" err="1" smtClean="0"/>
              <a:t>Какое</a:t>
            </a:r>
            <a:r>
              <a:rPr lang="bg-BG" sz="2400" spc="-5" dirty="0" smtClean="0"/>
              <a:t>?</a:t>
            </a:r>
            <a:endParaRPr sz="2400" dirty="0"/>
          </a:p>
        </p:txBody>
      </p:sp>
      <p:sp>
        <p:nvSpPr>
          <p:cNvPr id="3" name="object 3"/>
          <p:cNvSpPr/>
          <p:nvPr/>
        </p:nvSpPr>
        <p:spPr>
          <a:xfrm>
            <a:off x="285724" y="1142961"/>
            <a:ext cx="3587902" cy="27865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4472" y="1131697"/>
            <a:ext cx="3610610" cy="2809240"/>
          </a:xfrm>
          <a:custGeom>
            <a:avLst/>
            <a:gdLst/>
            <a:ahLst/>
            <a:cxnLst/>
            <a:rect l="l" t="t" r="r" b="b"/>
            <a:pathLst>
              <a:path w="3610610" h="2809240">
                <a:moveTo>
                  <a:pt x="0" y="648842"/>
                </a:moveTo>
                <a:lnTo>
                  <a:pt x="3167989" y="0"/>
                </a:lnTo>
                <a:lnTo>
                  <a:pt x="3610457" y="2160269"/>
                </a:lnTo>
                <a:lnTo>
                  <a:pt x="442391" y="2808985"/>
                </a:lnTo>
                <a:lnTo>
                  <a:pt x="0" y="648842"/>
                </a:lnTo>
                <a:close/>
              </a:path>
            </a:pathLst>
          </a:custGeom>
          <a:ln w="19050">
            <a:solidFill>
              <a:srgbClr val="97470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43000" y="4142232"/>
            <a:ext cx="3209544" cy="23591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33855" y="4133088"/>
            <a:ext cx="3228340" cy="2377440"/>
          </a:xfrm>
          <a:custGeom>
            <a:avLst/>
            <a:gdLst/>
            <a:ahLst/>
            <a:cxnLst/>
            <a:rect l="l" t="t" r="r" b="b"/>
            <a:pathLst>
              <a:path w="3228340" h="2377440">
                <a:moveTo>
                  <a:pt x="0" y="2377440"/>
                </a:moveTo>
                <a:lnTo>
                  <a:pt x="3227832" y="2377440"/>
                </a:lnTo>
                <a:lnTo>
                  <a:pt x="3227832" y="0"/>
                </a:lnTo>
                <a:lnTo>
                  <a:pt x="0" y="0"/>
                </a:lnTo>
                <a:lnTo>
                  <a:pt x="0" y="2377440"/>
                </a:lnTo>
                <a:close/>
              </a:path>
            </a:pathLst>
          </a:custGeom>
          <a:ln w="18288">
            <a:solidFill>
              <a:srgbClr val="9437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215001" y="1071498"/>
            <a:ext cx="3698036" cy="31162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202682" y="1059307"/>
            <a:ext cx="3723004" cy="3140710"/>
          </a:xfrm>
          <a:custGeom>
            <a:avLst/>
            <a:gdLst/>
            <a:ahLst/>
            <a:cxnLst/>
            <a:rect l="l" t="t" r="r" b="b"/>
            <a:pathLst>
              <a:path w="3723004" h="3140710">
                <a:moveTo>
                  <a:pt x="764539" y="0"/>
                </a:moveTo>
                <a:lnTo>
                  <a:pt x="3722623" y="1118234"/>
                </a:lnTo>
                <a:lnTo>
                  <a:pt x="2957957" y="3140710"/>
                </a:lnTo>
                <a:lnTo>
                  <a:pt x="0" y="2022475"/>
                </a:lnTo>
                <a:lnTo>
                  <a:pt x="764539" y="0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429125" y="3524796"/>
            <a:ext cx="3832771" cy="33332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250053" y="3512439"/>
            <a:ext cx="3024505" cy="3345815"/>
          </a:xfrm>
          <a:custGeom>
            <a:avLst/>
            <a:gdLst/>
            <a:ahLst/>
            <a:cxnLst/>
            <a:rect l="l" t="t" r="r" b="b"/>
            <a:pathLst>
              <a:path w="3024504" h="3345815">
                <a:moveTo>
                  <a:pt x="0" y="0"/>
                </a:moveTo>
                <a:lnTo>
                  <a:pt x="3023997" y="1132205"/>
                </a:lnTo>
                <a:lnTo>
                  <a:pt x="2195465" y="3345561"/>
                </a:lnTo>
              </a:path>
            </a:pathLst>
          </a:custGeom>
          <a:ln w="19050">
            <a:solidFill>
              <a:srgbClr val="9437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16805" y="3512439"/>
            <a:ext cx="2991485" cy="3345815"/>
          </a:xfrm>
          <a:custGeom>
            <a:avLst/>
            <a:gdLst/>
            <a:ahLst/>
            <a:cxnLst/>
            <a:rect l="l" t="t" r="r" b="b"/>
            <a:pathLst>
              <a:path w="2991484" h="3345815">
                <a:moveTo>
                  <a:pt x="2991379" y="3345561"/>
                </a:moveTo>
                <a:lnTo>
                  <a:pt x="0" y="2225700"/>
                </a:lnTo>
                <a:lnTo>
                  <a:pt x="833247" y="0"/>
                </a:lnTo>
              </a:path>
            </a:pathLst>
          </a:custGeom>
          <a:ln w="19050">
            <a:solidFill>
              <a:srgbClr val="9437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BF0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29000" y="300304"/>
            <a:ext cx="2667000" cy="39523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bg-BG" sz="4000" spc="-5" dirty="0" smtClean="0">
                <a:solidFill>
                  <a:srgbClr val="4F6128"/>
                </a:solidFill>
              </a:rPr>
              <a:t/>
            </a:r>
            <a:br>
              <a:rPr lang="bg-BG" sz="4000" spc="-5" dirty="0" smtClean="0">
                <a:solidFill>
                  <a:srgbClr val="4F6128"/>
                </a:solidFill>
              </a:rPr>
            </a:br>
            <a:r>
              <a:rPr lang="bg-BG" sz="4000" spc="-5" dirty="0" smtClean="0">
                <a:solidFill>
                  <a:srgbClr val="4F6128"/>
                </a:solidFill>
              </a:rPr>
              <a:t/>
            </a:r>
            <a:br>
              <a:rPr lang="bg-BG" sz="4000" spc="-5" dirty="0" smtClean="0">
                <a:solidFill>
                  <a:srgbClr val="4F6128"/>
                </a:solidFill>
              </a:rPr>
            </a:br>
            <a:r>
              <a:rPr lang="bg-BG" sz="4000" spc="-5" dirty="0" smtClean="0">
                <a:solidFill>
                  <a:srgbClr val="4F6128"/>
                </a:solidFill>
              </a:rPr>
              <a:t>ВЕСНА</a:t>
            </a:r>
            <a:r>
              <a:rPr lang="bg-BG" sz="2400" spc="-5" dirty="0" smtClean="0">
                <a:solidFill>
                  <a:srgbClr val="4F6128"/>
                </a:solidFill>
              </a:rPr>
              <a:t/>
            </a:r>
            <a:br>
              <a:rPr lang="bg-BG" sz="2400" spc="-5" dirty="0" smtClean="0">
                <a:solidFill>
                  <a:srgbClr val="4F6128"/>
                </a:solidFill>
              </a:rPr>
            </a:br>
            <a:r>
              <a:rPr lang="bg-BG" sz="2400" spc="-5" dirty="0" smtClean="0">
                <a:solidFill>
                  <a:srgbClr val="4F6128"/>
                </a:solidFill>
              </a:rPr>
              <a:t/>
            </a:r>
            <a:br>
              <a:rPr lang="bg-BG" sz="2400" spc="-5" dirty="0" smtClean="0">
                <a:solidFill>
                  <a:srgbClr val="4F6128"/>
                </a:solidFill>
              </a:rPr>
            </a:br>
            <a:r>
              <a:rPr lang="bg-BG" sz="2400" spc="-5" dirty="0" smtClean="0">
                <a:solidFill>
                  <a:srgbClr val="4F6128"/>
                </a:solidFill>
              </a:rPr>
              <a:t/>
            </a:r>
            <a:br>
              <a:rPr lang="bg-BG" sz="2400" spc="-5" dirty="0" smtClean="0">
                <a:solidFill>
                  <a:srgbClr val="4F6128"/>
                </a:solidFill>
              </a:rPr>
            </a:br>
            <a:r>
              <a:rPr lang="bg-BG" sz="2400" spc="-5" dirty="0" smtClean="0">
                <a:solidFill>
                  <a:srgbClr val="4F6128"/>
                </a:solidFill>
              </a:rPr>
              <a:t/>
            </a:r>
            <a:br>
              <a:rPr lang="bg-BG" sz="2400" spc="-5" dirty="0" smtClean="0">
                <a:solidFill>
                  <a:srgbClr val="4F6128"/>
                </a:solidFill>
              </a:rPr>
            </a:br>
            <a:r>
              <a:rPr lang="bg-BG" spc="-5" dirty="0" err="1" smtClean="0">
                <a:solidFill>
                  <a:srgbClr val="4F6128"/>
                </a:solidFill>
              </a:rPr>
              <a:t>Появляются</a:t>
            </a:r>
            <a:r>
              <a:rPr lang="bg-BG" spc="-5" dirty="0" smtClean="0">
                <a:solidFill>
                  <a:srgbClr val="4F6128"/>
                </a:solidFill>
              </a:rPr>
              <a:t> </a:t>
            </a:r>
            <a:r>
              <a:rPr lang="bg-BG" spc="-5" dirty="0" err="1" smtClean="0">
                <a:solidFill>
                  <a:srgbClr val="4F6128"/>
                </a:solidFill>
              </a:rPr>
              <a:t>первые</a:t>
            </a:r>
            <a:r>
              <a:rPr lang="bg-BG" spc="-5" dirty="0" smtClean="0">
                <a:solidFill>
                  <a:srgbClr val="4F6128"/>
                </a:solidFill>
              </a:rPr>
              <a:t> </a:t>
            </a:r>
            <a:r>
              <a:rPr lang="bg-BG" spc="-5" dirty="0" err="1" smtClean="0">
                <a:solidFill>
                  <a:srgbClr val="4F6128"/>
                </a:solidFill>
              </a:rPr>
              <a:t>цветы</a:t>
            </a:r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786127" y="5001766"/>
            <a:ext cx="2618231" cy="17434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76983" y="4992623"/>
            <a:ext cx="2636520" cy="1762125"/>
          </a:xfrm>
          <a:custGeom>
            <a:avLst/>
            <a:gdLst/>
            <a:ahLst/>
            <a:cxnLst/>
            <a:rect l="l" t="t" r="r" b="b"/>
            <a:pathLst>
              <a:path w="2636520" h="1762125">
                <a:moveTo>
                  <a:pt x="0" y="1761744"/>
                </a:moveTo>
                <a:lnTo>
                  <a:pt x="2636520" y="1761744"/>
                </a:lnTo>
                <a:lnTo>
                  <a:pt x="2636520" y="0"/>
                </a:lnTo>
                <a:lnTo>
                  <a:pt x="0" y="0"/>
                </a:lnTo>
                <a:lnTo>
                  <a:pt x="0" y="1761744"/>
                </a:lnTo>
                <a:close/>
              </a:path>
            </a:pathLst>
          </a:custGeom>
          <a:ln w="18288">
            <a:solidFill>
              <a:srgbClr val="4F61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3359" y="786383"/>
            <a:ext cx="2468880" cy="18470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4215" y="777240"/>
            <a:ext cx="2487295" cy="1865630"/>
          </a:xfrm>
          <a:custGeom>
            <a:avLst/>
            <a:gdLst/>
            <a:ahLst/>
            <a:cxnLst/>
            <a:rect l="l" t="t" r="r" b="b"/>
            <a:pathLst>
              <a:path w="2487295" h="1865630">
                <a:moveTo>
                  <a:pt x="0" y="1865376"/>
                </a:moveTo>
                <a:lnTo>
                  <a:pt x="2487168" y="1865376"/>
                </a:lnTo>
                <a:lnTo>
                  <a:pt x="2487168" y="0"/>
                </a:lnTo>
                <a:lnTo>
                  <a:pt x="0" y="0"/>
                </a:lnTo>
                <a:lnTo>
                  <a:pt x="0" y="1865376"/>
                </a:lnTo>
                <a:close/>
              </a:path>
            </a:pathLst>
          </a:custGeom>
          <a:ln w="18288">
            <a:solidFill>
              <a:srgbClr val="4F61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501384" y="1429511"/>
            <a:ext cx="2465832" cy="18470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492240" y="1420367"/>
            <a:ext cx="2484120" cy="1865630"/>
          </a:xfrm>
          <a:custGeom>
            <a:avLst/>
            <a:gdLst/>
            <a:ahLst/>
            <a:cxnLst/>
            <a:rect l="l" t="t" r="r" b="b"/>
            <a:pathLst>
              <a:path w="2484120" h="1865629">
                <a:moveTo>
                  <a:pt x="0" y="1865376"/>
                </a:moveTo>
                <a:lnTo>
                  <a:pt x="2484119" y="1865376"/>
                </a:lnTo>
                <a:lnTo>
                  <a:pt x="2484119" y="0"/>
                </a:lnTo>
                <a:lnTo>
                  <a:pt x="0" y="0"/>
                </a:lnTo>
                <a:lnTo>
                  <a:pt x="0" y="1865376"/>
                </a:lnTo>
                <a:close/>
              </a:path>
            </a:pathLst>
          </a:custGeom>
          <a:ln w="18288">
            <a:solidFill>
              <a:srgbClr val="4F61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3359" y="2929127"/>
            <a:ext cx="2468880" cy="18470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4215" y="2919983"/>
            <a:ext cx="2487295" cy="1865630"/>
          </a:xfrm>
          <a:custGeom>
            <a:avLst/>
            <a:gdLst/>
            <a:ahLst/>
            <a:cxnLst/>
            <a:rect l="l" t="t" r="r" b="b"/>
            <a:pathLst>
              <a:path w="2487295" h="1865629">
                <a:moveTo>
                  <a:pt x="0" y="1865376"/>
                </a:moveTo>
                <a:lnTo>
                  <a:pt x="2487168" y="1865376"/>
                </a:lnTo>
                <a:lnTo>
                  <a:pt x="2487168" y="0"/>
                </a:lnTo>
                <a:lnTo>
                  <a:pt x="0" y="0"/>
                </a:lnTo>
                <a:lnTo>
                  <a:pt x="0" y="1865376"/>
                </a:lnTo>
                <a:close/>
              </a:path>
            </a:pathLst>
          </a:custGeom>
          <a:ln w="18288">
            <a:solidFill>
              <a:srgbClr val="4F61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144767" y="4642103"/>
            <a:ext cx="2761488" cy="2002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135623" y="4632959"/>
            <a:ext cx="2780030" cy="2021205"/>
          </a:xfrm>
          <a:custGeom>
            <a:avLst/>
            <a:gdLst/>
            <a:ahLst/>
            <a:cxnLst/>
            <a:rect l="l" t="t" r="r" b="b"/>
            <a:pathLst>
              <a:path w="2780029" h="2021204">
                <a:moveTo>
                  <a:pt x="0" y="2020824"/>
                </a:moveTo>
                <a:lnTo>
                  <a:pt x="2779776" y="2020824"/>
                </a:lnTo>
                <a:lnTo>
                  <a:pt x="2779776" y="0"/>
                </a:lnTo>
                <a:lnTo>
                  <a:pt x="0" y="0"/>
                </a:lnTo>
                <a:lnTo>
                  <a:pt x="0" y="2020824"/>
                </a:lnTo>
                <a:close/>
              </a:path>
            </a:pathLst>
          </a:custGeom>
          <a:ln w="18288">
            <a:solidFill>
              <a:srgbClr val="4F61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BD4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3255" y="999744"/>
            <a:ext cx="2855976" cy="26426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8684" y="995172"/>
            <a:ext cx="2865120" cy="2651760"/>
          </a:xfrm>
          <a:custGeom>
            <a:avLst/>
            <a:gdLst/>
            <a:ahLst/>
            <a:cxnLst/>
            <a:rect l="l" t="t" r="r" b="b"/>
            <a:pathLst>
              <a:path w="2865120" h="2651760">
                <a:moveTo>
                  <a:pt x="0" y="2651760"/>
                </a:moveTo>
                <a:lnTo>
                  <a:pt x="2865120" y="2651760"/>
                </a:lnTo>
                <a:lnTo>
                  <a:pt x="2865120" y="0"/>
                </a:lnTo>
                <a:lnTo>
                  <a:pt x="0" y="0"/>
                </a:lnTo>
                <a:lnTo>
                  <a:pt x="0" y="2651760"/>
                </a:lnTo>
                <a:close/>
              </a:path>
            </a:pathLst>
          </a:custGeom>
          <a:ln w="9144">
            <a:solidFill>
              <a:srgbClr val="4F61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8739" y="518287"/>
            <a:ext cx="6101715" cy="44242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bg-BG" sz="2800" spc="-15" dirty="0" err="1" smtClean="0"/>
              <a:t>Животные</a:t>
            </a:r>
            <a:r>
              <a:rPr lang="bg-BG" sz="2800" spc="-15" dirty="0" smtClean="0"/>
              <a:t> </a:t>
            </a:r>
            <a:r>
              <a:rPr lang="bg-BG" sz="2800" spc="-15" dirty="0" err="1" smtClean="0"/>
              <a:t>просыпаются</a:t>
            </a:r>
            <a:endParaRPr sz="2800" dirty="0"/>
          </a:p>
        </p:txBody>
      </p:sp>
      <p:sp>
        <p:nvSpPr>
          <p:cNvPr id="6" name="object 6"/>
          <p:cNvSpPr txBox="1"/>
          <p:nvPr/>
        </p:nvSpPr>
        <p:spPr>
          <a:xfrm>
            <a:off x="6224396" y="824230"/>
            <a:ext cx="2690495" cy="44242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bg-BG" sz="2800" b="1" dirty="0" smtClean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Птички </a:t>
            </a:r>
            <a:r>
              <a:rPr lang="bg-BG" sz="2800" b="1" dirty="0" err="1" smtClean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поют</a:t>
            </a:r>
            <a:endParaRPr sz="2800" b="1" dirty="0">
              <a:solidFill>
                <a:schemeClr val="accent6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009766" y="1237233"/>
            <a:ext cx="3134207" cy="28331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687057" y="1225041"/>
            <a:ext cx="2457450" cy="842644"/>
          </a:xfrm>
          <a:custGeom>
            <a:avLst/>
            <a:gdLst/>
            <a:ahLst/>
            <a:cxnLst/>
            <a:rect l="l" t="t" r="r" b="b"/>
            <a:pathLst>
              <a:path w="2457450" h="842644">
                <a:moveTo>
                  <a:pt x="0" y="0"/>
                </a:moveTo>
                <a:lnTo>
                  <a:pt x="2456942" y="842318"/>
                </a:lnTo>
              </a:path>
            </a:pathLst>
          </a:custGeom>
          <a:ln w="19050">
            <a:solidFill>
              <a:srgbClr val="4F61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97702" y="1225041"/>
            <a:ext cx="3146425" cy="2857500"/>
          </a:xfrm>
          <a:custGeom>
            <a:avLst/>
            <a:gdLst/>
            <a:ahLst/>
            <a:cxnLst/>
            <a:rect l="l" t="t" r="r" b="b"/>
            <a:pathLst>
              <a:path w="3146425" h="2857500">
                <a:moveTo>
                  <a:pt x="3146298" y="881649"/>
                </a:moveTo>
                <a:lnTo>
                  <a:pt x="2469006" y="2857373"/>
                </a:lnTo>
                <a:lnTo>
                  <a:pt x="0" y="2010918"/>
                </a:lnTo>
                <a:lnTo>
                  <a:pt x="689355" y="0"/>
                </a:lnTo>
              </a:path>
            </a:pathLst>
          </a:custGeom>
          <a:ln w="19050">
            <a:solidFill>
              <a:srgbClr val="4F61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001511" y="3858767"/>
            <a:ext cx="3038856" cy="2209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992367" y="3849623"/>
            <a:ext cx="3057525" cy="2228215"/>
          </a:xfrm>
          <a:custGeom>
            <a:avLst/>
            <a:gdLst/>
            <a:ahLst/>
            <a:cxnLst/>
            <a:rect l="l" t="t" r="r" b="b"/>
            <a:pathLst>
              <a:path w="3057525" h="2228215">
                <a:moveTo>
                  <a:pt x="0" y="2228088"/>
                </a:moveTo>
                <a:lnTo>
                  <a:pt x="3057143" y="2228088"/>
                </a:lnTo>
                <a:lnTo>
                  <a:pt x="3057143" y="0"/>
                </a:lnTo>
                <a:lnTo>
                  <a:pt x="0" y="0"/>
                </a:lnTo>
                <a:lnTo>
                  <a:pt x="0" y="2228088"/>
                </a:lnTo>
                <a:close/>
              </a:path>
            </a:pathLst>
          </a:custGeom>
          <a:ln w="18288">
            <a:solidFill>
              <a:srgbClr val="4F61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69976" y="4501896"/>
            <a:ext cx="1984248" cy="2133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60831" y="4492752"/>
            <a:ext cx="2002789" cy="2152015"/>
          </a:xfrm>
          <a:custGeom>
            <a:avLst/>
            <a:gdLst/>
            <a:ahLst/>
            <a:cxnLst/>
            <a:rect l="l" t="t" r="r" b="b"/>
            <a:pathLst>
              <a:path w="2002789" h="2152015">
                <a:moveTo>
                  <a:pt x="0" y="2151888"/>
                </a:moveTo>
                <a:lnTo>
                  <a:pt x="2002536" y="2151888"/>
                </a:lnTo>
                <a:lnTo>
                  <a:pt x="2002536" y="0"/>
                </a:lnTo>
                <a:lnTo>
                  <a:pt x="0" y="0"/>
                </a:lnTo>
                <a:lnTo>
                  <a:pt x="0" y="2151888"/>
                </a:lnTo>
                <a:close/>
              </a:path>
            </a:pathLst>
          </a:custGeom>
          <a:ln w="18288">
            <a:solidFill>
              <a:srgbClr val="7792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785872" y="4501896"/>
            <a:ext cx="1929383" cy="21427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776727" y="4492752"/>
            <a:ext cx="1948180" cy="2161540"/>
          </a:xfrm>
          <a:custGeom>
            <a:avLst/>
            <a:gdLst/>
            <a:ahLst/>
            <a:cxnLst/>
            <a:rect l="l" t="t" r="r" b="b"/>
            <a:pathLst>
              <a:path w="1948179" h="2161540">
                <a:moveTo>
                  <a:pt x="0" y="2161032"/>
                </a:moveTo>
                <a:lnTo>
                  <a:pt x="1947672" y="2161032"/>
                </a:lnTo>
                <a:lnTo>
                  <a:pt x="1947672" y="0"/>
                </a:lnTo>
                <a:lnTo>
                  <a:pt x="0" y="0"/>
                </a:lnTo>
                <a:lnTo>
                  <a:pt x="0" y="2161032"/>
                </a:lnTo>
                <a:close/>
              </a:path>
            </a:pathLst>
          </a:custGeom>
          <a:ln w="18288">
            <a:solidFill>
              <a:srgbClr val="7792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929635" y="954023"/>
            <a:ext cx="3213201" cy="26639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918967" y="943228"/>
            <a:ext cx="3234690" cy="2685415"/>
          </a:xfrm>
          <a:custGeom>
            <a:avLst/>
            <a:gdLst/>
            <a:ahLst/>
            <a:cxnLst/>
            <a:rect l="l" t="t" r="r" b="b"/>
            <a:pathLst>
              <a:path w="3234690" h="2685415">
                <a:moveTo>
                  <a:pt x="314198" y="0"/>
                </a:moveTo>
                <a:lnTo>
                  <a:pt x="3234690" y="401955"/>
                </a:lnTo>
                <a:lnTo>
                  <a:pt x="2920492" y="2685415"/>
                </a:lnTo>
                <a:lnTo>
                  <a:pt x="0" y="2283587"/>
                </a:lnTo>
                <a:lnTo>
                  <a:pt x="314198" y="0"/>
                </a:lnTo>
                <a:close/>
              </a:path>
            </a:pathLst>
          </a:custGeom>
          <a:ln w="19050">
            <a:solidFill>
              <a:srgbClr val="4F61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D6E3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43127" y="3858767"/>
            <a:ext cx="3142488" cy="20695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3983" y="3849623"/>
            <a:ext cx="3161030" cy="2087880"/>
          </a:xfrm>
          <a:custGeom>
            <a:avLst/>
            <a:gdLst/>
            <a:ahLst/>
            <a:cxnLst/>
            <a:rect l="l" t="t" r="r" b="b"/>
            <a:pathLst>
              <a:path w="3161029" h="2087879">
                <a:moveTo>
                  <a:pt x="0" y="2087879"/>
                </a:moveTo>
                <a:lnTo>
                  <a:pt x="3160776" y="2087879"/>
                </a:lnTo>
                <a:lnTo>
                  <a:pt x="3160776" y="0"/>
                </a:lnTo>
                <a:lnTo>
                  <a:pt x="0" y="0"/>
                </a:lnTo>
                <a:lnTo>
                  <a:pt x="0" y="2087879"/>
                </a:lnTo>
                <a:close/>
              </a:path>
            </a:pathLst>
          </a:custGeom>
          <a:ln w="18288">
            <a:solidFill>
              <a:srgbClr val="4F61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64819" y="568528"/>
            <a:ext cx="681228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bg-BG" sz="2800" spc="-5" dirty="0" err="1" smtClean="0">
                <a:solidFill>
                  <a:srgbClr val="943735"/>
                </a:solidFill>
              </a:rPr>
              <a:t>Что</a:t>
            </a:r>
            <a:r>
              <a:rPr lang="bg-BG" sz="2800" spc="-5" dirty="0" smtClean="0">
                <a:solidFill>
                  <a:srgbClr val="943735"/>
                </a:solidFill>
              </a:rPr>
              <a:t> </a:t>
            </a:r>
            <a:r>
              <a:rPr lang="bg-BG" sz="2800" spc="-5" dirty="0" err="1" smtClean="0">
                <a:solidFill>
                  <a:srgbClr val="943735"/>
                </a:solidFill>
              </a:rPr>
              <a:t>могут</a:t>
            </a:r>
            <a:r>
              <a:rPr lang="bg-BG" sz="2800" spc="-5" dirty="0" smtClean="0">
                <a:solidFill>
                  <a:srgbClr val="943735"/>
                </a:solidFill>
              </a:rPr>
              <a:t> </a:t>
            </a:r>
            <a:r>
              <a:rPr lang="bg-BG" sz="2800" spc="-5" dirty="0" err="1" smtClean="0">
                <a:solidFill>
                  <a:srgbClr val="943735"/>
                </a:solidFill>
              </a:rPr>
              <a:t>делать</a:t>
            </a:r>
            <a:r>
              <a:rPr lang="bg-BG" sz="2800" spc="-5" dirty="0" smtClean="0">
                <a:solidFill>
                  <a:srgbClr val="943735"/>
                </a:solidFill>
              </a:rPr>
              <a:t> </a:t>
            </a:r>
            <a:r>
              <a:rPr lang="bg-BG" sz="2800" spc="-5" dirty="0" err="1" smtClean="0">
                <a:solidFill>
                  <a:srgbClr val="943735"/>
                </a:solidFill>
              </a:rPr>
              <a:t>дети</a:t>
            </a:r>
            <a:r>
              <a:rPr lang="bg-BG" sz="2800" spc="-5" dirty="0" smtClean="0">
                <a:solidFill>
                  <a:srgbClr val="943735"/>
                </a:solidFill>
              </a:rPr>
              <a:t> </a:t>
            </a:r>
            <a:r>
              <a:rPr lang="bg-BG" sz="2800" spc="-5" dirty="0" err="1" smtClean="0">
                <a:solidFill>
                  <a:srgbClr val="943735"/>
                </a:solidFill>
              </a:rPr>
              <a:t>весной</a:t>
            </a:r>
            <a:r>
              <a:rPr sz="2800" spc="-35" dirty="0" smtClean="0">
                <a:solidFill>
                  <a:srgbClr val="943735"/>
                </a:solidFill>
              </a:rPr>
              <a:t>?</a:t>
            </a:r>
            <a:endParaRPr sz="2800" dirty="0"/>
          </a:p>
        </p:txBody>
      </p:sp>
      <p:sp>
        <p:nvSpPr>
          <p:cNvPr id="6" name="object 6"/>
          <p:cNvSpPr/>
          <p:nvPr/>
        </p:nvSpPr>
        <p:spPr>
          <a:xfrm>
            <a:off x="4142232" y="1143000"/>
            <a:ext cx="2167128" cy="16428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33088" y="1133855"/>
            <a:ext cx="2185670" cy="1661160"/>
          </a:xfrm>
          <a:custGeom>
            <a:avLst/>
            <a:gdLst/>
            <a:ahLst/>
            <a:cxnLst/>
            <a:rect l="l" t="t" r="r" b="b"/>
            <a:pathLst>
              <a:path w="2185670" h="1661160">
                <a:moveTo>
                  <a:pt x="0" y="1661160"/>
                </a:moveTo>
                <a:lnTo>
                  <a:pt x="2185416" y="1661160"/>
                </a:lnTo>
                <a:lnTo>
                  <a:pt x="2185416" y="0"/>
                </a:lnTo>
                <a:lnTo>
                  <a:pt x="0" y="0"/>
                </a:lnTo>
                <a:lnTo>
                  <a:pt x="0" y="1661160"/>
                </a:lnTo>
                <a:close/>
              </a:path>
            </a:pathLst>
          </a:custGeom>
          <a:ln w="18288">
            <a:solidFill>
              <a:srgbClr val="4F61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571488" y="1356360"/>
            <a:ext cx="2167128" cy="14447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562343" y="1347216"/>
            <a:ext cx="2185670" cy="1463040"/>
          </a:xfrm>
          <a:custGeom>
            <a:avLst/>
            <a:gdLst/>
            <a:ahLst/>
            <a:cxnLst/>
            <a:rect l="l" t="t" r="r" b="b"/>
            <a:pathLst>
              <a:path w="2185670" h="1463039">
                <a:moveTo>
                  <a:pt x="0" y="1463039"/>
                </a:moveTo>
                <a:lnTo>
                  <a:pt x="2185416" y="1463039"/>
                </a:lnTo>
                <a:lnTo>
                  <a:pt x="2185416" y="0"/>
                </a:lnTo>
                <a:lnTo>
                  <a:pt x="0" y="0"/>
                </a:lnTo>
                <a:lnTo>
                  <a:pt x="0" y="1463039"/>
                </a:lnTo>
                <a:close/>
              </a:path>
            </a:pathLst>
          </a:custGeom>
          <a:ln w="18288">
            <a:solidFill>
              <a:srgbClr val="4F61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13231" y="1429511"/>
            <a:ext cx="3002280" cy="2142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04087" y="1420367"/>
            <a:ext cx="3020695" cy="2161540"/>
          </a:xfrm>
          <a:custGeom>
            <a:avLst/>
            <a:gdLst/>
            <a:ahLst/>
            <a:cxnLst/>
            <a:rect l="l" t="t" r="r" b="b"/>
            <a:pathLst>
              <a:path w="3020695" h="2161540">
                <a:moveTo>
                  <a:pt x="0" y="2161031"/>
                </a:moveTo>
                <a:lnTo>
                  <a:pt x="3020567" y="2161031"/>
                </a:lnTo>
                <a:lnTo>
                  <a:pt x="3020567" y="0"/>
                </a:lnTo>
                <a:lnTo>
                  <a:pt x="0" y="0"/>
                </a:lnTo>
                <a:lnTo>
                  <a:pt x="0" y="2161031"/>
                </a:lnTo>
                <a:close/>
              </a:path>
            </a:pathLst>
          </a:custGeom>
          <a:ln w="18288">
            <a:solidFill>
              <a:srgbClr val="4F61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58640" y="3072383"/>
            <a:ext cx="4142232" cy="30571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349496" y="3063239"/>
            <a:ext cx="4160520" cy="3075940"/>
          </a:xfrm>
          <a:custGeom>
            <a:avLst/>
            <a:gdLst/>
            <a:ahLst/>
            <a:cxnLst/>
            <a:rect l="l" t="t" r="r" b="b"/>
            <a:pathLst>
              <a:path w="4160520" h="3075940">
                <a:moveTo>
                  <a:pt x="0" y="3075432"/>
                </a:moveTo>
                <a:lnTo>
                  <a:pt x="4160520" y="3075432"/>
                </a:lnTo>
                <a:lnTo>
                  <a:pt x="4160520" y="0"/>
                </a:lnTo>
                <a:lnTo>
                  <a:pt x="0" y="0"/>
                </a:lnTo>
                <a:lnTo>
                  <a:pt x="0" y="3075432"/>
                </a:lnTo>
                <a:close/>
              </a:path>
            </a:pathLst>
          </a:custGeom>
          <a:ln w="18288">
            <a:solidFill>
              <a:srgbClr val="4F61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5D9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9976" y="356615"/>
            <a:ext cx="1859280" cy="737381"/>
          </a:xfrm>
          <a:prstGeom prst="rect">
            <a:avLst/>
          </a:prstGeom>
          <a:solidFill>
            <a:srgbClr val="FFFFFF"/>
          </a:solidFill>
          <a:ln w="24384">
            <a:solidFill>
              <a:srgbClr val="F79546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273685">
              <a:lnSpc>
                <a:spcPct val="100000"/>
              </a:lnSpc>
              <a:spcBef>
                <a:spcPts val="470"/>
              </a:spcBef>
            </a:pPr>
            <a:r>
              <a:rPr sz="4400" spc="-30" dirty="0" smtClean="0">
                <a:solidFill>
                  <a:srgbClr val="FF0000"/>
                </a:solidFill>
              </a:rPr>
              <a:t>Л</a:t>
            </a:r>
            <a:r>
              <a:rPr lang="bg-BG" sz="4400" spc="-30" dirty="0" smtClean="0">
                <a:solidFill>
                  <a:srgbClr val="FF0000"/>
                </a:solidFill>
              </a:rPr>
              <a:t>Е</a:t>
            </a:r>
            <a:r>
              <a:rPr sz="4400" spc="-30" dirty="0" smtClean="0">
                <a:solidFill>
                  <a:srgbClr val="FF0000"/>
                </a:solidFill>
              </a:rPr>
              <a:t>ТО</a:t>
            </a:r>
            <a:endParaRPr sz="4400" dirty="0">
              <a:solidFill>
                <a:srgbClr val="FF0000"/>
              </a:solidFill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xfrm>
            <a:off x="5297805" y="3429000"/>
            <a:ext cx="384619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pc="-10" dirty="0" smtClean="0"/>
              <a:t>.</a:t>
            </a:r>
            <a:endParaRPr spc="-10" dirty="0"/>
          </a:p>
        </p:txBody>
      </p:sp>
      <p:sp>
        <p:nvSpPr>
          <p:cNvPr id="9" name="object 9"/>
          <p:cNvSpPr txBox="1"/>
          <p:nvPr/>
        </p:nvSpPr>
        <p:spPr>
          <a:xfrm>
            <a:off x="6849236" y="5012182"/>
            <a:ext cx="221805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720">
              <a:lnSpc>
                <a:spcPct val="100000"/>
              </a:lnSpc>
              <a:spcBef>
                <a:spcPts val="100"/>
              </a:spcBef>
              <a:tabLst>
                <a:tab pos="518159" algn="l"/>
                <a:tab pos="1656080" algn="l"/>
              </a:tabLst>
            </a:pPr>
            <a:r>
              <a:rPr sz="1800" b="1" spc="-15" dirty="0" smtClean="0">
                <a:solidFill>
                  <a:srgbClr val="4F6128"/>
                </a:solidFill>
                <a:latin typeface="Calibri"/>
                <a:cs typeface="Calibri"/>
              </a:rPr>
              <a:t>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215128" y="286511"/>
            <a:ext cx="3675887" cy="26426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205984" y="277368"/>
            <a:ext cx="3694429" cy="2661285"/>
          </a:xfrm>
          <a:custGeom>
            <a:avLst/>
            <a:gdLst/>
            <a:ahLst/>
            <a:cxnLst/>
            <a:rect l="l" t="t" r="r" b="b"/>
            <a:pathLst>
              <a:path w="3694429" h="2661285">
                <a:moveTo>
                  <a:pt x="0" y="2660904"/>
                </a:moveTo>
                <a:lnTo>
                  <a:pt x="3694175" y="2660904"/>
                </a:lnTo>
                <a:lnTo>
                  <a:pt x="3694175" y="0"/>
                </a:lnTo>
                <a:lnTo>
                  <a:pt x="0" y="0"/>
                </a:lnTo>
                <a:lnTo>
                  <a:pt x="0" y="2660904"/>
                </a:lnTo>
                <a:close/>
              </a:path>
            </a:pathLst>
          </a:custGeom>
          <a:ln w="18288">
            <a:solidFill>
              <a:srgbClr val="4F61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3255" y="2572511"/>
            <a:ext cx="4928616" cy="39989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4112" y="2563367"/>
            <a:ext cx="4947285" cy="4017645"/>
          </a:xfrm>
          <a:custGeom>
            <a:avLst/>
            <a:gdLst/>
            <a:ahLst/>
            <a:cxnLst/>
            <a:rect l="l" t="t" r="r" b="b"/>
            <a:pathLst>
              <a:path w="4947285" h="4017645">
                <a:moveTo>
                  <a:pt x="0" y="4017264"/>
                </a:moveTo>
                <a:lnTo>
                  <a:pt x="4946904" y="4017264"/>
                </a:lnTo>
                <a:lnTo>
                  <a:pt x="4946904" y="0"/>
                </a:lnTo>
                <a:lnTo>
                  <a:pt x="0" y="0"/>
                </a:lnTo>
                <a:lnTo>
                  <a:pt x="0" y="4017264"/>
                </a:lnTo>
                <a:close/>
              </a:path>
            </a:pathLst>
          </a:custGeom>
          <a:ln w="18288">
            <a:solidFill>
              <a:srgbClr val="3085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Правоъгълник 14"/>
          <p:cNvSpPr/>
          <p:nvPr/>
        </p:nvSpPr>
        <p:spPr>
          <a:xfrm>
            <a:off x="5867400" y="4114800"/>
            <a:ext cx="28956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320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Летние</a:t>
            </a:r>
            <a:r>
              <a:rPr lang="bg-BG" sz="32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bg-BG" sz="320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каникулы</a:t>
            </a:r>
            <a:r>
              <a:rPr lang="bg-BG" sz="32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! </a:t>
            </a:r>
            <a:r>
              <a:rPr lang="bg-BG" sz="320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Ура</a:t>
            </a:r>
            <a:r>
              <a:rPr lang="bg-BG" sz="32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!</a:t>
            </a:r>
            <a:endParaRPr lang="bg-BG" sz="3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DCE6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63574" y="190322"/>
            <a:ext cx="7221220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bg-BG" sz="4000" spc="-25" dirty="0" err="1" smtClean="0">
                <a:solidFill>
                  <a:srgbClr val="938953"/>
                </a:solidFill>
              </a:rPr>
              <a:t>Почему</a:t>
            </a:r>
            <a:r>
              <a:rPr lang="bg-BG" sz="4000" spc="-25" dirty="0" smtClean="0">
                <a:solidFill>
                  <a:srgbClr val="938953"/>
                </a:solidFill>
              </a:rPr>
              <a:t> </a:t>
            </a:r>
            <a:r>
              <a:rPr lang="bg-BG" sz="4000" spc="-25" dirty="0" err="1" smtClean="0">
                <a:solidFill>
                  <a:srgbClr val="938953"/>
                </a:solidFill>
              </a:rPr>
              <a:t>дети</a:t>
            </a:r>
            <a:r>
              <a:rPr lang="bg-BG" sz="4000" spc="-25" dirty="0" smtClean="0">
                <a:solidFill>
                  <a:srgbClr val="938953"/>
                </a:solidFill>
              </a:rPr>
              <a:t> любят </a:t>
            </a:r>
            <a:r>
              <a:rPr lang="bg-BG" sz="4000" spc="-25" dirty="0" err="1" smtClean="0">
                <a:solidFill>
                  <a:srgbClr val="938953"/>
                </a:solidFill>
              </a:rPr>
              <a:t>лето</a:t>
            </a:r>
            <a:r>
              <a:rPr lang="bg-BG" sz="4000" spc="-25" dirty="0" smtClean="0">
                <a:solidFill>
                  <a:srgbClr val="938953"/>
                </a:solidFill>
              </a:rPr>
              <a:t>?</a:t>
            </a:r>
            <a:endParaRPr sz="4000" dirty="0"/>
          </a:p>
        </p:txBody>
      </p:sp>
      <p:sp>
        <p:nvSpPr>
          <p:cNvPr id="4" name="object 4"/>
          <p:cNvSpPr/>
          <p:nvPr/>
        </p:nvSpPr>
        <p:spPr>
          <a:xfrm>
            <a:off x="429768" y="1143000"/>
            <a:ext cx="4212335" cy="457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0623" y="1133855"/>
            <a:ext cx="4231005" cy="3304540"/>
          </a:xfrm>
          <a:custGeom>
            <a:avLst/>
            <a:gdLst/>
            <a:ahLst/>
            <a:cxnLst/>
            <a:rect l="l" t="t" r="r" b="b"/>
            <a:pathLst>
              <a:path w="4231005" h="3304540">
                <a:moveTo>
                  <a:pt x="0" y="3304032"/>
                </a:moveTo>
                <a:lnTo>
                  <a:pt x="4230624" y="3304032"/>
                </a:lnTo>
                <a:lnTo>
                  <a:pt x="4230624" y="0"/>
                </a:lnTo>
                <a:lnTo>
                  <a:pt x="0" y="0"/>
                </a:lnTo>
                <a:lnTo>
                  <a:pt x="0" y="3304032"/>
                </a:lnTo>
                <a:close/>
              </a:path>
            </a:pathLst>
          </a:custGeom>
          <a:ln w="18287">
            <a:solidFill>
              <a:srgbClr val="97470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29250" y="785876"/>
            <a:ext cx="3488004" cy="30229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417692" y="774191"/>
            <a:ext cx="3511550" cy="3046730"/>
          </a:xfrm>
          <a:custGeom>
            <a:avLst/>
            <a:gdLst/>
            <a:ahLst/>
            <a:cxnLst/>
            <a:rect l="l" t="t" r="r" b="b"/>
            <a:pathLst>
              <a:path w="3511550" h="3046729">
                <a:moveTo>
                  <a:pt x="584454" y="0"/>
                </a:moveTo>
                <a:lnTo>
                  <a:pt x="3511168" y="742696"/>
                </a:lnTo>
                <a:lnTo>
                  <a:pt x="2926715" y="3046222"/>
                </a:lnTo>
                <a:lnTo>
                  <a:pt x="0" y="2303526"/>
                </a:lnTo>
                <a:lnTo>
                  <a:pt x="584454" y="0"/>
                </a:lnTo>
                <a:close/>
              </a:path>
            </a:pathLst>
          </a:custGeom>
          <a:ln w="19050">
            <a:solidFill>
              <a:srgbClr val="3085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28359" y="4142232"/>
            <a:ext cx="2859024" cy="21457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19215" y="4133088"/>
            <a:ext cx="2877820" cy="2164080"/>
          </a:xfrm>
          <a:custGeom>
            <a:avLst/>
            <a:gdLst/>
            <a:ahLst/>
            <a:cxnLst/>
            <a:rect l="l" t="t" r="r" b="b"/>
            <a:pathLst>
              <a:path w="2877820" h="2164079">
                <a:moveTo>
                  <a:pt x="0" y="2164080"/>
                </a:moveTo>
                <a:lnTo>
                  <a:pt x="2877312" y="2164080"/>
                </a:lnTo>
                <a:lnTo>
                  <a:pt x="2877312" y="0"/>
                </a:lnTo>
                <a:lnTo>
                  <a:pt x="0" y="0"/>
                </a:lnTo>
                <a:lnTo>
                  <a:pt x="0" y="2164080"/>
                </a:lnTo>
                <a:close/>
              </a:path>
            </a:pathLst>
          </a:custGeom>
          <a:ln w="18288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99488" y="4785359"/>
            <a:ext cx="3358896" cy="16001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90344" y="4776215"/>
            <a:ext cx="3377565" cy="1618615"/>
          </a:xfrm>
          <a:custGeom>
            <a:avLst/>
            <a:gdLst/>
            <a:ahLst/>
            <a:cxnLst/>
            <a:rect l="l" t="t" r="r" b="b"/>
            <a:pathLst>
              <a:path w="3377565" h="1618614">
                <a:moveTo>
                  <a:pt x="0" y="1618487"/>
                </a:moveTo>
                <a:lnTo>
                  <a:pt x="3377183" y="1618487"/>
                </a:lnTo>
                <a:lnTo>
                  <a:pt x="3377183" y="0"/>
                </a:lnTo>
                <a:lnTo>
                  <a:pt x="0" y="0"/>
                </a:lnTo>
                <a:lnTo>
                  <a:pt x="0" y="1618487"/>
                </a:lnTo>
                <a:close/>
              </a:path>
            </a:pathLst>
          </a:custGeom>
          <a:ln w="18288">
            <a:solidFill>
              <a:srgbClr val="3085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Картина 11" descr="beach-2814775_960_72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" y="1143000"/>
            <a:ext cx="4343400" cy="3352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</TotalTime>
  <Words>150</Words>
  <Application>Microsoft Office PowerPoint</Application>
  <PresentationFormat>Презентация на цял екран (4:3)</PresentationFormat>
  <Paragraphs>43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17</vt:i4>
      </vt:variant>
    </vt:vector>
  </HeadingPairs>
  <TitlesOfParts>
    <vt:vector size="18" baseType="lpstr">
      <vt:lpstr>Office Theme</vt:lpstr>
      <vt:lpstr>Электронный  учебный  ресурс для начального етапа  обучения по русскому языку  в болгарской школе</vt:lpstr>
      <vt:lpstr>Слайд 2</vt:lpstr>
      <vt:lpstr>Ребята,</vt:lpstr>
      <vt:lpstr>У вас есть свое любимое время года? Какое?</vt:lpstr>
      <vt:lpstr>  ВЕСНА    Появляются первые цветы</vt:lpstr>
      <vt:lpstr>Животные просыпаются</vt:lpstr>
      <vt:lpstr>Что могут делать дети весной?</vt:lpstr>
      <vt:lpstr>ЛЕТО</vt:lpstr>
      <vt:lpstr>Почему дети любят лето?</vt:lpstr>
      <vt:lpstr> осень</vt:lpstr>
      <vt:lpstr>Слайд 11</vt:lpstr>
      <vt:lpstr>ДЕТИ И ОСЕНЬ</vt:lpstr>
      <vt:lpstr> ЗИМА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Електронный  учебеный  ресурс для начального етапа  обучения по русскому языку  в болгарской школе</dc:title>
  <dc:creator>User</dc:creator>
  <cp:lastModifiedBy>User</cp:lastModifiedBy>
  <cp:revision>11</cp:revision>
  <dcterms:created xsi:type="dcterms:W3CDTF">2020-09-28T15:05:40Z</dcterms:created>
  <dcterms:modified xsi:type="dcterms:W3CDTF">2020-09-29T13:21:15Z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2018-09-24T00:00:00Z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2020-09-28T00:00:00Z</vt:filetime>
  </property>
</Properties>
</file>