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7CA3B73-F742-4DBE-BA52-BB65F1BA649E}" type="datetimeFigureOut">
              <a:rPr lang="en-US" smtClean="0"/>
              <a:t>10/7/2019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F93B758-932A-40C0-B83F-D640B276BF8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974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426211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388791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3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1565876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7CA3B73-F742-4DBE-BA52-BB65F1BA649E}"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211127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7CA3B73-F742-4DBE-BA52-BB65F1BA649E}"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2735907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CA3B73-F742-4DBE-BA52-BB65F1BA649E}"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425652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CA3B73-F742-4DBE-BA52-BB65F1BA649E}"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307076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CA3B73-F742-4DBE-BA52-BB65F1BA649E}"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409102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A3B73-F742-4DBE-BA52-BB65F1BA649E}"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136475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173804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CA3B73-F742-4DBE-BA52-BB65F1BA649E}"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82676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7CA3B73-F742-4DBE-BA52-BB65F1BA649E}"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271747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A3B73-F742-4DBE-BA52-BB65F1BA649E}"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16034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11482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A3B73-F742-4DBE-BA52-BB65F1BA649E}"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B758-932A-40C0-B83F-D640B276BF8B}" type="slidenum">
              <a:rPr lang="en-US" smtClean="0"/>
              <a:t>‹#›</a:t>
            </a:fld>
            <a:endParaRPr lang="en-US"/>
          </a:p>
        </p:txBody>
      </p:sp>
    </p:spTree>
    <p:extLst>
      <p:ext uri="{BB962C8B-B14F-4D97-AF65-F5344CB8AC3E}">
        <p14:creationId xmlns:p14="http://schemas.microsoft.com/office/powerpoint/2010/main" val="424167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7CA3B73-F742-4DBE-BA52-BB65F1BA649E}" type="datetimeFigureOut">
              <a:rPr lang="en-US" smtClean="0"/>
              <a:t>10/7/2019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F93B758-932A-40C0-B83F-D640B276BF8B}" type="slidenum">
              <a:rPr lang="en-US" smtClean="0"/>
              <a:t>‹#›</a:t>
            </a:fld>
            <a:endParaRPr lang="en-US"/>
          </a:p>
        </p:txBody>
      </p:sp>
    </p:spTree>
    <p:extLst>
      <p:ext uri="{BB962C8B-B14F-4D97-AF65-F5344CB8AC3E}">
        <p14:creationId xmlns:p14="http://schemas.microsoft.com/office/powerpoint/2010/main" val="3687066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355378">
            <a:off x="727296" y="760227"/>
            <a:ext cx="9144000" cy="2387600"/>
          </a:xfrm>
        </p:spPr>
        <p:txBody>
          <a:bodyPr>
            <a:normAutofit fontScale="90000"/>
          </a:bodyPr>
          <a:lstStyle/>
          <a:p>
            <a:pPr algn="ctr"/>
            <a:r>
              <a:rPr lang="en-US" sz="5300" b="1" dirty="0" err="1">
                <a:latin typeface="Times New Roman" panose="02020603050405020304" pitchFamily="18" charset="0"/>
                <a:cs typeface="Times New Roman" panose="02020603050405020304" pitchFamily="18" charset="0"/>
              </a:rPr>
              <a:t>Сабақ</a:t>
            </a:r>
            <a:r>
              <a:rPr lang="en-US" sz="5300" b="1" dirty="0">
                <a:latin typeface="Times New Roman" panose="02020603050405020304" pitchFamily="18" charset="0"/>
                <a:cs typeface="Times New Roman" panose="02020603050405020304" pitchFamily="18" charset="0"/>
              </a:rPr>
              <a:t> </a:t>
            </a:r>
            <a:r>
              <a:rPr lang="en-US" sz="5300" b="1" dirty="0" err="1">
                <a:latin typeface="Times New Roman" panose="02020603050405020304" pitchFamily="18" charset="0"/>
                <a:cs typeface="Times New Roman" panose="02020603050405020304" pitchFamily="18" charset="0"/>
              </a:rPr>
              <a:t>тақырыбы</a:t>
            </a:r>
            <a:r>
              <a:rPr lang="en-US" sz="5300" b="1" dirty="0">
                <a:latin typeface="Times New Roman" panose="02020603050405020304" pitchFamily="18" charset="0"/>
                <a:cs typeface="Times New Roman" panose="02020603050405020304" pitchFamily="18" charset="0"/>
              </a:rPr>
              <a:t>: </a:t>
            </a:r>
            <a:br>
              <a:rPr lang="en-US" sz="5300" b="1" dirty="0">
                <a:latin typeface="Times New Roman" panose="02020603050405020304" pitchFamily="18" charset="0"/>
                <a:cs typeface="Times New Roman" panose="02020603050405020304" pitchFamily="18" charset="0"/>
              </a:rPr>
            </a:br>
            <a:r>
              <a:rPr lang="en-US" sz="4400" b="1" i="1" dirty="0">
                <a:solidFill>
                  <a:srgbClr val="00B0F0"/>
                </a:solidFill>
                <a:latin typeface="Times New Roman" panose="02020603050405020304" pitchFamily="18" charset="0"/>
                <a:cs typeface="Times New Roman" panose="02020603050405020304" pitchFamily="18" charset="0"/>
              </a:rPr>
              <a:t>The theme of the lesson: </a:t>
            </a:r>
            <a:r>
              <a:rPr lang="en-US" b="1" dirty="0">
                <a:latin typeface="Harrington" panose="04040505050A02020702" pitchFamily="82" charset="0"/>
              </a:rPr>
              <a:t/>
            </a:r>
            <a:br>
              <a:rPr lang="en-US" b="1" dirty="0">
                <a:latin typeface="Harrington" panose="04040505050A02020702" pitchFamily="82" charset="0"/>
              </a:rPr>
            </a:br>
            <a:r>
              <a:rPr lang="en-US" b="1" dirty="0"/>
              <a:t> </a:t>
            </a:r>
            <a:endParaRPr lang="en-US" dirty="0"/>
          </a:p>
        </p:txBody>
      </p:sp>
      <p:sp>
        <p:nvSpPr>
          <p:cNvPr id="3" name="Подзаголовок 2"/>
          <p:cNvSpPr>
            <a:spLocks noGrp="1"/>
          </p:cNvSpPr>
          <p:nvPr>
            <p:ph type="subTitle" idx="1"/>
          </p:nvPr>
        </p:nvSpPr>
        <p:spPr>
          <a:xfrm rot="21323247">
            <a:off x="1225234" y="2533729"/>
            <a:ext cx="9144000" cy="1655762"/>
          </a:xfrm>
        </p:spPr>
        <p:txBody>
          <a:bodyPr>
            <a:normAutofit fontScale="92500" lnSpcReduction="20000"/>
          </a:bodyPr>
          <a:lstStyle/>
          <a:p>
            <a:pPr algn="ctr"/>
            <a:r>
              <a:rPr lang="kk-KZ" sz="4800" b="1" dirty="0">
                <a:solidFill>
                  <a:srgbClr val="FF0000"/>
                </a:solidFill>
                <a:latin typeface="Times New Roman" panose="02020603050405020304" pitchFamily="18" charset="0"/>
                <a:cs typeface="Times New Roman" panose="02020603050405020304" pitchFamily="18" charset="0"/>
              </a:rPr>
              <a:t>Химиялық </a:t>
            </a:r>
            <a:r>
              <a:rPr lang="kk-KZ" sz="4800" b="1" dirty="0" smtClean="0">
                <a:solidFill>
                  <a:srgbClr val="FF0000"/>
                </a:solidFill>
                <a:latin typeface="Times New Roman" panose="02020603050405020304" pitchFamily="18" charset="0"/>
                <a:cs typeface="Times New Roman" panose="02020603050405020304" pitchFamily="18" charset="0"/>
              </a:rPr>
              <a:t>элементтер</a:t>
            </a:r>
            <a:endParaRPr lang="en-US" sz="4800" b="1" dirty="0" smtClean="0">
              <a:solidFill>
                <a:srgbClr val="FF0000"/>
              </a:solidFill>
              <a:latin typeface="Times New Roman" panose="02020603050405020304" pitchFamily="18" charset="0"/>
              <a:cs typeface="Times New Roman" panose="02020603050405020304" pitchFamily="18" charset="0"/>
            </a:endParaRPr>
          </a:p>
          <a:p>
            <a:pPr algn="ctr"/>
            <a:r>
              <a:rPr lang="en-US" sz="4800" b="1" i="1" dirty="0" smtClean="0">
                <a:solidFill>
                  <a:srgbClr val="00B0F0"/>
                </a:solidFill>
                <a:latin typeface="Times New Roman" panose="02020603050405020304" pitchFamily="18" charset="0"/>
                <a:cs typeface="Times New Roman" panose="02020603050405020304" pitchFamily="18" charset="0"/>
              </a:rPr>
              <a:t>CHEMICAL ELEMENTS. </a:t>
            </a:r>
            <a:endParaRPr lang="en-US" sz="4800" b="1" i="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99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907" y="673956"/>
            <a:ext cx="10515600" cy="1325563"/>
          </a:xfrm>
        </p:spPr>
        <p:txBody>
          <a:bodyPr>
            <a:noAutofit/>
          </a:bodyPr>
          <a:lstStyle/>
          <a:p>
            <a:pPr algn="ctr"/>
            <a:r>
              <a:rPr lang="en-US" sz="7200" b="1" dirty="0" err="1">
                <a:solidFill>
                  <a:srgbClr val="FF0000"/>
                </a:solidFill>
                <a:latin typeface="Times New Roman" panose="02020603050405020304" pitchFamily="18" charset="0"/>
                <a:cs typeface="Times New Roman" panose="02020603050405020304" pitchFamily="18" charset="0"/>
              </a:rPr>
              <a:t>Үй</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тапсырмасы</a:t>
            </a:r>
            <a:r>
              <a:rPr lang="en-US" sz="7200" b="1" dirty="0">
                <a:solidFill>
                  <a:srgbClr val="FF0000"/>
                </a:solidFill>
                <a:latin typeface="Times New Roman" panose="02020603050405020304" pitchFamily="18" charset="0"/>
                <a:cs typeface="Times New Roman" panose="02020603050405020304" pitchFamily="18" charset="0"/>
              </a:rPr>
              <a:t>  </a:t>
            </a:r>
            <a:r>
              <a:rPr lang="en-US" sz="7200" dirty="0">
                <a:solidFill>
                  <a:srgbClr val="FF0000"/>
                </a:solidFill>
                <a:latin typeface="Times New Roman" panose="02020603050405020304" pitchFamily="18" charset="0"/>
                <a:cs typeface="Times New Roman" panose="02020603050405020304" pitchFamily="18" charset="0"/>
              </a:rPr>
              <a:t/>
            </a:r>
            <a:br>
              <a:rPr lang="en-US" sz="7200" dirty="0">
                <a:solidFill>
                  <a:srgbClr val="FF0000"/>
                </a:solidFill>
                <a:latin typeface="Times New Roman" panose="02020603050405020304" pitchFamily="18" charset="0"/>
                <a:cs typeface="Times New Roman" panose="02020603050405020304" pitchFamily="18" charset="0"/>
              </a:rPr>
            </a:br>
            <a:r>
              <a:rPr lang="en-US" sz="7200" b="1" i="1" dirty="0" err="1">
                <a:solidFill>
                  <a:srgbClr val="00B0F0"/>
                </a:solidFill>
                <a:latin typeface="Times New Roman" panose="02020603050405020304" pitchFamily="18" charset="0"/>
                <a:cs typeface="Times New Roman" panose="02020603050405020304" pitchFamily="18" charset="0"/>
              </a:rPr>
              <a:t>Hometask</a:t>
            </a:r>
            <a:r>
              <a:rPr lang="en-US" sz="7200" b="1" i="1" dirty="0">
                <a:solidFill>
                  <a:srgbClr val="00B0F0"/>
                </a:solidFill>
                <a:latin typeface="Times New Roman" panose="02020603050405020304" pitchFamily="18" charset="0"/>
                <a:cs typeface="Times New Roman" panose="02020603050405020304" pitchFamily="18" charset="0"/>
              </a:rPr>
              <a:t> </a:t>
            </a:r>
          </a:p>
        </p:txBody>
      </p:sp>
      <p:sp>
        <p:nvSpPr>
          <p:cNvPr id="4" name="Овал 3"/>
          <p:cNvSpPr/>
          <p:nvPr/>
        </p:nvSpPr>
        <p:spPr>
          <a:xfrm>
            <a:off x="1855961" y="2576312"/>
            <a:ext cx="8392562" cy="273414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imes New Roman" panose="02020603050405020304" pitchFamily="18" charset="0"/>
                <a:cs typeface="Times New Roman" panose="02020603050405020304" pitchFamily="18" charset="0"/>
              </a:rPr>
              <a:t>Ережелерді</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жаттау</a:t>
            </a:r>
            <a:r>
              <a:rPr lang="en-US" sz="4400" b="1" dirty="0">
                <a:solidFill>
                  <a:srgbClr val="002060"/>
                </a:solidFill>
                <a:latin typeface="Times New Roman" panose="02020603050405020304" pitchFamily="18" charset="0"/>
                <a:cs typeface="Times New Roman" panose="02020603050405020304" pitchFamily="18" charset="0"/>
              </a:rPr>
              <a:t> </a:t>
            </a:r>
          </a:p>
          <a:p>
            <a:pPr algn="ctr"/>
            <a:r>
              <a:rPr lang="en-US" sz="4400" b="1" dirty="0">
                <a:solidFill>
                  <a:srgbClr val="002060"/>
                </a:solidFill>
                <a:latin typeface="Times New Roman" panose="02020603050405020304" pitchFamily="18" charset="0"/>
                <a:cs typeface="Times New Roman" panose="02020603050405020304" pitchFamily="18" charset="0"/>
              </a:rPr>
              <a:t>Understand definitions</a:t>
            </a:r>
          </a:p>
        </p:txBody>
      </p:sp>
    </p:spTree>
    <p:extLst>
      <p:ext uri="{BB962C8B-B14F-4D97-AF65-F5344CB8AC3E}">
        <p14:creationId xmlns:p14="http://schemas.microsoft.com/office/powerpoint/2010/main" val="440395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9545" y="69350"/>
            <a:ext cx="10396882" cy="1151965"/>
          </a:xfrm>
        </p:spPr>
        <p:txBody>
          <a:bodyPr>
            <a:noAutofit/>
          </a:bodyPr>
          <a:lstStyle/>
          <a:p>
            <a:pPr algn="ctr"/>
            <a:r>
              <a:rPr lang="kk-KZ" sz="2800" b="1" dirty="0">
                <a:solidFill>
                  <a:srgbClr val="FF0000"/>
                </a:solidFill>
                <a:latin typeface="Times New Roman" panose="02020603050405020304" pitchFamily="18" charset="0"/>
                <a:cs typeface="Times New Roman" panose="02020603050405020304" pitchFamily="18" charset="0"/>
              </a:rPr>
              <a:t>«Белгілер» әдісі</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descr="C:\Users\Администратор\Downloads\20161124_115003.jpg"/>
          <p:cNvPicPr>
            <a:picLocks noGrp="1"/>
          </p:cNvPicPr>
          <p:nvPr>
            <p:ph sz="quarter" idx="13"/>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059" t="5646" r="212" b="4028"/>
          <a:stretch/>
        </p:blipFill>
        <p:spPr bwMode="auto">
          <a:xfrm>
            <a:off x="1889399" y="835456"/>
            <a:ext cx="8157173" cy="4587570"/>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588476" y="5781726"/>
            <a:ext cx="10728356" cy="4164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b="1" i="1" dirty="0">
                <a:solidFill>
                  <a:srgbClr val="FF0000"/>
                </a:solidFill>
                <a:latin typeface="Times New Roman" panose="02020603050405020304" pitchFamily="18" charset="0"/>
                <a:cs typeface="Times New Roman" panose="02020603050405020304" pitchFamily="18" charset="0"/>
              </a:rPr>
              <a:t>Сабақтан алған әсерлерін стикерге жазып, қоржындарға жабыстырады</a:t>
            </a:r>
            <a:endParaRPr lang="en-US"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12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854" y="196913"/>
            <a:ext cx="10396882" cy="1151965"/>
          </a:xfrm>
        </p:spPr>
        <p:txBody>
          <a:bodyPr>
            <a:no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Сабақтың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мақсаты</a:t>
            </a:r>
            <a:r>
              <a:rPr lang="en-US" sz="4000" b="1" dirty="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r>
            <a:br>
              <a:rPr lang="en-US" sz="4000"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 Lesson objectives:</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176950" y="1493821"/>
            <a:ext cx="9841117" cy="390195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ru-RU" sz="2800" b="1" i="1" dirty="0">
                <a:solidFill>
                  <a:srgbClr val="002060"/>
                </a:solidFill>
                <a:latin typeface="Times New Roman" panose="02020603050405020304" pitchFamily="18" charset="0"/>
                <a:cs typeface="Times New Roman" panose="02020603050405020304" pitchFamily="18" charset="0"/>
              </a:rPr>
              <a:t>7.1.2.2 -</a:t>
            </a:r>
            <a:r>
              <a:rPr lang="ru-RU" sz="2800" b="1" i="1" dirty="0" err="1">
                <a:solidFill>
                  <a:srgbClr val="002060"/>
                </a:solidFill>
                <a:latin typeface="Times New Roman" panose="02020603050405020304" pitchFamily="18" charset="0"/>
                <a:cs typeface="Times New Roman" panose="02020603050405020304" pitchFamily="18" charset="0"/>
              </a:rPr>
              <a:t>әрбір</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элементтің</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химиялық</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таңбамен</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белгіленетіндігін</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және</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белгілі</a:t>
            </a:r>
            <a:r>
              <a:rPr lang="ru-RU" sz="2800" b="1" i="1" dirty="0">
                <a:solidFill>
                  <a:srgbClr val="002060"/>
                </a:solidFill>
                <a:latin typeface="Times New Roman" panose="02020603050405020304" pitchFamily="18" charset="0"/>
                <a:cs typeface="Times New Roman" panose="02020603050405020304" pitchFamily="18" charset="0"/>
              </a:rPr>
              <a:t> атом </a:t>
            </a:r>
            <a:r>
              <a:rPr lang="ru-RU" sz="2800" b="1" i="1" dirty="0" err="1">
                <a:solidFill>
                  <a:srgbClr val="002060"/>
                </a:solidFill>
                <a:latin typeface="Times New Roman" panose="02020603050405020304" pitchFamily="18" charset="0"/>
                <a:cs typeface="Times New Roman" panose="02020603050405020304" pitchFamily="18" charset="0"/>
              </a:rPr>
              <a:t>түрі</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екенін</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білу</a:t>
            </a:r>
            <a:endParaRPr lang="ru-RU" sz="2800" b="1" i="1" dirty="0">
              <a:solidFill>
                <a:srgbClr val="002060"/>
              </a:solidFill>
              <a:latin typeface="Times New Roman" panose="02020603050405020304" pitchFamily="18" charset="0"/>
              <a:cs typeface="Times New Roman" panose="02020603050405020304" pitchFamily="18" charset="0"/>
            </a:endParaRPr>
          </a:p>
          <a:p>
            <a:pPr lvl="1"/>
            <a:r>
              <a:rPr lang="ru-RU" sz="2800" b="1" i="1" dirty="0">
                <a:solidFill>
                  <a:srgbClr val="002060"/>
                </a:solidFill>
                <a:latin typeface="Times New Roman" panose="02020603050405020304" pitchFamily="18" charset="0"/>
                <a:cs typeface="Times New Roman" panose="02020603050405020304" pitchFamily="18" charset="0"/>
              </a:rPr>
              <a:t>7.1.2.3 -</a:t>
            </a:r>
            <a:r>
              <a:rPr lang="ru-RU" sz="2800" b="1" i="1" dirty="0" err="1">
                <a:solidFill>
                  <a:srgbClr val="002060"/>
                </a:solidFill>
                <a:latin typeface="Times New Roman" panose="02020603050405020304" pitchFamily="18" charset="0"/>
                <a:cs typeface="Times New Roman" panose="02020603050405020304" pitchFamily="18" charset="0"/>
              </a:rPr>
              <a:t>элементтерді</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металдар</a:t>
            </a:r>
            <a:r>
              <a:rPr lang="ru-RU" sz="2800" b="1" i="1" dirty="0">
                <a:solidFill>
                  <a:srgbClr val="002060"/>
                </a:solidFill>
                <a:latin typeface="Times New Roman" panose="02020603050405020304" pitchFamily="18" charset="0"/>
                <a:cs typeface="Times New Roman" panose="02020603050405020304" pitchFamily="18" charset="0"/>
              </a:rPr>
              <a:t> мен </a:t>
            </a:r>
            <a:r>
              <a:rPr lang="ru-RU" sz="2800" b="1" i="1" dirty="0" err="1">
                <a:solidFill>
                  <a:srgbClr val="002060"/>
                </a:solidFill>
                <a:latin typeface="Times New Roman" panose="02020603050405020304" pitchFamily="18" charset="0"/>
                <a:cs typeface="Times New Roman" panose="02020603050405020304" pitchFamily="18" charset="0"/>
              </a:rPr>
              <a:t>бейметалдарға</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жіктеу</a:t>
            </a:r>
            <a:endParaRPr lang="ru-RU" sz="2800" b="1" i="1" dirty="0">
              <a:solidFill>
                <a:srgbClr val="002060"/>
              </a:solidFill>
              <a:latin typeface="Times New Roman" panose="02020603050405020304" pitchFamily="18" charset="0"/>
              <a:cs typeface="Times New Roman" panose="02020603050405020304" pitchFamily="18" charset="0"/>
            </a:endParaRPr>
          </a:p>
          <a:p>
            <a:pPr lvl="1"/>
            <a:r>
              <a:rPr lang="ru-RU" sz="2800" b="1" i="1" dirty="0">
                <a:solidFill>
                  <a:srgbClr val="002060"/>
                </a:solidFill>
                <a:latin typeface="Times New Roman" panose="02020603050405020304" pitchFamily="18" charset="0"/>
                <a:cs typeface="Times New Roman" panose="02020603050405020304" pitchFamily="18" charset="0"/>
              </a:rPr>
              <a:t>7.1.2.4 -</a:t>
            </a:r>
            <a:r>
              <a:rPr lang="ru-RU" sz="2800" b="1" i="1" dirty="0" err="1">
                <a:solidFill>
                  <a:srgbClr val="002060"/>
                </a:solidFill>
                <a:latin typeface="Times New Roman" panose="02020603050405020304" pitchFamily="18" charset="0"/>
                <a:cs typeface="Times New Roman" panose="02020603050405020304" pitchFamily="18" charset="0"/>
              </a:rPr>
              <a:t>заттарды</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құрамына</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қарай</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жай</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және</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күрделіге</a:t>
            </a:r>
            <a:r>
              <a:rPr lang="ru-RU" sz="2800" b="1" i="1" dirty="0">
                <a:solidFill>
                  <a:srgbClr val="002060"/>
                </a:solidFill>
                <a:latin typeface="Times New Roman" panose="02020603050405020304" pitchFamily="18" charset="0"/>
                <a:cs typeface="Times New Roman" panose="02020603050405020304" pitchFamily="18" charset="0"/>
              </a:rPr>
              <a:t> </a:t>
            </a:r>
            <a:r>
              <a:rPr lang="ru-RU" sz="2800" b="1" i="1" dirty="0" err="1">
                <a:solidFill>
                  <a:srgbClr val="002060"/>
                </a:solidFill>
                <a:latin typeface="Times New Roman" panose="02020603050405020304" pitchFamily="18" charset="0"/>
                <a:cs typeface="Times New Roman" panose="02020603050405020304" pitchFamily="18" charset="0"/>
              </a:rPr>
              <a:t>жіктеу</a:t>
            </a:r>
            <a:endParaRPr lang="ru-RU" sz="28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202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414196"/>
            <a:ext cx="10396882" cy="1151965"/>
          </a:xfrm>
        </p:spPr>
        <p:txBody>
          <a:bodyPr>
            <a:normAutofit/>
          </a:bodyPr>
          <a:lstStyle/>
          <a:p>
            <a:pPr algn="ctr"/>
            <a:r>
              <a:rPr lang="ru-RU" sz="4800" b="1" dirty="0">
                <a:solidFill>
                  <a:srgbClr val="FF0000"/>
                </a:solidFill>
                <a:latin typeface="Times New Roman" panose="02020603050405020304" pitchFamily="18" charset="0"/>
                <a:cs typeface="Times New Roman" panose="02020603050405020304" pitchFamily="18" charset="0"/>
              </a:rPr>
              <a:t>Эпиграф</a:t>
            </a:r>
            <a:r>
              <a:rPr lang="ru-RU"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4" name="Овал 3"/>
          <p:cNvSpPr/>
          <p:nvPr/>
        </p:nvSpPr>
        <p:spPr>
          <a:xfrm>
            <a:off x="830657" y="1946407"/>
            <a:ext cx="10477122" cy="287909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002060"/>
                </a:solidFill>
                <a:latin typeface="Times New Roman" panose="02020603050405020304" pitchFamily="18" charset="0"/>
                <a:cs typeface="Times New Roman" panose="02020603050405020304" pitchFamily="18" charset="0"/>
              </a:rPr>
              <a:t>«</a:t>
            </a:r>
            <a:r>
              <a:rPr lang="ru-RU" sz="5400" b="1" dirty="0" err="1" smtClean="0">
                <a:solidFill>
                  <a:srgbClr val="002060"/>
                </a:solidFill>
                <a:latin typeface="Times New Roman" panose="02020603050405020304" pitchFamily="18" charset="0"/>
                <a:cs typeface="Times New Roman" panose="02020603050405020304" pitchFamily="18" charset="0"/>
              </a:rPr>
              <a:t>Элементтер</a:t>
            </a:r>
            <a:r>
              <a:rPr lang="ru-RU" sz="5400" b="1" dirty="0" smtClean="0">
                <a:solidFill>
                  <a:srgbClr val="002060"/>
                </a:solidFill>
                <a:latin typeface="Times New Roman" panose="02020603050405020304" pitchFamily="18" charset="0"/>
                <a:cs typeface="Times New Roman" panose="02020603050405020304" pitchFamily="18" charset="0"/>
              </a:rPr>
              <a:t> – химия </a:t>
            </a:r>
            <a:r>
              <a:rPr lang="ru-RU" sz="5400" b="1" dirty="0" err="1" smtClean="0">
                <a:solidFill>
                  <a:srgbClr val="002060"/>
                </a:solidFill>
                <a:latin typeface="Times New Roman" panose="02020603050405020304" pitchFamily="18" charset="0"/>
                <a:cs typeface="Times New Roman" panose="02020603050405020304" pitchFamily="18" charset="0"/>
              </a:rPr>
              <a:t>негізі</a:t>
            </a:r>
            <a:r>
              <a:rPr lang="ru-RU" sz="5400" b="1" dirty="0" smtClean="0">
                <a:solidFill>
                  <a:srgbClr val="002060"/>
                </a:solidFill>
                <a:latin typeface="Times New Roman" panose="02020603050405020304" pitchFamily="18" charset="0"/>
                <a:cs typeface="Times New Roman" panose="02020603050405020304" pitchFamily="18" charset="0"/>
              </a:rPr>
              <a:t>» </a:t>
            </a:r>
            <a:endParaRPr lang="en-US" sz="5400" dirty="0">
              <a:solidFill>
                <a:srgbClr val="002060"/>
              </a:solidFill>
            </a:endParaRPr>
          </a:p>
        </p:txBody>
      </p:sp>
    </p:spTree>
    <p:extLst>
      <p:ext uri="{BB962C8B-B14F-4D97-AF65-F5344CB8AC3E}">
        <p14:creationId xmlns:p14="http://schemas.microsoft.com/office/powerpoint/2010/main" val="2750106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908" y="486624"/>
            <a:ext cx="10396882" cy="1151965"/>
          </a:xfrm>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Негізгі</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бөлім</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i="1" dirty="0">
                <a:solidFill>
                  <a:srgbClr val="00B0F0"/>
                </a:solidFill>
                <a:latin typeface="Times New Roman" panose="02020603050405020304" pitchFamily="18" charset="0"/>
                <a:cs typeface="Times New Roman" panose="02020603050405020304" pitchFamily="18" charset="0"/>
              </a:rPr>
              <a:t>Main part:</a:t>
            </a:r>
            <a:endParaRPr lang="en-US" i="1" dirty="0">
              <a:solidFill>
                <a:srgbClr val="00B0F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604471" y="1901227"/>
            <a:ext cx="8595755" cy="31596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Times New Roman" panose="02020603050405020304" pitchFamily="18" charset="0"/>
                <a:cs typeface="Times New Roman" panose="02020603050405020304" pitchFamily="18" charset="0"/>
              </a:rPr>
              <a:t>Мұғалім</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интерактивті</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тақтаға</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элементтердің</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қазақша</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орысша</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ағылшынша</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атаулары</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мен</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таңбалары</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берілген</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сызбанұсқаны</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көрсетіп</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әрбір</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элементті</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дауыстап</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қайталатады</a:t>
            </a:r>
            <a:r>
              <a:rPr lang="en-US" sz="2000" b="1" dirty="0">
                <a:solidFill>
                  <a:srgbClr val="002060"/>
                </a:solidFill>
                <a:latin typeface="Times New Roman" panose="02020603050405020304" pitchFamily="18" charset="0"/>
                <a:cs typeface="Times New Roman" panose="02020603050405020304" pitchFamily="18" charset="0"/>
              </a:rPr>
              <a:t>.   </a:t>
            </a:r>
          </a:p>
          <a:p>
            <a:pPr algn="ctr"/>
            <a:endParaRPr lang="en-US" sz="2000" b="1" dirty="0" smtClean="0">
              <a:solidFill>
                <a:srgbClr val="002060"/>
              </a:solidFill>
              <a:latin typeface="Times New Roman" panose="02020603050405020304" pitchFamily="18" charset="0"/>
              <a:cs typeface="Times New Roman" panose="02020603050405020304" pitchFamily="18" charset="0"/>
            </a:endParaRPr>
          </a:p>
          <a:p>
            <a:pPr algn="ctr"/>
            <a:r>
              <a:rPr lang="en-US" sz="2000" b="1" dirty="0" smtClean="0">
                <a:solidFill>
                  <a:srgbClr val="002060"/>
                </a:solidFill>
                <a:latin typeface="Times New Roman" panose="02020603050405020304" pitchFamily="18" charset="0"/>
                <a:cs typeface="Times New Roman" panose="02020603050405020304" pitchFamily="18" charset="0"/>
              </a:rPr>
              <a:t>Elements</a:t>
            </a:r>
            <a:r>
              <a:rPr lang="en-US" sz="2000" b="1" dirty="0">
                <a:solidFill>
                  <a:srgbClr val="002060"/>
                </a:solidFill>
                <a:latin typeface="Times New Roman" panose="02020603050405020304" pitchFamily="18" charset="0"/>
                <a:cs typeface="Times New Roman" panose="02020603050405020304" pitchFamily="18" charset="0"/>
              </a:rPr>
              <a:t>: They are pure. They are made of only one kind of atoms. They can not be decomposed into simpler substances. They are represented by symbols. Let’s learn the symbols of some important elements. </a:t>
            </a:r>
          </a:p>
        </p:txBody>
      </p:sp>
    </p:spTree>
    <p:extLst>
      <p:ext uri="{BB962C8B-B14F-4D97-AF65-F5344CB8AC3E}">
        <p14:creationId xmlns:p14="http://schemas.microsoft.com/office/powerpoint/2010/main" val="345356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3120734217"/>
              </p:ext>
            </p:extLst>
          </p:nvPr>
        </p:nvGraphicFramePr>
        <p:xfrm>
          <a:off x="2263365" y="208231"/>
          <a:ext cx="7333309" cy="5329796"/>
        </p:xfrm>
        <a:graphic>
          <a:graphicData uri="http://schemas.openxmlformats.org/drawingml/2006/table">
            <a:tbl>
              <a:tblPr firstRow="1" firstCol="1" bandRow="1">
                <a:tableStyleId>{5940675A-B579-460E-94D1-54222C63F5DA}</a:tableStyleId>
              </a:tblPr>
              <a:tblGrid>
                <a:gridCol w="938868">
                  <a:extLst>
                    <a:ext uri="{9D8B030D-6E8A-4147-A177-3AD203B41FA5}">
                      <a16:colId xmlns:a16="http://schemas.microsoft.com/office/drawing/2014/main" val="3731924646"/>
                    </a:ext>
                  </a:extLst>
                </a:gridCol>
                <a:gridCol w="1260280">
                  <a:extLst>
                    <a:ext uri="{9D8B030D-6E8A-4147-A177-3AD203B41FA5}">
                      <a16:colId xmlns:a16="http://schemas.microsoft.com/office/drawing/2014/main" val="3180394826"/>
                    </a:ext>
                  </a:extLst>
                </a:gridCol>
                <a:gridCol w="1285655">
                  <a:extLst>
                    <a:ext uri="{9D8B030D-6E8A-4147-A177-3AD203B41FA5}">
                      <a16:colId xmlns:a16="http://schemas.microsoft.com/office/drawing/2014/main" val="4026106504"/>
                    </a:ext>
                  </a:extLst>
                </a:gridCol>
                <a:gridCol w="1006532">
                  <a:extLst>
                    <a:ext uri="{9D8B030D-6E8A-4147-A177-3AD203B41FA5}">
                      <a16:colId xmlns:a16="http://schemas.microsoft.com/office/drawing/2014/main" val="3665671585"/>
                    </a:ext>
                  </a:extLst>
                </a:gridCol>
                <a:gridCol w="1226448">
                  <a:extLst>
                    <a:ext uri="{9D8B030D-6E8A-4147-A177-3AD203B41FA5}">
                      <a16:colId xmlns:a16="http://schemas.microsoft.com/office/drawing/2014/main" val="634450297"/>
                    </a:ext>
                  </a:extLst>
                </a:gridCol>
                <a:gridCol w="1615526">
                  <a:extLst>
                    <a:ext uri="{9D8B030D-6E8A-4147-A177-3AD203B41FA5}">
                      <a16:colId xmlns:a16="http://schemas.microsoft.com/office/drawing/2014/main" val="2469716783"/>
                    </a:ext>
                  </a:extLst>
                </a:gridCol>
              </a:tblGrid>
              <a:tr h="427367">
                <a:tc>
                  <a:txBody>
                    <a:bodyPr/>
                    <a:lstStyle/>
                    <a:p>
                      <a:pPr algn="ctr">
                        <a:lnSpc>
                          <a:spcPct val="107000"/>
                        </a:lnSpc>
                        <a:spcAft>
                          <a:spcPts val="0"/>
                        </a:spcAft>
                      </a:pPr>
                      <a:r>
                        <a:rPr lang="en-US" sz="1400" b="1" dirty="0" smtClean="0">
                          <a:solidFill>
                            <a:srgbClr val="FF0000"/>
                          </a:solidFill>
                          <a:effectLst/>
                          <a:latin typeface="Times New Roman" panose="02020603050405020304" pitchFamily="18" charset="0"/>
                          <a:cs typeface="Times New Roman" panose="02020603050405020304" pitchFamily="18" charset="0"/>
                        </a:rPr>
                        <a:t>Symbol</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chemeClr val="accent6">
                        <a:lumMod val="40000"/>
                        <a:lumOff val="60000"/>
                      </a:schemeClr>
                    </a:solidFill>
                  </a:tcPr>
                </a:tc>
                <a:tc>
                  <a:txBody>
                    <a:bodyPr/>
                    <a:lstStyle/>
                    <a:p>
                      <a:pPr algn="ctr">
                        <a:lnSpc>
                          <a:spcPct val="107000"/>
                        </a:lnSpc>
                        <a:spcAft>
                          <a:spcPts val="0"/>
                        </a:spcAft>
                      </a:pPr>
                      <a:r>
                        <a:rPr lang="en-US" sz="1400" b="1" dirty="0">
                          <a:solidFill>
                            <a:srgbClr val="FF0000"/>
                          </a:solidFill>
                          <a:effectLst/>
                          <a:latin typeface="Times New Roman" panose="02020603050405020304" pitchFamily="18" charset="0"/>
                          <a:cs typeface="Times New Roman" panose="02020603050405020304" pitchFamily="18" charset="0"/>
                        </a:rPr>
                        <a:t>In English</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chemeClr val="accent6">
                        <a:lumMod val="40000"/>
                        <a:lumOff val="60000"/>
                      </a:schemeClr>
                    </a:solidFill>
                  </a:tcPr>
                </a:tc>
                <a:tc>
                  <a:txBody>
                    <a:bodyPr/>
                    <a:lstStyle/>
                    <a:p>
                      <a:pPr algn="ctr">
                        <a:lnSpc>
                          <a:spcPct val="107000"/>
                        </a:lnSpc>
                        <a:spcAft>
                          <a:spcPts val="0"/>
                        </a:spcAft>
                      </a:pPr>
                      <a:r>
                        <a:rPr lang="en-US" sz="1400" b="1" dirty="0">
                          <a:solidFill>
                            <a:srgbClr val="FF0000"/>
                          </a:solidFill>
                          <a:effectLst/>
                          <a:latin typeface="Times New Roman" panose="02020603050405020304" pitchFamily="18" charset="0"/>
                          <a:cs typeface="Times New Roman" panose="02020603050405020304" pitchFamily="18" charset="0"/>
                        </a:rPr>
                        <a:t>In </a:t>
                      </a:r>
                      <a:r>
                        <a:rPr lang="en-US" sz="1400" b="1" dirty="0" smtClean="0">
                          <a:solidFill>
                            <a:srgbClr val="FF0000"/>
                          </a:solidFill>
                          <a:effectLst/>
                          <a:latin typeface="Times New Roman" panose="02020603050405020304" pitchFamily="18" charset="0"/>
                          <a:cs typeface="Times New Roman" panose="02020603050405020304" pitchFamily="18" charset="0"/>
                        </a:rPr>
                        <a:t>Russian</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chemeClr val="accent6">
                        <a:lumMod val="40000"/>
                        <a:lumOff val="60000"/>
                      </a:schemeClr>
                    </a:solidFill>
                  </a:tcPr>
                </a:tc>
                <a:tc>
                  <a:txBody>
                    <a:bodyPr/>
                    <a:lstStyle/>
                    <a:p>
                      <a:pPr algn="ctr">
                        <a:lnSpc>
                          <a:spcPct val="107000"/>
                        </a:lnSpc>
                        <a:spcAft>
                          <a:spcPts val="0"/>
                        </a:spcAft>
                      </a:pPr>
                      <a:r>
                        <a:rPr lang="en-US" sz="1400" b="1" dirty="0" smtClean="0">
                          <a:solidFill>
                            <a:srgbClr val="FF0000"/>
                          </a:solidFill>
                          <a:effectLst/>
                          <a:latin typeface="Times New Roman" panose="02020603050405020304" pitchFamily="18" charset="0"/>
                          <a:cs typeface="Times New Roman" panose="02020603050405020304" pitchFamily="18" charset="0"/>
                        </a:rPr>
                        <a:t>Symbol</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chemeClr val="accent6">
                        <a:lumMod val="40000"/>
                        <a:lumOff val="60000"/>
                      </a:schemeClr>
                    </a:solidFill>
                  </a:tcPr>
                </a:tc>
                <a:tc>
                  <a:txBody>
                    <a:bodyPr/>
                    <a:lstStyle/>
                    <a:p>
                      <a:pPr algn="ctr">
                        <a:lnSpc>
                          <a:spcPct val="107000"/>
                        </a:lnSpc>
                        <a:spcAft>
                          <a:spcPts val="0"/>
                        </a:spcAft>
                      </a:pPr>
                      <a:r>
                        <a:rPr lang="en-US" sz="1400" b="1" dirty="0">
                          <a:solidFill>
                            <a:srgbClr val="FF0000"/>
                          </a:solidFill>
                          <a:effectLst/>
                          <a:latin typeface="Times New Roman" panose="02020603050405020304" pitchFamily="18" charset="0"/>
                          <a:cs typeface="Times New Roman" panose="02020603050405020304" pitchFamily="18" charset="0"/>
                        </a:rPr>
                        <a:t>In English</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chemeClr val="accent6">
                        <a:lumMod val="40000"/>
                        <a:lumOff val="60000"/>
                      </a:schemeClr>
                    </a:solidFill>
                  </a:tcPr>
                </a:tc>
                <a:tc>
                  <a:txBody>
                    <a:bodyPr/>
                    <a:lstStyle/>
                    <a:p>
                      <a:pPr algn="ctr">
                        <a:lnSpc>
                          <a:spcPct val="107000"/>
                        </a:lnSpc>
                        <a:spcAft>
                          <a:spcPts val="0"/>
                        </a:spcAft>
                      </a:pPr>
                      <a:r>
                        <a:rPr lang="en-US" sz="1400" b="1" dirty="0">
                          <a:solidFill>
                            <a:srgbClr val="FF0000"/>
                          </a:solidFill>
                          <a:effectLst/>
                          <a:latin typeface="Times New Roman" panose="02020603050405020304" pitchFamily="18" charset="0"/>
                          <a:cs typeface="Times New Roman" panose="02020603050405020304" pitchFamily="18" charset="0"/>
                        </a:rPr>
                        <a:t>In </a:t>
                      </a:r>
                      <a:r>
                        <a:rPr lang="en-US" sz="1400" b="1" dirty="0" smtClean="0">
                          <a:solidFill>
                            <a:srgbClr val="FF0000"/>
                          </a:solidFill>
                          <a:effectLst/>
                          <a:latin typeface="Times New Roman" panose="02020603050405020304" pitchFamily="18" charset="0"/>
                          <a:cs typeface="Times New Roman" panose="02020603050405020304" pitchFamily="18" charset="0"/>
                        </a:rPr>
                        <a:t>Russian</a:t>
                      </a:r>
                      <a:endParaRPr lang="en-US"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chemeClr val="accent6">
                        <a:lumMod val="40000"/>
                        <a:lumOff val="60000"/>
                      </a:schemeClr>
                    </a:solidFill>
                  </a:tcPr>
                </a:tc>
                <a:extLst>
                  <a:ext uri="{0D108BD9-81ED-4DB2-BD59-A6C34878D82A}">
                    <a16:rowId xmlns:a16="http://schemas.microsoft.com/office/drawing/2014/main" val="772012055"/>
                  </a:ext>
                </a:extLst>
              </a:tr>
              <a:tr h="495005">
                <a:tc>
                  <a:txBody>
                    <a:bodyPr/>
                    <a:lstStyle/>
                    <a:p>
                      <a:pPr algn="ctr">
                        <a:lnSpc>
                          <a:spcPct val="107000"/>
                        </a:lnSpc>
                        <a:spcAft>
                          <a:spcPts val="0"/>
                        </a:spcAft>
                      </a:pPr>
                      <a:r>
                        <a:rPr lang="ru-RU" sz="1400" b="1" dirty="0">
                          <a:solidFill>
                            <a:srgbClr val="7030A0"/>
                          </a:solidFill>
                          <a:effectLst/>
                          <a:latin typeface="Times New Roman" panose="02020603050405020304" pitchFamily="18" charset="0"/>
                          <a:cs typeface="Times New Roman" panose="02020603050405020304" pitchFamily="18" charset="0"/>
                        </a:rPr>
                        <a:t>H</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ru-RU" sz="1400" b="1" dirty="0" err="1" smtClean="0">
                          <a:effectLst/>
                          <a:latin typeface="Times New Roman" panose="02020603050405020304" pitchFamily="18" charset="0"/>
                          <a:cs typeface="Times New Roman" panose="02020603050405020304" pitchFamily="18" charset="0"/>
                        </a:rPr>
                        <a:t>Hydrogen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err="1" smtClean="0">
                          <a:effectLst/>
                          <a:latin typeface="Times New Roman" panose="02020603050405020304" pitchFamily="18" charset="0"/>
                          <a:cs typeface="Times New Roman" panose="02020603050405020304" pitchFamily="18" charset="0"/>
                        </a:rPr>
                        <a:t>Водород</a:t>
                      </a:r>
                      <a:r>
                        <a:rPr lang="en-US" sz="1400" b="1" dirty="0" smtClean="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Mg</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smtClean="0">
                          <a:effectLst/>
                          <a:latin typeface="Times New Roman" panose="02020603050405020304" pitchFamily="18" charset="0"/>
                          <a:cs typeface="Times New Roman" panose="02020603050405020304" pitchFamily="18" charset="0"/>
                        </a:rPr>
                        <a:t>Magnesium </a:t>
                      </a:r>
                      <a:endParaRPr lang="en-US" sz="14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err="1">
                          <a:effectLst/>
                          <a:latin typeface="Times New Roman" panose="02020603050405020304" pitchFamily="18" charset="0"/>
                          <a:cs typeface="Times New Roman" panose="02020603050405020304" pitchFamily="18" charset="0"/>
                        </a:rPr>
                        <a:t>Магний</a:t>
                      </a:r>
                      <a:r>
                        <a:rPr lang="en-US" sz="1400" b="1"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2842072881"/>
                  </a:ext>
                </a:extLst>
              </a:tr>
              <a:tr h="211496">
                <a:tc>
                  <a:txBody>
                    <a:bodyPr/>
                    <a:lstStyle/>
                    <a:p>
                      <a:pPr algn="ctr">
                        <a:lnSpc>
                          <a:spcPct val="107000"/>
                        </a:lnSpc>
                        <a:spcAft>
                          <a:spcPts val="0"/>
                        </a:spcAft>
                      </a:pPr>
                      <a:r>
                        <a:rPr lang="ru-RU" sz="1400" b="1" dirty="0">
                          <a:solidFill>
                            <a:srgbClr val="7030A0"/>
                          </a:solidFill>
                          <a:effectLst/>
                          <a:latin typeface="Times New Roman" panose="02020603050405020304" pitchFamily="18" charset="0"/>
                          <a:cs typeface="Times New Roman" panose="02020603050405020304" pitchFamily="18" charset="0"/>
                        </a:rPr>
                        <a:t>С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Carbon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err="1">
                          <a:effectLst/>
                          <a:latin typeface="Times New Roman" panose="02020603050405020304" pitchFamily="18" charset="0"/>
                          <a:cs typeface="Times New Roman" panose="02020603050405020304" pitchFamily="18" charset="0"/>
                        </a:rPr>
                        <a:t>Углерод</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Ca</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smtClean="0">
                          <a:effectLst/>
                          <a:latin typeface="Times New Roman" panose="02020603050405020304" pitchFamily="18" charset="0"/>
                          <a:cs typeface="Times New Roman" panose="02020603050405020304" pitchFamily="18" charset="0"/>
                        </a:rPr>
                        <a:t>Calcium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Кальций</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2842040209"/>
                  </a:ext>
                </a:extLst>
              </a:tr>
              <a:tr h="623027">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O</a:t>
                      </a:r>
                    </a:p>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Oxygen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kk-KZ" sz="1400" b="1" dirty="0">
                          <a:effectLst/>
                          <a:latin typeface="Times New Roman" panose="02020603050405020304" pitchFamily="18" charset="0"/>
                          <a:cs typeface="Times New Roman" panose="02020603050405020304" pitchFamily="18" charset="0"/>
                        </a:rPr>
                        <a:t>кислород</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Ba</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Barium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Барий</a:t>
                      </a:r>
                    </a:p>
                    <a:p>
                      <a:pPr algn="ctr">
                        <a:lnSpc>
                          <a:spcPct val="107000"/>
                        </a:lnSpc>
                        <a:spcAft>
                          <a:spcPts val="0"/>
                        </a:spcAft>
                      </a:pPr>
                      <a:r>
                        <a:rPr lang="kk-KZ" sz="1400" b="1">
                          <a:effectLst/>
                          <a:latin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1985478701"/>
                  </a:ext>
                </a:extLst>
              </a:tr>
              <a:tr h="427367">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S</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Sulfur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kk-KZ" sz="1400" b="1" dirty="0">
                          <a:effectLst/>
                          <a:latin typeface="Times New Roman" panose="02020603050405020304" pitchFamily="18" charset="0"/>
                          <a:cs typeface="Times New Roman" panose="02020603050405020304" pitchFamily="18" charset="0"/>
                        </a:rPr>
                        <a:t>сера</a:t>
                      </a:r>
                      <a:endParaRPr lang="en-US" sz="14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kk-KZ"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Al</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Aluminum</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kk-KZ" sz="1400" b="1">
                          <a:effectLst/>
                          <a:latin typeface="Times New Roman" panose="02020603050405020304" pitchFamily="18" charset="0"/>
                          <a:cs typeface="Times New Roman" panose="02020603050405020304" pitchFamily="18" charset="0"/>
                        </a:rPr>
                        <a:t>Алюминий</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1779822990"/>
                  </a:ext>
                </a:extLst>
              </a:tr>
              <a:tr h="427367">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N</a:t>
                      </a:r>
                    </a:p>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Nitrogen</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Азот</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Mn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smtClean="0">
                          <a:effectLst/>
                          <a:latin typeface="Times New Roman" panose="02020603050405020304" pitchFamily="18" charset="0"/>
                          <a:cs typeface="Times New Roman" panose="02020603050405020304" pitchFamily="18" charset="0"/>
                        </a:rPr>
                        <a:t>Manganese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kk-KZ" sz="1400" b="1">
                          <a:effectLst/>
                          <a:latin typeface="Times New Roman" panose="02020603050405020304" pitchFamily="18" charset="0"/>
                          <a:cs typeface="Times New Roman" panose="02020603050405020304" pitchFamily="18" charset="0"/>
                        </a:rPr>
                        <a:t>Марганец</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1037045419"/>
                  </a:ext>
                </a:extLst>
              </a:tr>
              <a:tr h="427367">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P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dirty="0" smtClean="0">
                          <a:effectLst/>
                          <a:latin typeface="Times New Roman" panose="02020603050405020304" pitchFamily="18" charset="0"/>
                          <a:cs typeface="Times New Roman" panose="02020603050405020304" pitchFamily="18" charset="0"/>
                        </a:rPr>
                        <a:t>Phosphorous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kk-KZ" sz="1400" b="1">
                          <a:effectLst/>
                          <a:latin typeface="Times New Roman" panose="02020603050405020304" pitchFamily="18" charset="0"/>
                          <a:cs typeface="Times New Roman" panose="02020603050405020304" pitchFamily="18" charset="0"/>
                        </a:rPr>
                        <a:t>фосфор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Zn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Zinc</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Цинк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4262119410"/>
                  </a:ext>
                </a:extLst>
              </a:tr>
              <a:tr h="211496">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F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Fluorine</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Фтор</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Fe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Iron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a:effectLst/>
                          <a:latin typeface="Times New Roman" panose="02020603050405020304" pitchFamily="18" charset="0"/>
                          <a:cs typeface="Times New Roman" panose="02020603050405020304" pitchFamily="18" charset="0"/>
                        </a:rPr>
                        <a:t>Железо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2073662014"/>
                  </a:ext>
                </a:extLst>
              </a:tr>
              <a:tr h="211496">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Cl</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Chlorine</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a:effectLst/>
                          <a:latin typeface="Times New Roman" panose="02020603050405020304" pitchFamily="18" charset="0"/>
                          <a:cs typeface="Times New Roman" panose="02020603050405020304" pitchFamily="18" charset="0"/>
                        </a:rPr>
                        <a:t>Хлор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Pb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Lead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Свинец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2707352704"/>
                  </a:ext>
                </a:extLst>
              </a:tr>
              <a:tr h="211496">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Br</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Bromine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a:effectLst/>
                          <a:latin typeface="Times New Roman" panose="02020603050405020304" pitchFamily="18" charset="0"/>
                          <a:cs typeface="Times New Roman" panose="02020603050405020304" pitchFamily="18" charset="0"/>
                        </a:rPr>
                        <a:t>Бром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Cu</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Copper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Медь</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2348538559"/>
                  </a:ext>
                </a:extLst>
              </a:tr>
              <a:tr h="410605">
                <a:tc>
                  <a:txBody>
                    <a:bodyPr/>
                    <a:lstStyle/>
                    <a:p>
                      <a:pPr algn="ctr">
                        <a:lnSpc>
                          <a:spcPct val="107000"/>
                        </a:lnSpc>
                        <a:spcAft>
                          <a:spcPts val="0"/>
                        </a:spcAft>
                      </a:pPr>
                      <a:r>
                        <a:rPr lang="en-US" sz="1400" b="1" dirty="0" smtClean="0">
                          <a:solidFill>
                            <a:srgbClr val="7030A0"/>
                          </a:solidFill>
                          <a:effectLst/>
                          <a:latin typeface="Times New Roman" panose="02020603050405020304" pitchFamily="18" charset="0"/>
                          <a:cs typeface="Times New Roman" panose="02020603050405020304" pitchFamily="18" charset="0"/>
                        </a:rPr>
                        <a:t>Li</a:t>
                      </a:r>
                      <a:endParaRPr lang="en-US" sz="1400" b="1" dirty="0">
                        <a:solidFill>
                          <a:srgbClr val="7030A0"/>
                        </a:solidFill>
                        <a:effectLst/>
                        <a:latin typeface="Times New Roman" panose="02020603050405020304" pitchFamily="18"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Lithium</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err="1" smtClean="0">
                          <a:effectLst/>
                          <a:latin typeface="Times New Roman" panose="02020603050405020304" pitchFamily="18" charset="0"/>
                          <a:cs typeface="Times New Roman" panose="02020603050405020304" pitchFamily="18" charset="0"/>
                        </a:rPr>
                        <a:t>Литий</a:t>
                      </a:r>
                      <a:endParaRPr lang="en-US" sz="1400" b="1" dirty="0">
                        <a:effectLst/>
                        <a:latin typeface="Times New Roman" panose="02020603050405020304" pitchFamily="18"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Ag</a:t>
                      </a:r>
                    </a:p>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Silver</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dirty="0" smtClean="0">
                          <a:effectLst/>
                          <a:latin typeface="Times New Roman" panose="02020603050405020304" pitchFamily="18" charset="0"/>
                          <a:cs typeface="Times New Roman" panose="02020603050405020304" pitchFamily="18" charset="0"/>
                        </a:rPr>
                        <a:t>Серебро</a:t>
                      </a:r>
                      <a:endParaRPr lang="en-US" sz="1400" b="1" dirty="0">
                        <a:effectLst/>
                        <a:latin typeface="Times New Roman" panose="02020603050405020304" pitchFamily="18" charset="0"/>
                        <a:cs typeface="Times New Roman" panose="02020603050405020304" pitchFamily="18" charset="0"/>
                      </a:endParaRPr>
                    </a:p>
                  </a:txBody>
                  <a:tcPr marL="66541" marR="66541" marT="0" marB="0" anchor="ctr"/>
                </a:tc>
                <a:extLst>
                  <a:ext uri="{0D108BD9-81ED-4DB2-BD59-A6C34878D82A}">
                    <a16:rowId xmlns:a16="http://schemas.microsoft.com/office/drawing/2014/main" val="2381838081"/>
                  </a:ext>
                </a:extLst>
              </a:tr>
              <a:tr h="211496">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I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Iodine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a:effectLst/>
                          <a:latin typeface="Times New Roman" panose="02020603050405020304" pitchFamily="18" charset="0"/>
                          <a:cs typeface="Times New Roman" panose="02020603050405020304" pitchFamily="18" charset="0"/>
                        </a:rPr>
                        <a:t>Йод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Hg</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Mercury</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Ртуть</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3412815379"/>
                  </a:ext>
                </a:extLst>
              </a:tr>
              <a:tr h="410605">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Na</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ru-RU" sz="1400" b="1" dirty="0" err="1">
                          <a:effectLst/>
                          <a:latin typeface="Times New Roman" panose="02020603050405020304" pitchFamily="18" charset="0"/>
                          <a:cs typeface="Times New Roman" panose="02020603050405020304" pitchFamily="18" charset="0"/>
                        </a:rPr>
                        <a:t>Sodium</a:t>
                      </a:r>
                      <a:r>
                        <a:rPr lang="ru-RU"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a:effectLst/>
                          <a:latin typeface="Times New Roman" panose="02020603050405020304" pitchFamily="18" charset="0"/>
                          <a:cs typeface="Times New Roman" panose="02020603050405020304" pitchFamily="18" charset="0"/>
                        </a:rPr>
                        <a:t>Натрий</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Au</a:t>
                      </a:r>
                    </a:p>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a:effectLst/>
                          <a:latin typeface="Times New Roman" panose="02020603050405020304" pitchFamily="18" charset="0"/>
                          <a:cs typeface="Times New Roman" panose="02020603050405020304" pitchFamily="18" charset="0"/>
                        </a:rPr>
                        <a:t>Gold</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Золото</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3241917006"/>
                  </a:ext>
                </a:extLst>
              </a:tr>
              <a:tr h="327534">
                <a:tc>
                  <a:txBody>
                    <a:bodyPr/>
                    <a:lstStyle/>
                    <a:p>
                      <a:pPr algn="ctr">
                        <a:lnSpc>
                          <a:spcPct val="107000"/>
                        </a:lnSpc>
                        <a:spcAft>
                          <a:spcPts val="0"/>
                        </a:spcAft>
                      </a:pPr>
                      <a:r>
                        <a:rPr lang="en-US" sz="1400" b="1" dirty="0">
                          <a:solidFill>
                            <a:srgbClr val="7030A0"/>
                          </a:solidFill>
                          <a:effectLst/>
                          <a:latin typeface="Times New Roman" panose="02020603050405020304" pitchFamily="18" charset="0"/>
                          <a:cs typeface="Times New Roman" panose="02020603050405020304" pitchFamily="18" charset="0"/>
                        </a:rPr>
                        <a:t>K </a:t>
                      </a:r>
                      <a:endParaRPr lang="en-US" sz="1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solidFill>
                      <a:srgbClr val="FFFF00"/>
                    </a:solidFill>
                  </a:tcPr>
                </a:tc>
                <a:tc>
                  <a:txBody>
                    <a:bodyPr/>
                    <a:lstStyle/>
                    <a:p>
                      <a:pPr algn="ctr">
                        <a:lnSpc>
                          <a:spcPct val="107000"/>
                        </a:lnSpc>
                        <a:spcAft>
                          <a:spcPts val="0"/>
                        </a:spcAft>
                      </a:pPr>
                      <a:r>
                        <a:rPr lang="en-US" sz="1400" b="1" dirty="0" smtClean="0">
                          <a:effectLst/>
                          <a:latin typeface="Times New Roman" panose="02020603050405020304" pitchFamily="18" charset="0"/>
                          <a:cs typeface="Times New Roman" panose="02020603050405020304" pitchFamily="18" charset="0"/>
                        </a:rPr>
                        <a:t>Potassium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ru-RU" sz="1400" b="1" dirty="0">
                          <a:effectLst/>
                          <a:latin typeface="Times New Roman" panose="02020603050405020304" pitchFamily="18" charset="0"/>
                          <a:cs typeface="Times New Roman" panose="02020603050405020304" pitchFamily="18" charset="0"/>
                        </a:rPr>
                        <a:t>Калий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tc>
                  <a:txBody>
                    <a:bodyPr/>
                    <a:lstStyle/>
                    <a:p>
                      <a:pPr algn="ctr">
                        <a:lnSpc>
                          <a:spcPct val="107000"/>
                        </a:lnSpc>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41" marR="66541" marT="0" marB="0" anchor="ctr"/>
                </a:tc>
                <a:extLst>
                  <a:ext uri="{0D108BD9-81ED-4DB2-BD59-A6C34878D82A}">
                    <a16:rowId xmlns:a16="http://schemas.microsoft.com/office/drawing/2014/main" val="339747622"/>
                  </a:ext>
                </a:extLst>
              </a:tr>
            </a:tbl>
          </a:graphicData>
        </a:graphic>
      </p:graphicFrame>
    </p:spTree>
    <p:extLst>
      <p:ext uri="{BB962C8B-B14F-4D97-AF65-F5344CB8AC3E}">
        <p14:creationId xmlns:p14="http://schemas.microsoft.com/office/powerpoint/2010/main" val="2622024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6000" b="1" dirty="0">
                <a:latin typeface="Times New Roman" panose="02020603050405020304" pitchFamily="18" charset="0"/>
                <a:cs typeface="Times New Roman" panose="02020603050405020304" pitchFamily="18" charset="0"/>
              </a:rPr>
              <a:t>Task </a:t>
            </a:r>
            <a:r>
              <a:rPr lang="en-US" sz="6000" b="1" dirty="0" smtClean="0">
                <a:latin typeface="Times New Roman" panose="02020603050405020304" pitchFamily="18" charset="0"/>
                <a:cs typeface="Times New Roman" panose="02020603050405020304" pitchFamily="18" charset="0"/>
              </a:rPr>
              <a:t>1: </a:t>
            </a:r>
            <a:r>
              <a:rPr lang="en-US" sz="6000" b="1" dirty="0">
                <a:latin typeface="Times New Roman" panose="02020603050405020304" pitchFamily="18" charset="0"/>
                <a:cs typeface="Times New Roman" panose="02020603050405020304" pitchFamily="18" charset="0"/>
              </a:rPr>
              <a:t/>
            </a:r>
            <a:br>
              <a:rPr lang="en-US" sz="6000" b="1" dirty="0">
                <a:latin typeface="Times New Roman" panose="02020603050405020304" pitchFamily="18" charset="0"/>
                <a:cs typeface="Times New Roman" panose="02020603050405020304" pitchFamily="18" charset="0"/>
              </a:rPr>
            </a:br>
            <a:endParaRPr lang="en-US" sz="6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838200" y="941567"/>
            <a:ext cx="10515600" cy="2435383"/>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Келесі </a:t>
            </a:r>
            <a:r>
              <a:rPr lang="en-US" b="1" dirty="0" err="1">
                <a:solidFill>
                  <a:srgbClr val="FF0000"/>
                </a:solidFill>
                <a:latin typeface="Times New Roman" panose="02020603050405020304" pitchFamily="18" charset="0"/>
                <a:cs typeface="Times New Roman" panose="02020603050405020304" pitchFamily="18" charset="0"/>
              </a:rPr>
              <a:t>элементтердің</a:t>
            </a:r>
            <a:r>
              <a:rPr lang="en-US" b="1" dirty="0">
                <a:solidFill>
                  <a:srgbClr val="FF0000"/>
                </a:solidFill>
                <a:latin typeface="Times New Roman" panose="02020603050405020304" pitchFamily="18" charset="0"/>
                <a:cs typeface="Times New Roman" panose="02020603050405020304" pitchFamily="18" charset="0"/>
              </a:rPr>
              <a:t> әрқайсысының </a:t>
            </a:r>
            <a:r>
              <a:rPr lang="en-US" b="1" dirty="0" err="1">
                <a:solidFill>
                  <a:srgbClr val="FF0000"/>
                </a:solidFill>
                <a:latin typeface="Times New Roman" panose="02020603050405020304" pitchFamily="18" charset="0"/>
                <a:cs typeface="Times New Roman" panose="02020603050405020304" pitchFamily="18" charset="0"/>
              </a:rPr>
              <a:t>химиялық</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таңбаларын</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жазыңдар</a:t>
            </a:r>
            <a:r>
              <a:rPr lang="en-US" b="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i="1" dirty="0">
                <a:solidFill>
                  <a:srgbClr val="00B0F0"/>
                </a:solidFill>
                <a:latin typeface="Times New Roman" panose="02020603050405020304" pitchFamily="18" charset="0"/>
                <a:cs typeface="Times New Roman" panose="02020603050405020304" pitchFamily="18" charset="0"/>
              </a:rPr>
              <a:t>What is the chemical symbol for each of the following elements? </a:t>
            </a:r>
          </a:p>
          <a:p>
            <a:endParaRPr lang="en-US" dirty="0"/>
          </a:p>
        </p:txBody>
      </p:sp>
      <p:sp>
        <p:nvSpPr>
          <p:cNvPr id="4" name="Прямоугольник 3"/>
          <p:cNvSpPr/>
          <p:nvPr/>
        </p:nvSpPr>
        <p:spPr>
          <a:xfrm>
            <a:off x="1769442" y="2589292"/>
            <a:ext cx="9313241" cy="28963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kk-KZ" sz="2000" b="1" dirty="0" smtClean="0">
              <a:solidFill>
                <a:srgbClr val="FF0000"/>
              </a:solidFill>
              <a:latin typeface="Times New Roman" panose="02020603050405020304" pitchFamily="18" charset="0"/>
              <a:cs typeface="Times New Roman" panose="02020603050405020304" pitchFamily="18" charset="0"/>
            </a:endParaRPr>
          </a:p>
          <a:p>
            <a:pPr lvl="1"/>
            <a:r>
              <a:rPr lang="en-US" sz="2000" b="1" dirty="0" smtClean="0">
                <a:solidFill>
                  <a:srgbClr val="FF0000"/>
                </a:solidFill>
                <a:latin typeface="Times New Roman" panose="02020603050405020304" pitchFamily="18" charset="0"/>
                <a:cs typeface="Times New Roman" panose="02020603050405020304" pitchFamily="18" charset="0"/>
              </a:rPr>
              <a:t>І-</a:t>
            </a:r>
            <a:r>
              <a:rPr lang="en-US" sz="2000" b="1" dirty="0" err="1" smtClean="0">
                <a:solidFill>
                  <a:srgbClr val="FF0000"/>
                </a:solidFill>
                <a:latin typeface="Times New Roman" panose="02020603050405020304" pitchFamily="18" charset="0"/>
                <a:cs typeface="Times New Roman" panose="02020603050405020304" pitchFamily="18" charset="0"/>
              </a:rPr>
              <a:t>топ</a:t>
            </a: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b="1" dirty="0" smtClean="0">
              <a:solidFill>
                <a:srgbClr val="002060"/>
              </a:solidFill>
              <a:latin typeface="Times New Roman" panose="02020603050405020304" pitchFamily="18" charset="0"/>
              <a:cs typeface="Times New Roman" panose="02020603050405020304" pitchFamily="18" charset="0"/>
            </a:endParaRPr>
          </a:p>
          <a:p>
            <a:pPr lvl="1"/>
            <a:r>
              <a:rPr lang="en-US" sz="2000" b="1" dirty="0" smtClean="0">
                <a:solidFill>
                  <a:srgbClr val="002060"/>
                </a:solidFill>
                <a:latin typeface="Times New Roman" panose="02020603050405020304" pitchFamily="18" charset="0"/>
                <a:cs typeface="Times New Roman" panose="02020603050405020304" pitchFamily="18" charset="0"/>
              </a:rPr>
              <a:t>a</a:t>
            </a:r>
            <a:r>
              <a:rPr lang="en-US" sz="2000" b="1" dirty="0">
                <a:solidFill>
                  <a:srgbClr val="002060"/>
                </a:solidFill>
                <a:latin typeface="Times New Roman" panose="02020603050405020304" pitchFamily="18" charset="0"/>
                <a:cs typeface="Times New Roman" panose="02020603050405020304" pitchFamily="18" charset="0"/>
              </a:rPr>
              <a:t>) iron; b) silver; c) phosphorus; d) </a:t>
            </a:r>
            <a:r>
              <a:rPr lang="en-US" sz="2000" b="1" dirty="0" smtClean="0">
                <a:solidFill>
                  <a:srgbClr val="002060"/>
                </a:solidFill>
                <a:latin typeface="Times New Roman" panose="02020603050405020304" pitchFamily="18" charset="0"/>
                <a:cs typeface="Times New Roman" panose="02020603050405020304" pitchFamily="18" charset="0"/>
              </a:rPr>
              <a:t>calcium; </a:t>
            </a:r>
            <a:r>
              <a:rPr lang="en-US" sz="2000" b="1" dirty="0">
                <a:solidFill>
                  <a:srgbClr val="002060"/>
                </a:solidFill>
                <a:latin typeface="Times New Roman" panose="02020603050405020304" pitchFamily="18" charset="0"/>
                <a:cs typeface="Times New Roman" panose="02020603050405020304" pitchFamily="18" charset="0"/>
              </a:rPr>
              <a:t>e) mercury; f) nickel. </a:t>
            </a:r>
          </a:p>
          <a:p>
            <a:pPr lvl="1"/>
            <a:r>
              <a:rPr lang="en-US" sz="2000" b="1" dirty="0">
                <a:solidFill>
                  <a:srgbClr val="FF0000"/>
                </a:solidFill>
                <a:latin typeface="Times New Roman" panose="02020603050405020304" pitchFamily="18" charset="0"/>
                <a:cs typeface="Times New Roman" panose="02020603050405020304" pitchFamily="18" charset="0"/>
              </a:rPr>
              <a:t>ІІ-</a:t>
            </a:r>
            <a:r>
              <a:rPr lang="en-US" sz="2000" b="1" dirty="0" err="1">
                <a:solidFill>
                  <a:srgbClr val="FF0000"/>
                </a:solidFill>
                <a:latin typeface="Times New Roman" panose="02020603050405020304" pitchFamily="18" charset="0"/>
                <a:cs typeface="Times New Roman" panose="02020603050405020304" pitchFamily="18" charset="0"/>
              </a:rPr>
              <a:t>топ</a:t>
            </a:r>
            <a:r>
              <a:rPr lang="en-US" sz="2000" b="1" dirty="0">
                <a:solidFill>
                  <a:srgbClr val="FF0000"/>
                </a:solidFill>
                <a:latin typeface="Times New Roman" panose="02020603050405020304" pitchFamily="18" charset="0"/>
                <a:cs typeface="Times New Roman" panose="02020603050405020304" pitchFamily="18" charset="0"/>
              </a:rPr>
              <a:t>: </a:t>
            </a:r>
            <a:endParaRPr lang="en-US" sz="2000" b="1" dirty="0" smtClean="0">
              <a:solidFill>
                <a:srgbClr val="FF0000"/>
              </a:solidFill>
              <a:latin typeface="Times New Roman" panose="02020603050405020304" pitchFamily="18" charset="0"/>
              <a:cs typeface="Times New Roman" panose="02020603050405020304" pitchFamily="18" charset="0"/>
            </a:endParaRPr>
          </a:p>
          <a:p>
            <a:pPr lvl="1"/>
            <a:r>
              <a:rPr lang="en-US" sz="2000" b="1" dirty="0" smtClean="0">
                <a:solidFill>
                  <a:srgbClr val="002060"/>
                </a:solidFill>
                <a:latin typeface="Times New Roman" panose="02020603050405020304" pitchFamily="18" charset="0"/>
                <a:cs typeface="Times New Roman" panose="02020603050405020304" pitchFamily="18" charset="0"/>
              </a:rPr>
              <a:t>a) magnesium</a:t>
            </a:r>
            <a:r>
              <a:rPr lang="en-US" sz="2000" b="1" dirty="0">
                <a:solidFill>
                  <a:srgbClr val="002060"/>
                </a:solidFill>
                <a:latin typeface="Times New Roman" panose="02020603050405020304" pitchFamily="18" charset="0"/>
                <a:cs typeface="Times New Roman" panose="02020603050405020304" pitchFamily="18" charset="0"/>
              </a:rPr>
              <a:t>; b) </a:t>
            </a:r>
            <a:r>
              <a:rPr lang="en-US" sz="2000" b="1" dirty="0" smtClean="0">
                <a:solidFill>
                  <a:srgbClr val="002060"/>
                </a:solidFill>
                <a:latin typeface="Times New Roman" panose="02020603050405020304" pitchFamily="18" charset="0"/>
                <a:cs typeface="Times New Roman" panose="02020603050405020304" pitchFamily="18" charset="0"/>
              </a:rPr>
              <a:t>manganese; </a:t>
            </a:r>
            <a:r>
              <a:rPr lang="en-US" sz="2000" b="1" dirty="0">
                <a:solidFill>
                  <a:srgbClr val="002060"/>
                </a:solidFill>
                <a:latin typeface="Times New Roman" panose="02020603050405020304" pitchFamily="18" charset="0"/>
                <a:cs typeface="Times New Roman" panose="02020603050405020304" pitchFamily="18" charset="0"/>
              </a:rPr>
              <a:t>c) </a:t>
            </a:r>
            <a:r>
              <a:rPr lang="en-US" sz="2000" b="1" dirty="0" smtClean="0">
                <a:solidFill>
                  <a:srgbClr val="002060"/>
                </a:solidFill>
                <a:latin typeface="Times New Roman" panose="02020603050405020304" pitchFamily="18" charset="0"/>
                <a:cs typeface="Times New Roman" panose="02020603050405020304" pitchFamily="18" charset="0"/>
              </a:rPr>
              <a:t>cobalt; </a:t>
            </a:r>
            <a:r>
              <a:rPr lang="en-US" sz="2000" b="1" dirty="0">
                <a:solidFill>
                  <a:srgbClr val="002060"/>
                </a:solidFill>
                <a:latin typeface="Times New Roman" panose="02020603050405020304" pitchFamily="18" charset="0"/>
                <a:cs typeface="Times New Roman" panose="02020603050405020304" pitchFamily="18" charset="0"/>
              </a:rPr>
              <a:t>d) </a:t>
            </a:r>
            <a:r>
              <a:rPr lang="en-US" sz="2000" b="1" dirty="0" smtClean="0">
                <a:solidFill>
                  <a:srgbClr val="002060"/>
                </a:solidFill>
                <a:latin typeface="Times New Roman" panose="02020603050405020304" pitchFamily="18" charset="0"/>
                <a:cs typeface="Times New Roman" panose="02020603050405020304" pitchFamily="18" charset="0"/>
              </a:rPr>
              <a:t>argon; </a:t>
            </a:r>
            <a:r>
              <a:rPr lang="en-US" sz="2000" b="1" dirty="0">
                <a:solidFill>
                  <a:srgbClr val="002060"/>
                </a:solidFill>
                <a:latin typeface="Times New Roman" panose="02020603050405020304" pitchFamily="18" charset="0"/>
                <a:cs typeface="Times New Roman" panose="02020603050405020304" pitchFamily="18" charset="0"/>
              </a:rPr>
              <a:t>e) silicon; f) beryllium. </a:t>
            </a:r>
            <a:endParaRPr lang="kk-KZ" sz="2000" b="1" dirty="0" smtClean="0">
              <a:solidFill>
                <a:srgbClr val="002060"/>
              </a:solidFill>
              <a:latin typeface="Times New Roman" panose="02020603050405020304" pitchFamily="18" charset="0"/>
              <a:cs typeface="Times New Roman" panose="02020603050405020304" pitchFamily="18" charset="0"/>
            </a:endParaRPr>
          </a:p>
          <a:p>
            <a:pPr lvl="1"/>
            <a:r>
              <a:rPr lang="en-US" sz="2000" b="1" dirty="0">
                <a:solidFill>
                  <a:srgbClr val="FF0000"/>
                </a:solidFill>
                <a:latin typeface="Times New Roman" panose="02020603050405020304" pitchFamily="18" charset="0"/>
                <a:cs typeface="Times New Roman" panose="02020603050405020304" pitchFamily="18" charset="0"/>
              </a:rPr>
              <a:t>ІІІ -</a:t>
            </a:r>
            <a:r>
              <a:rPr lang="en-US" sz="2000" b="1" dirty="0" err="1" smtClean="0">
                <a:solidFill>
                  <a:srgbClr val="FF0000"/>
                </a:solidFill>
                <a:latin typeface="Times New Roman" panose="02020603050405020304" pitchFamily="18" charset="0"/>
                <a:cs typeface="Times New Roman" panose="02020603050405020304" pitchFamily="18" charset="0"/>
              </a:rPr>
              <a:t>топ</a:t>
            </a:r>
            <a:r>
              <a:rPr lang="en-US" sz="2000" b="1" dirty="0" smtClean="0">
                <a:solidFill>
                  <a:srgbClr val="FF0000"/>
                </a:solidFill>
                <a:latin typeface="Times New Roman" panose="02020603050405020304" pitchFamily="18" charset="0"/>
                <a:cs typeface="Times New Roman" panose="02020603050405020304" pitchFamily="18" charset="0"/>
              </a:rPr>
              <a:t>:</a:t>
            </a:r>
            <a:r>
              <a:rPr lang="kk-KZ" sz="2000" dirty="0">
                <a:solidFill>
                  <a:srgbClr val="FF0000"/>
                </a:solidFill>
                <a:latin typeface="Times New Roman" panose="02020603050405020304" pitchFamily="18" charset="0"/>
                <a:cs typeface="Times New Roman" panose="02020603050405020304" pitchFamily="18" charset="0"/>
              </a:rPr>
              <a:t> </a:t>
            </a:r>
            <a:endParaRPr lang="kk-KZ" sz="2000" dirty="0" smtClean="0">
              <a:solidFill>
                <a:srgbClr val="FF0000"/>
              </a:solidFill>
              <a:latin typeface="Times New Roman" panose="02020603050405020304" pitchFamily="18" charset="0"/>
              <a:cs typeface="Times New Roman" panose="02020603050405020304" pitchFamily="18" charset="0"/>
            </a:endParaRPr>
          </a:p>
          <a:p>
            <a:pPr lvl="1"/>
            <a:r>
              <a:rPr lang="en-US" sz="2000" b="1" dirty="0" smtClean="0">
                <a:solidFill>
                  <a:srgbClr val="002060"/>
                </a:solidFill>
                <a:latin typeface="Times New Roman" panose="02020603050405020304" pitchFamily="18" charset="0"/>
                <a:cs typeface="Times New Roman" panose="02020603050405020304" pitchFamily="18" charset="0"/>
              </a:rPr>
              <a:t>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Hydrogen</a:t>
            </a:r>
            <a:r>
              <a:rPr lang="en-US" sz="2000" b="1" dirty="0">
                <a:solidFill>
                  <a:srgbClr val="002060"/>
                </a:solidFill>
                <a:latin typeface="Times New Roman" panose="02020603050405020304" pitchFamily="18" charset="0"/>
                <a:cs typeface="Times New Roman" panose="02020603050405020304" pitchFamily="18" charset="0"/>
              </a:rPr>
              <a:t>; </a:t>
            </a:r>
            <a:r>
              <a:rPr lang="kk-KZ" sz="2000"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b</a:t>
            </a:r>
            <a:r>
              <a:rPr lang="en-US" sz="2000" b="1" dirty="0">
                <a:solidFill>
                  <a:srgbClr val="002060"/>
                </a:solidFill>
                <a:latin typeface="Times New Roman" panose="02020603050405020304" pitchFamily="18" charset="0"/>
                <a:cs typeface="Times New Roman" panose="02020603050405020304" pitchFamily="18" charset="0"/>
              </a:rPr>
              <a:t>) Fluorine; </a:t>
            </a:r>
            <a:r>
              <a:rPr lang="kk-KZ" sz="2000"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c</a:t>
            </a:r>
            <a:r>
              <a:rPr lang="en-US" sz="2000" b="1" dirty="0">
                <a:solidFill>
                  <a:srgbClr val="002060"/>
                </a:solidFill>
                <a:latin typeface="Times New Roman" panose="02020603050405020304" pitchFamily="18" charset="0"/>
                <a:cs typeface="Times New Roman" panose="02020603050405020304" pitchFamily="18" charset="0"/>
              </a:rPr>
              <a:t>) Nitrogen; </a:t>
            </a:r>
            <a:r>
              <a:rPr lang="kk-KZ" sz="2000"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d)Lithium</a:t>
            </a:r>
            <a:r>
              <a:rPr lang="en-US" sz="2000" b="1" dirty="0">
                <a:solidFill>
                  <a:srgbClr val="002060"/>
                </a:solidFill>
                <a:latin typeface="Times New Roman" panose="02020603050405020304" pitchFamily="18" charset="0"/>
                <a:cs typeface="Times New Roman" panose="02020603050405020304" pitchFamily="18" charset="0"/>
              </a:rPr>
              <a:t>;</a:t>
            </a:r>
            <a:r>
              <a:rPr lang="en-US" sz="2000" b="1" dirty="0" smtClean="0">
                <a:solidFill>
                  <a:srgbClr val="002060"/>
                </a:solidFill>
                <a:latin typeface="Times New Roman" panose="02020603050405020304" pitchFamily="18" charset="0"/>
                <a:cs typeface="Times New Roman" panose="02020603050405020304" pitchFamily="18" charset="0"/>
              </a:rPr>
              <a:t> </a:t>
            </a:r>
            <a:r>
              <a:rPr lang="kk-KZ" sz="2000" dirty="0" smtClean="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e</a:t>
            </a:r>
            <a:r>
              <a:rPr lang="en-US" sz="2000" b="1" dirty="0">
                <a:solidFill>
                  <a:srgbClr val="002060"/>
                </a:solidFill>
                <a:latin typeface="Times New Roman" panose="02020603050405020304" pitchFamily="18" charset="0"/>
                <a:cs typeface="Times New Roman" panose="02020603050405020304" pitchFamily="18" charset="0"/>
              </a:rPr>
              <a:t>) Potassium; </a:t>
            </a:r>
            <a:r>
              <a:rPr lang="kk-KZ" sz="2000"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f</a:t>
            </a:r>
            <a:r>
              <a:rPr lang="en-US" sz="2000" b="1" dirty="0">
                <a:solidFill>
                  <a:srgbClr val="002060"/>
                </a:solidFill>
                <a:latin typeface="Times New Roman" panose="02020603050405020304" pitchFamily="18" charset="0"/>
                <a:cs typeface="Times New Roman" panose="02020603050405020304" pitchFamily="18" charset="0"/>
              </a:rPr>
              <a:t>) Iodine.</a:t>
            </a:r>
            <a:endParaRPr lang="en-US" sz="2000" dirty="0">
              <a:solidFill>
                <a:srgbClr val="002060"/>
              </a:solidFill>
              <a:latin typeface="Times New Roman" panose="02020603050405020304" pitchFamily="18" charset="0"/>
              <a:cs typeface="Times New Roman" panose="02020603050405020304" pitchFamily="18" charset="0"/>
            </a:endParaRPr>
          </a:p>
          <a:p>
            <a:pPr lvl="1"/>
            <a:r>
              <a:rPr lang="en-US" sz="2000" b="1" dirty="0">
                <a:solidFill>
                  <a:srgbClr val="FF0000"/>
                </a:solidFill>
                <a:latin typeface="Times New Roman" panose="02020603050405020304" pitchFamily="18" charset="0"/>
                <a:cs typeface="Times New Roman" panose="02020603050405020304" pitchFamily="18" charset="0"/>
              </a:rPr>
              <a:t>І</a:t>
            </a:r>
            <a:r>
              <a:rPr lang="kk-KZ" sz="2000" b="1" dirty="0">
                <a:solidFill>
                  <a:srgbClr val="FF0000"/>
                </a:solidFill>
                <a:latin typeface="Times New Roman" panose="02020603050405020304" pitchFamily="18" charset="0"/>
                <a:cs typeface="Times New Roman" panose="02020603050405020304" pitchFamily="18" charset="0"/>
              </a:rPr>
              <a:t>Ү</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топ</a:t>
            </a:r>
            <a:r>
              <a:rPr lang="en-US" sz="2000" b="1" dirty="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a:p>
            <a:pPr lvl="1"/>
            <a:r>
              <a:rPr lang="en-US" sz="2000" b="1" dirty="0">
                <a:solidFill>
                  <a:srgbClr val="002060"/>
                </a:solidFill>
                <a:latin typeface="Times New Roman" panose="02020603050405020304" pitchFamily="18" charset="0"/>
                <a:cs typeface="Times New Roman" panose="02020603050405020304" pitchFamily="18" charset="0"/>
              </a:rPr>
              <a:t>a) Oxygen;  </a:t>
            </a:r>
            <a:r>
              <a:rPr lang="en-US" sz="2000" b="1" dirty="0" smtClean="0">
                <a:solidFill>
                  <a:srgbClr val="002060"/>
                </a:solidFill>
                <a:latin typeface="Times New Roman" panose="02020603050405020304" pitchFamily="18" charset="0"/>
                <a:cs typeface="Times New Roman" panose="02020603050405020304" pitchFamily="18" charset="0"/>
              </a:rPr>
              <a:t>b</a:t>
            </a:r>
            <a:r>
              <a:rPr lang="en-US" sz="2000" b="1" dirty="0">
                <a:solidFill>
                  <a:srgbClr val="002060"/>
                </a:solidFill>
                <a:latin typeface="Times New Roman" panose="02020603050405020304" pitchFamily="18" charset="0"/>
                <a:cs typeface="Times New Roman" panose="02020603050405020304" pitchFamily="18" charset="0"/>
              </a:rPr>
              <a:t>) Phosphorous;  </a:t>
            </a:r>
            <a:r>
              <a:rPr lang="en-US" sz="2000" b="1" dirty="0" smtClean="0">
                <a:solidFill>
                  <a:srgbClr val="002060"/>
                </a:solidFill>
                <a:latin typeface="Times New Roman" panose="02020603050405020304" pitchFamily="18" charset="0"/>
                <a:cs typeface="Times New Roman" panose="02020603050405020304" pitchFamily="18" charset="0"/>
              </a:rPr>
              <a:t>c</a:t>
            </a:r>
            <a:r>
              <a:rPr lang="en-US" sz="2000" b="1" dirty="0">
                <a:solidFill>
                  <a:srgbClr val="002060"/>
                </a:solidFill>
                <a:latin typeface="Times New Roman" panose="02020603050405020304" pitchFamily="18" charset="0"/>
                <a:cs typeface="Times New Roman" panose="02020603050405020304" pitchFamily="18" charset="0"/>
              </a:rPr>
              <a:t>) Carbon;  </a:t>
            </a:r>
            <a:r>
              <a:rPr lang="en-US" sz="2000" b="1" dirty="0" smtClean="0">
                <a:solidFill>
                  <a:srgbClr val="002060"/>
                </a:solidFill>
                <a:latin typeface="Times New Roman" panose="02020603050405020304" pitchFamily="18" charset="0"/>
                <a:cs typeface="Times New Roman" panose="02020603050405020304" pitchFamily="18" charset="0"/>
              </a:rPr>
              <a:t>d</a:t>
            </a:r>
            <a:r>
              <a:rPr lang="en-US" sz="2000" b="1" dirty="0">
                <a:solidFill>
                  <a:srgbClr val="002060"/>
                </a:solidFill>
                <a:latin typeface="Times New Roman" panose="02020603050405020304" pitchFamily="18" charset="0"/>
                <a:cs typeface="Times New Roman" panose="02020603050405020304" pitchFamily="18" charset="0"/>
              </a:rPr>
              <a:t>) Iodine;  </a:t>
            </a:r>
            <a:r>
              <a:rPr lang="en-US" sz="2000" b="1" dirty="0" smtClean="0">
                <a:solidFill>
                  <a:srgbClr val="002060"/>
                </a:solidFill>
                <a:latin typeface="Times New Roman" panose="02020603050405020304" pitchFamily="18" charset="0"/>
                <a:cs typeface="Times New Roman" panose="02020603050405020304" pitchFamily="18" charset="0"/>
              </a:rPr>
              <a:t>e</a:t>
            </a:r>
            <a:r>
              <a:rPr lang="en-US" sz="2000" b="1" dirty="0">
                <a:solidFill>
                  <a:srgbClr val="002060"/>
                </a:solidFill>
                <a:latin typeface="Times New Roman" panose="02020603050405020304" pitchFamily="18" charset="0"/>
                <a:cs typeface="Times New Roman" panose="02020603050405020304" pitchFamily="18" charset="0"/>
              </a:rPr>
              <a:t>) Barium;  </a:t>
            </a:r>
            <a:r>
              <a:rPr lang="en-US" sz="2000" b="1" dirty="0" smtClean="0">
                <a:solidFill>
                  <a:srgbClr val="002060"/>
                </a:solidFill>
                <a:latin typeface="Times New Roman" panose="02020603050405020304" pitchFamily="18" charset="0"/>
                <a:cs typeface="Times New Roman" panose="02020603050405020304" pitchFamily="18" charset="0"/>
              </a:rPr>
              <a:t>f</a:t>
            </a:r>
            <a:r>
              <a:rPr lang="en-US" sz="2000" b="1" dirty="0">
                <a:solidFill>
                  <a:srgbClr val="002060"/>
                </a:solidFill>
                <a:latin typeface="Times New Roman" panose="02020603050405020304" pitchFamily="18" charset="0"/>
                <a:cs typeface="Times New Roman" panose="02020603050405020304" pitchFamily="18" charset="0"/>
              </a:rPr>
              <a:t>) Sulfur.</a:t>
            </a:r>
            <a:endParaRPr lang="en-US" sz="2000" dirty="0">
              <a:solidFill>
                <a:srgbClr val="002060"/>
              </a:solidFill>
              <a:latin typeface="Times New Roman" panose="02020603050405020304" pitchFamily="18" charset="0"/>
              <a:cs typeface="Times New Roman" panose="02020603050405020304" pitchFamily="18" charset="0"/>
            </a:endParaRPr>
          </a:p>
          <a:p>
            <a:pPr marL="971550" lvl="1" indent="-514350">
              <a:buAutoNum type="alphaLcParenR"/>
            </a:pP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516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215208"/>
            <a:ext cx="10515600" cy="1093159"/>
          </a:xfrm>
        </p:spPr>
        <p:txBody>
          <a:bodyPr>
            <a:noAutofit/>
          </a:bodyPr>
          <a:lstStyle/>
          <a:p>
            <a:pPr algn="ctr"/>
            <a:r>
              <a:rPr lang="en-US" sz="7200" b="1" dirty="0" smtClean="0">
                <a:latin typeface="Times New Roman" panose="02020603050405020304" pitchFamily="18" charset="0"/>
                <a:cs typeface="Times New Roman" panose="02020603050405020304" pitchFamily="18" charset="0"/>
              </a:rPr>
              <a:t/>
            </a:r>
            <a:br>
              <a:rPr lang="en-US" sz="7200" b="1" dirty="0" smtClean="0">
                <a:latin typeface="Times New Roman" panose="02020603050405020304" pitchFamily="18" charset="0"/>
                <a:cs typeface="Times New Roman" panose="02020603050405020304" pitchFamily="18" charset="0"/>
              </a:rPr>
            </a:br>
            <a:r>
              <a:rPr lang="en-US" sz="7200" b="1" dirty="0" smtClean="0">
                <a:latin typeface="Times New Roman" panose="02020603050405020304" pitchFamily="18" charset="0"/>
                <a:cs typeface="Times New Roman" panose="02020603050405020304" pitchFamily="18" charset="0"/>
              </a:rPr>
              <a:t>Task 2: </a:t>
            </a:r>
            <a:r>
              <a:rPr lang="en-US" sz="7200" b="1" dirty="0">
                <a:latin typeface="Times New Roman" panose="02020603050405020304" pitchFamily="18" charset="0"/>
                <a:cs typeface="Times New Roman" panose="02020603050405020304" pitchFamily="18" charset="0"/>
              </a:rPr>
              <a:t/>
            </a:r>
            <a:br>
              <a:rPr lang="en-US" sz="7200" b="1" dirty="0">
                <a:latin typeface="Times New Roman" panose="02020603050405020304" pitchFamily="18" charset="0"/>
                <a:cs typeface="Times New Roman" panose="02020603050405020304" pitchFamily="18" charset="0"/>
              </a:rPr>
            </a:br>
            <a:endParaRPr lang="en-US" sz="7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718618" y="995881"/>
            <a:ext cx="10515600" cy="2741172"/>
          </a:xfrm>
        </p:spPr>
        <p:txBody>
          <a:bodyPr>
            <a:normAutofit/>
          </a:bodyPr>
          <a:lstStyle/>
          <a:p>
            <a:pPr marL="0" indent="0" algn="ctr">
              <a:buNone/>
            </a:pPr>
            <a:r>
              <a:rPr lang="en-US" sz="2800" b="1" dirty="0">
                <a:solidFill>
                  <a:srgbClr val="FF0000"/>
                </a:solidFill>
                <a:latin typeface="Times New Roman" panose="02020603050405020304" pitchFamily="18" charset="0"/>
                <a:cs typeface="Times New Roman" panose="02020603050405020304" pitchFamily="18" charset="0"/>
              </a:rPr>
              <a:t>Келесі </a:t>
            </a:r>
            <a:r>
              <a:rPr lang="en-US" sz="2800" b="1" dirty="0" err="1">
                <a:solidFill>
                  <a:srgbClr val="FF0000"/>
                </a:solidFill>
                <a:latin typeface="Times New Roman" panose="02020603050405020304" pitchFamily="18" charset="0"/>
                <a:cs typeface="Times New Roman" panose="02020603050405020304" pitchFamily="18" charset="0"/>
              </a:rPr>
              <a:t>элементтің</a:t>
            </a:r>
            <a:r>
              <a:rPr lang="en-US" sz="2800" b="1" dirty="0">
                <a:solidFill>
                  <a:srgbClr val="FF0000"/>
                </a:solidFill>
                <a:latin typeface="Times New Roman" panose="02020603050405020304" pitchFamily="18" charset="0"/>
                <a:cs typeface="Times New Roman" panose="02020603050405020304" pitchFamily="18" charset="0"/>
              </a:rPr>
              <a:t> әрқайсысының </a:t>
            </a:r>
            <a:r>
              <a:rPr lang="en-US" sz="2800" b="1" dirty="0" err="1" smtClean="0">
                <a:solidFill>
                  <a:srgbClr val="FF0000"/>
                </a:solidFill>
                <a:latin typeface="Times New Roman" panose="02020603050405020304" pitchFamily="18" charset="0"/>
                <a:cs typeface="Times New Roman" panose="02020603050405020304" pitchFamily="18" charset="0"/>
              </a:rPr>
              <a:t>аты</a:t>
            </a:r>
            <a:r>
              <a:rPr lang="kk-KZ" sz="2800" b="1" dirty="0" smtClean="0">
                <a:solidFill>
                  <a:srgbClr val="FF0000"/>
                </a:solidFill>
                <a:latin typeface="Times New Roman" panose="02020603050405020304" pitchFamily="18" charset="0"/>
                <a:cs typeface="Times New Roman" panose="02020603050405020304" pitchFamily="18" charset="0"/>
              </a:rPr>
              <a:t>н</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ата</a:t>
            </a:r>
            <a:r>
              <a:rPr lang="en-US" sz="2800" b="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2400" b="1" i="1" dirty="0">
                <a:solidFill>
                  <a:srgbClr val="00B0F0"/>
                </a:solidFill>
                <a:latin typeface="Times New Roman" panose="02020603050405020304" pitchFamily="18" charset="0"/>
                <a:cs typeface="Times New Roman" panose="02020603050405020304" pitchFamily="18" charset="0"/>
              </a:rPr>
              <a:t>What is the name of each of the following element</a:t>
            </a:r>
            <a:r>
              <a:rPr lang="en-US" sz="2400" b="1" i="1" dirty="0" smtClean="0">
                <a:solidFill>
                  <a:srgbClr val="00B0F0"/>
                </a:solidFill>
                <a:latin typeface="Times New Roman" panose="02020603050405020304" pitchFamily="18" charset="0"/>
                <a:cs typeface="Times New Roman" panose="02020603050405020304" pitchFamily="18" charset="0"/>
              </a:rPr>
              <a:t>?</a:t>
            </a:r>
          </a:p>
          <a:p>
            <a:pPr marL="0" indent="0" algn="ctr">
              <a:buNone/>
            </a:pP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p>
        </p:txBody>
      </p:sp>
      <p:sp>
        <p:nvSpPr>
          <p:cNvPr id="4" name="Прямоугольник 3"/>
          <p:cNvSpPr/>
          <p:nvPr/>
        </p:nvSpPr>
        <p:spPr>
          <a:xfrm>
            <a:off x="1057368" y="2475109"/>
            <a:ext cx="10077261" cy="30148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400" b="1" dirty="0" smtClean="0">
              <a:solidFill>
                <a:srgbClr val="FF0000"/>
              </a:solidFill>
              <a:latin typeface="Times New Roman" panose="02020603050405020304" pitchFamily="18" charset="0"/>
              <a:cs typeface="Times New Roman" panose="02020603050405020304" pitchFamily="18" charset="0"/>
            </a:endParaRPr>
          </a:p>
          <a:p>
            <a:pPr lvl="1"/>
            <a:r>
              <a:rPr lang="en-US" sz="2000" b="1" dirty="0" smtClean="0">
                <a:solidFill>
                  <a:srgbClr val="FF0000"/>
                </a:solidFill>
                <a:latin typeface="Times New Roman" panose="02020603050405020304" pitchFamily="18" charset="0"/>
                <a:cs typeface="Times New Roman" panose="02020603050405020304" pitchFamily="18" charset="0"/>
              </a:rPr>
              <a:t>І-</a:t>
            </a:r>
            <a:r>
              <a:rPr lang="en-US" sz="2000" b="1" dirty="0" err="1" smtClean="0">
                <a:solidFill>
                  <a:srgbClr val="FF0000"/>
                </a:solidFill>
                <a:latin typeface="Times New Roman" panose="02020603050405020304" pitchFamily="18" charset="0"/>
                <a:cs typeface="Times New Roman" panose="02020603050405020304" pitchFamily="18" charset="0"/>
              </a:rPr>
              <a:t>топ</a:t>
            </a: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 </a:t>
            </a:r>
            <a:endParaRPr lang="en-US" sz="2000" b="1" dirty="0" smtClean="0">
              <a:solidFill>
                <a:srgbClr val="002060"/>
              </a:solidFill>
              <a:latin typeface="Times New Roman" panose="02020603050405020304" pitchFamily="18" charset="0"/>
              <a:cs typeface="Times New Roman" panose="02020603050405020304" pitchFamily="18" charset="0"/>
            </a:endParaRPr>
          </a:p>
          <a:p>
            <a:pPr marL="971550" lvl="1" indent="-514350">
              <a:buAutoNum type="alphaLcParenR"/>
            </a:pPr>
            <a:r>
              <a:rPr lang="en-US" sz="2000" b="1" dirty="0" smtClean="0">
                <a:solidFill>
                  <a:srgbClr val="002060"/>
                </a:solidFill>
                <a:latin typeface="Times New Roman" panose="02020603050405020304" pitchFamily="18" charset="0"/>
                <a:cs typeface="Times New Roman" panose="02020603050405020304" pitchFamily="18" charset="0"/>
              </a:rPr>
              <a:t>K</a:t>
            </a:r>
            <a:r>
              <a:rPr lang="en-US" sz="2000" b="1" dirty="0">
                <a:solidFill>
                  <a:srgbClr val="002060"/>
                </a:solidFill>
                <a:latin typeface="Times New Roman" panose="02020603050405020304" pitchFamily="18" charset="0"/>
                <a:cs typeface="Times New Roman" panose="02020603050405020304" pitchFamily="18" charset="0"/>
              </a:rPr>
              <a:t>; b) Al; c) C; d) N; e) Ne; f) Na; g) O; h) </a:t>
            </a:r>
            <a:r>
              <a:rPr lang="en-US" sz="2000" b="1" dirty="0" err="1">
                <a:solidFill>
                  <a:srgbClr val="002060"/>
                </a:solidFill>
                <a:latin typeface="Times New Roman" panose="02020603050405020304" pitchFamily="18" charset="0"/>
                <a:cs typeface="Times New Roman" panose="02020603050405020304" pitchFamily="18" charset="0"/>
              </a:rPr>
              <a:t>Os</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He</a:t>
            </a:r>
            <a:r>
              <a:rPr lang="en-US" sz="2000" b="1" dirty="0" smtClean="0">
                <a:solidFill>
                  <a:srgbClr val="002060"/>
                </a:solidFill>
                <a:latin typeface="Times New Roman" panose="02020603050405020304" pitchFamily="18" charset="0"/>
                <a:cs typeface="Times New Roman" panose="02020603050405020304" pitchFamily="18" charset="0"/>
              </a:rPr>
              <a:t>.</a:t>
            </a:r>
            <a:endParaRPr lang="en-US" sz="2000" b="1" dirty="0">
              <a:solidFill>
                <a:srgbClr val="002060"/>
              </a:solidFill>
              <a:latin typeface="Times New Roman" panose="02020603050405020304" pitchFamily="18" charset="0"/>
              <a:cs typeface="Times New Roman" panose="02020603050405020304" pitchFamily="18" charset="0"/>
            </a:endParaRPr>
          </a:p>
          <a:p>
            <a:pPr lvl="1"/>
            <a:r>
              <a:rPr lang="en-US" sz="2000" b="1" dirty="0">
                <a:solidFill>
                  <a:srgbClr val="FF0000"/>
                </a:solidFill>
                <a:latin typeface="Times New Roman" panose="02020603050405020304" pitchFamily="18" charset="0"/>
                <a:cs typeface="Times New Roman" panose="02020603050405020304" pitchFamily="18" charset="0"/>
              </a:rPr>
              <a:t>ІІ-</a:t>
            </a:r>
            <a:r>
              <a:rPr lang="en-US" sz="2000" b="1" dirty="0" err="1">
                <a:solidFill>
                  <a:srgbClr val="FF0000"/>
                </a:solidFill>
                <a:latin typeface="Times New Roman" panose="02020603050405020304" pitchFamily="18" charset="0"/>
                <a:cs typeface="Times New Roman" panose="02020603050405020304" pitchFamily="18" charset="0"/>
              </a:rPr>
              <a:t>топ</a:t>
            </a:r>
            <a:r>
              <a:rPr lang="en-US" sz="2000" b="1" dirty="0">
                <a:solidFill>
                  <a:srgbClr val="FF0000"/>
                </a:solidFill>
                <a:latin typeface="Times New Roman" panose="02020603050405020304" pitchFamily="18" charset="0"/>
                <a:cs typeface="Times New Roman" panose="02020603050405020304" pitchFamily="18" charset="0"/>
              </a:rPr>
              <a:t>:  </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971550" lvl="1" indent="-514350">
              <a:buAutoNum type="alphaLcParenR"/>
            </a:pPr>
            <a:r>
              <a:rPr lang="en-US" sz="2000" b="1" dirty="0" smtClean="0">
                <a:solidFill>
                  <a:srgbClr val="002060"/>
                </a:solidFill>
                <a:latin typeface="Times New Roman" panose="02020603050405020304" pitchFamily="18" charset="0"/>
                <a:cs typeface="Times New Roman" panose="02020603050405020304" pitchFamily="18" charset="0"/>
              </a:rPr>
              <a:t>H</a:t>
            </a:r>
            <a:r>
              <a:rPr lang="en-US" sz="2000" b="1" dirty="0">
                <a:solidFill>
                  <a:srgbClr val="002060"/>
                </a:solidFill>
                <a:latin typeface="Times New Roman" panose="02020603050405020304" pitchFamily="18" charset="0"/>
                <a:cs typeface="Times New Roman" panose="02020603050405020304" pitchFamily="18" charset="0"/>
              </a:rPr>
              <a:t>; b) </a:t>
            </a:r>
            <a:r>
              <a:rPr lang="en-US" sz="2000" b="1" dirty="0" err="1">
                <a:solidFill>
                  <a:srgbClr val="002060"/>
                </a:solidFill>
                <a:latin typeface="Times New Roman" panose="02020603050405020304" pitchFamily="18" charset="0"/>
                <a:cs typeface="Times New Roman" panose="02020603050405020304" pitchFamily="18" charset="0"/>
              </a:rPr>
              <a:t>Rb</a:t>
            </a:r>
            <a:r>
              <a:rPr lang="en-US" sz="2000" b="1" dirty="0">
                <a:solidFill>
                  <a:srgbClr val="002060"/>
                </a:solidFill>
                <a:latin typeface="Times New Roman" panose="02020603050405020304" pitchFamily="18" charset="0"/>
                <a:cs typeface="Times New Roman" panose="02020603050405020304" pitchFamily="18" charset="0"/>
              </a:rPr>
              <a:t>; c) Ba; d) </a:t>
            </a:r>
            <a:r>
              <a:rPr lang="en-US" sz="2000" b="1" dirty="0" err="1">
                <a:solidFill>
                  <a:srgbClr val="002060"/>
                </a:solidFill>
                <a:latin typeface="Times New Roman" panose="02020603050405020304" pitchFamily="18" charset="0"/>
                <a:cs typeface="Times New Roman" panose="02020603050405020304" pitchFamily="18" charset="0"/>
              </a:rPr>
              <a:t>Sr</a:t>
            </a:r>
            <a:r>
              <a:rPr lang="en-US" sz="2000" b="1" dirty="0">
                <a:solidFill>
                  <a:srgbClr val="002060"/>
                </a:solidFill>
                <a:latin typeface="Times New Roman" panose="02020603050405020304" pitchFamily="18" charset="0"/>
                <a:cs typeface="Times New Roman" panose="02020603050405020304" pitchFamily="18" charset="0"/>
              </a:rPr>
              <a:t>; e) S; f) </a:t>
            </a:r>
            <a:r>
              <a:rPr lang="en-US" sz="2000" b="1" dirty="0" err="1">
                <a:solidFill>
                  <a:srgbClr val="002060"/>
                </a:solidFill>
                <a:latin typeface="Times New Roman" panose="02020603050405020304" pitchFamily="18" charset="0"/>
                <a:cs typeface="Times New Roman" panose="02020603050405020304" pitchFamily="18" charset="0"/>
              </a:rPr>
              <a:t>Xe</a:t>
            </a:r>
            <a:r>
              <a:rPr lang="en-US" sz="2000" b="1" dirty="0">
                <a:solidFill>
                  <a:srgbClr val="002060"/>
                </a:solidFill>
                <a:latin typeface="Times New Roman" panose="02020603050405020304" pitchFamily="18" charset="0"/>
                <a:cs typeface="Times New Roman" panose="02020603050405020304" pitchFamily="18" charset="0"/>
              </a:rPr>
              <a:t>; g) F; h) Cl; </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Bi</a:t>
            </a:r>
            <a:r>
              <a:rPr lang="en-US" sz="2000" b="1" dirty="0" smtClean="0">
                <a:solidFill>
                  <a:srgbClr val="002060"/>
                </a:solidFill>
                <a:latin typeface="Times New Roman" panose="02020603050405020304" pitchFamily="18" charset="0"/>
                <a:cs typeface="Times New Roman" panose="02020603050405020304" pitchFamily="18" charset="0"/>
              </a:rPr>
              <a:t>.</a:t>
            </a:r>
            <a:endParaRPr lang="kk-KZ" sz="2000" b="1" dirty="0" smtClean="0">
              <a:solidFill>
                <a:srgbClr val="002060"/>
              </a:solidFill>
              <a:latin typeface="Times New Roman" panose="02020603050405020304" pitchFamily="18" charset="0"/>
              <a:cs typeface="Times New Roman" panose="02020603050405020304" pitchFamily="18" charset="0"/>
            </a:endParaRPr>
          </a:p>
          <a:p>
            <a:pPr lvl="1"/>
            <a:r>
              <a:rPr lang="en-US" sz="2000" b="1" dirty="0" smtClean="0">
                <a:solidFill>
                  <a:srgbClr val="FF0000"/>
                </a:solidFill>
                <a:latin typeface="Times New Roman" panose="02020603050405020304" pitchFamily="18" charset="0"/>
                <a:cs typeface="Times New Roman" panose="02020603050405020304" pitchFamily="18" charset="0"/>
              </a:rPr>
              <a:t>III-</a:t>
            </a:r>
            <a:r>
              <a:rPr lang="kk-KZ" sz="2000" b="1" dirty="0" smtClean="0">
                <a:solidFill>
                  <a:srgbClr val="FF0000"/>
                </a:solidFill>
                <a:latin typeface="Times New Roman" panose="02020603050405020304" pitchFamily="18" charset="0"/>
                <a:cs typeface="Times New Roman" panose="02020603050405020304" pitchFamily="18" charset="0"/>
              </a:rPr>
              <a:t>топ:</a:t>
            </a:r>
          </a:p>
          <a:p>
            <a:pPr lvl="1"/>
            <a:r>
              <a:rPr lang="kk-KZ" sz="2000" b="1" dirty="0">
                <a:solidFill>
                  <a:srgbClr val="FF0000"/>
                </a:solidFill>
                <a:latin typeface="Times New Roman" panose="02020603050405020304" pitchFamily="18" charset="0"/>
                <a:cs typeface="Times New Roman" panose="02020603050405020304" pitchFamily="18" charset="0"/>
              </a:rPr>
              <a:t>а</a:t>
            </a:r>
            <a:r>
              <a:rPr lang="kk-KZ"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Ru;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b</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Mn; </a:t>
            </a:r>
            <a:r>
              <a:rPr lang="en-US" sz="2000" b="1" dirty="0">
                <a:solidFill>
                  <a:srgbClr val="002060"/>
                </a:solidFill>
                <a:latin typeface="Times New Roman" panose="02020603050405020304" pitchFamily="18" charset="0"/>
                <a:cs typeface="Times New Roman" panose="02020603050405020304" pitchFamily="18" charset="0"/>
              </a:rPr>
              <a:t>c) </a:t>
            </a:r>
            <a:r>
              <a:rPr lang="en-US" sz="2000" b="1" dirty="0" err="1" smtClean="0">
                <a:solidFill>
                  <a:srgbClr val="002060"/>
                </a:solidFill>
                <a:latin typeface="Times New Roman" panose="02020603050405020304" pitchFamily="18" charset="0"/>
                <a:cs typeface="Times New Roman" panose="02020603050405020304" pitchFamily="18" charset="0"/>
              </a:rPr>
              <a:t>Ir</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d) </a:t>
            </a:r>
            <a:r>
              <a:rPr lang="en-US" sz="2000" b="1" dirty="0" err="1" smtClean="0">
                <a:solidFill>
                  <a:srgbClr val="002060"/>
                </a:solidFill>
                <a:latin typeface="Times New Roman" panose="02020603050405020304" pitchFamily="18" charset="0"/>
                <a:cs typeface="Times New Roman" panose="02020603050405020304" pitchFamily="18" charset="0"/>
              </a:rPr>
              <a:t>Ti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e) </a:t>
            </a:r>
            <a:r>
              <a:rPr lang="en-US" sz="2000" b="1" dirty="0" err="1" smtClean="0">
                <a:solidFill>
                  <a:srgbClr val="002060"/>
                </a:solidFill>
                <a:latin typeface="Times New Roman" panose="02020603050405020304" pitchFamily="18" charset="0"/>
                <a:cs typeface="Times New Roman" panose="02020603050405020304" pitchFamily="18" charset="0"/>
              </a:rPr>
              <a:t>Pb</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f) </a:t>
            </a:r>
            <a:r>
              <a:rPr lang="en-US" sz="2000" b="1" dirty="0" smtClean="0">
                <a:solidFill>
                  <a:srgbClr val="002060"/>
                </a:solidFill>
                <a:latin typeface="Times New Roman" panose="02020603050405020304" pitchFamily="18" charset="0"/>
                <a:cs typeface="Times New Roman" panose="02020603050405020304" pitchFamily="18" charset="0"/>
              </a:rPr>
              <a:t>Au; </a:t>
            </a:r>
            <a:r>
              <a:rPr lang="en-US" sz="2000" b="1" dirty="0">
                <a:solidFill>
                  <a:srgbClr val="002060"/>
                </a:solidFill>
                <a:latin typeface="Times New Roman" panose="02020603050405020304" pitchFamily="18" charset="0"/>
                <a:cs typeface="Times New Roman" panose="02020603050405020304" pitchFamily="18" charset="0"/>
              </a:rPr>
              <a:t>g) F; h) </a:t>
            </a:r>
            <a:r>
              <a:rPr lang="en-US" sz="2000" b="1" dirty="0" smtClean="0">
                <a:solidFill>
                  <a:srgbClr val="002060"/>
                </a:solidFill>
                <a:latin typeface="Times New Roman" panose="02020603050405020304" pitchFamily="18" charset="0"/>
                <a:cs typeface="Times New Roman" panose="02020603050405020304" pitchFamily="18" charset="0"/>
              </a:rPr>
              <a:t>Ni; </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Fr.</a:t>
            </a:r>
            <a:endParaRPr lang="kk-KZ" sz="2000" b="1" dirty="0">
              <a:solidFill>
                <a:srgbClr val="002060"/>
              </a:solidFill>
              <a:latin typeface="Times New Roman" panose="02020603050405020304" pitchFamily="18" charset="0"/>
              <a:cs typeface="Times New Roman" panose="02020603050405020304" pitchFamily="18" charset="0"/>
            </a:endParaRPr>
          </a:p>
          <a:p>
            <a:pPr lvl="1"/>
            <a:r>
              <a:rPr lang="en-US" sz="2000" b="1" dirty="0" smtClean="0">
                <a:solidFill>
                  <a:srgbClr val="FF0000"/>
                </a:solidFill>
                <a:latin typeface="Times New Roman" panose="02020603050405020304" pitchFamily="18" charset="0"/>
                <a:cs typeface="Times New Roman" panose="02020603050405020304" pitchFamily="18" charset="0"/>
              </a:rPr>
              <a:t>IY-</a:t>
            </a:r>
            <a:r>
              <a:rPr lang="kk-KZ" sz="2000" b="1" dirty="0" smtClean="0">
                <a:solidFill>
                  <a:srgbClr val="FF0000"/>
                </a:solidFill>
                <a:latin typeface="Times New Roman" panose="02020603050405020304" pitchFamily="18" charset="0"/>
                <a:cs typeface="Times New Roman" panose="02020603050405020304" pitchFamily="18" charset="0"/>
              </a:rPr>
              <a:t>топ</a:t>
            </a:r>
          </a:p>
          <a:p>
            <a:pPr lvl="1"/>
            <a:r>
              <a:rPr lang="kk-KZ" sz="2000" b="1" dirty="0">
                <a:solidFill>
                  <a:srgbClr val="FF0000"/>
                </a:solidFill>
                <a:latin typeface="Times New Roman" panose="02020603050405020304" pitchFamily="18" charset="0"/>
                <a:cs typeface="Times New Roman" panose="02020603050405020304" pitchFamily="18" charset="0"/>
              </a:rPr>
              <a:t>а) </a:t>
            </a:r>
            <a:r>
              <a:rPr lang="en-US" sz="2000" b="1" dirty="0" smtClean="0">
                <a:solidFill>
                  <a:srgbClr val="002060"/>
                </a:solidFill>
                <a:latin typeface="Times New Roman" panose="02020603050405020304" pitchFamily="18" charset="0"/>
                <a:cs typeface="Times New Roman" panose="02020603050405020304" pitchFamily="18" charset="0"/>
              </a:rPr>
              <a:t>Zn;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b) </a:t>
            </a:r>
            <a:r>
              <a:rPr lang="en-US" sz="2000" b="1" dirty="0" smtClean="0">
                <a:solidFill>
                  <a:srgbClr val="002060"/>
                </a:solidFill>
                <a:latin typeface="Times New Roman" panose="02020603050405020304" pitchFamily="18" charset="0"/>
                <a:cs typeface="Times New Roman" panose="02020603050405020304" pitchFamily="18" charset="0"/>
              </a:rPr>
              <a:t>Mg; </a:t>
            </a:r>
            <a:r>
              <a:rPr lang="en-US" sz="2000" b="1" dirty="0">
                <a:solidFill>
                  <a:srgbClr val="002060"/>
                </a:solidFill>
                <a:latin typeface="Times New Roman" panose="02020603050405020304" pitchFamily="18" charset="0"/>
                <a:cs typeface="Times New Roman" panose="02020603050405020304" pitchFamily="18" charset="0"/>
              </a:rPr>
              <a:t>c) </a:t>
            </a:r>
            <a:r>
              <a:rPr lang="en-US" sz="2000" b="1" dirty="0" smtClean="0">
                <a:solidFill>
                  <a:srgbClr val="002060"/>
                </a:solidFill>
                <a:latin typeface="Times New Roman" panose="02020603050405020304" pitchFamily="18" charset="0"/>
                <a:cs typeface="Times New Roman" panose="02020603050405020304" pitchFamily="18" charset="0"/>
              </a:rPr>
              <a:t>Tl; </a:t>
            </a:r>
            <a:r>
              <a:rPr lang="en-US" sz="2000" b="1" dirty="0">
                <a:solidFill>
                  <a:srgbClr val="002060"/>
                </a:solidFill>
                <a:latin typeface="Times New Roman" panose="02020603050405020304" pitchFamily="18" charset="0"/>
                <a:cs typeface="Times New Roman" panose="02020603050405020304" pitchFamily="18" charset="0"/>
              </a:rPr>
              <a:t>d) </a:t>
            </a:r>
            <a:r>
              <a:rPr lang="en-US" sz="2000" b="1" dirty="0" smtClean="0">
                <a:solidFill>
                  <a:srgbClr val="002060"/>
                </a:solidFill>
                <a:latin typeface="Times New Roman" panose="02020603050405020304" pitchFamily="18" charset="0"/>
                <a:cs typeface="Times New Roman" panose="02020603050405020304" pitchFamily="18" charset="0"/>
              </a:rPr>
              <a:t>Ra; </a:t>
            </a:r>
            <a:r>
              <a:rPr lang="en-US" sz="2000" b="1" dirty="0">
                <a:solidFill>
                  <a:srgbClr val="002060"/>
                </a:solidFill>
                <a:latin typeface="Times New Roman" panose="02020603050405020304" pitchFamily="18" charset="0"/>
                <a:cs typeface="Times New Roman" panose="02020603050405020304" pitchFamily="18" charset="0"/>
              </a:rPr>
              <a:t>e) </a:t>
            </a:r>
            <a:r>
              <a:rPr lang="en-US" sz="2000" b="1" dirty="0" smtClean="0">
                <a:solidFill>
                  <a:srgbClr val="002060"/>
                </a:solidFill>
                <a:latin typeface="Times New Roman" panose="02020603050405020304" pitchFamily="18" charset="0"/>
                <a:cs typeface="Times New Roman" panose="02020603050405020304" pitchFamily="18" charset="0"/>
              </a:rPr>
              <a:t>P; </a:t>
            </a:r>
            <a:r>
              <a:rPr lang="en-US" sz="2000" b="1" dirty="0">
                <a:solidFill>
                  <a:srgbClr val="002060"/>
                </a:solidFill>
                <a:latin typeface="Times New Roman" panose="02020603050405020304" pitchFamily="18" charset="0"/>
                <a:cs typeface="Times New Roman" panose="02020603050405020304" pitchFamily="18" charset="0"/>
              </a:rPr>
              <a:t>f) </a:t>
            </a:r>
            <a:r>
              <a:rPr lang="en-US" sz="2000" b="1" dirty="0" smtClean="0">
                <a:solidFill>
                  <a:srgbClr val="002060"/>
                </a:solidFill>
                <a:latin typeface="Times New Roman" panose="02020603050405020304" pitchFamily="18" charset="0"/>
                <a:cs typeface="Times New Roman" panose="02020603050405020304" pitchFamily="18" charset="0"/>
              </a:rPr>
              <a:t>K; </a:t>
            </a:r>
            <a:r>
              <a:rPr lang="en-US" sz="2000" b="1" dirty="0">
                <a:solidFill>
                  <a:srgbClr val="002060"/>
                </a:solidFill>
                <a:latin typeface="Times New Roman" panose="02020603050405020304" pitchFamily="18" charset="0"/>
                <a:cs typeface="Times New Roman" panose="02020603050405020304" pitchFamily="18" charset="0"/>
              </a:rPr>
              <a:t>g) </a:t>
            </a:r>
            <a:r>
              <a:rPr lang="en-US" sz="2000" b="1" dirty="0" smtClean="0">
                <a:solidFill>
                  <a:srgbClr val="002060"/>
                </a:solidFill>
                <a:latin typeface="Times New Roman" panose="02020603050405020304" pitchFamily="18" charset="0"/>
                <a:cs typeface="Times New Roman" panose="02020603050405020304" pitchFamily="18" charset="0"/>
              </a:rPr>
              <a:t>Ag; </a:t>
            </a:r>
            <a:r>
              <a:rPr lang="en-US" sz="2000" b="1" dirty="0">
                <a:solidFill>
                  <a:srgbClr val="002060"/>
                </a:solidFill>
                <a:latin typeface="Times New Roman" panose="02020603050405020304" pitchFamily="18" charset="0"/>
                <a:cs typeface="Times New Roman" panose="02020603050405020304" pitchFamily="18" charset="0"/>
              </a:rPr>
              <a:t>h) Ni; </a:t>
            </a:r>
            <a:r>
              <a:rPr lang="en-US" sz="2000" b="1" dirty="0" err="1">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 Fr.</a:t>
            </a:r>
            <a:endParaRPr lang="kk-KZ" sz="2000" b="1" dirty="0">
              <a:solidFill>
                <a:srgbClr val="002060"/>
              </a:solidFill>
              <a:latin typeface="Times New Roman" panose="02020603050405020304" pitchFamily="18" charset="0"/>
              <a:cs typeface="Times New Roman" panose="02020603050405020304" pitchFamily="18" charset="0"/>
            </a:endParaRPr>
          </a:p>
          <a:p>
            <a:pPr lvl="1"/>
            <a:endParaRPr lang="kk-KZ" sz="2000" b="1" dirty="0" smtClean="0">
              <a:solidFill>
                <a:srgbClr val="FF0000"/>
              </a:solidFill>
              <a:latin typeface="Times New Roman" panose="02020603050405020304" pitchFamily="18" charset="0"/>
              <a:cs typeface="Times New Roman" panose="02020603050405020304" pitchFamily="18" charset="0"/>
            </a:endParaRPr>
          </a:p>
          <a:p>
            <a:pPr lvl="1"/>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22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10693" y="615637"/>
            <a:ext cx="8908610" cy="46715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Оқушыларға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алдын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ала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әр</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элементтің</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қазақша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ағылшынша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атаулары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бар</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үлестірме</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парағын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таратылып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беріледі</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Периодтық</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жүйеден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элементтерді</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мұғалім</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көрсетіп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тұрады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ал</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оқушы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берілген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кестеден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сол</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элементті</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тауып</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атын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екі</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тілде</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атайды</a:t>
            </a:r>
            <a:r>
              <a:rPr lang="en-US" sz="2400" b="1" dirty="0">
                <a:solidFill>
                  <a:srgbClr val="002060"/>
                </a:solidFill>
                <a:latin typeface="Times New Roman" panose="02020603050405020304" pitchFamily="18" charset="0"/>
                <a:cs typeface="Times New Roman" panose="02020603050405020304" pitchFamily="18" charset="0"/>
              </a:rPr>
              <a:t>. </a:t>
            </a:r>
          </a:p>
          <a:p>
            <a:pPr algn="ctr"/>
            <a:r>
              <a:rPr lang="en-US" sz="2400" b="1" dirty="0">
                <a:solidFill>
                  <a:srgbClr val="002060"/>
                </a:solidFill>
                <a:latin typeface="Times New Roman" panose="02020603050405020304" pitchFamily="18" charset="0"/>
                <a:cs typeface="Times New Roman" panose="02020603050405020304" pitchFamily="18" charset="0"/>
              </a:rPr>
              <a:t> </a:t>
            </a:r>
          </a:p>
          <a:p>
            <a:pPr algn="ctr"/>
            <a:r>
              <a:rPr lang="en-US" sz="2400" b="1" i="1" dirty="0">
                <a:solidFill>
                  <a:srgbClr val="FF0000"/>
                </a:solidFill>
                <a:latin typeface="Times New Roman" panose="02020603050405020304" pitchFamily="18" charset="0"/>
                <a:cs typeface="Times New Roman" panose="02020603050405020304" pitchFamily="18" charset="0"/>
              </a:rPr>
              <a:t>Elements from the periodic system are displayed by the teacher, and the student finds the same element in the given table and names it in two languages.</a:t>
            </a:r>
          </a:p>
          <a:p>
            <a:pPr algn="ct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1870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350" y="63375"/>
            <a:ext cx="10515600" cy="986137"/>
          </a:xfrm>
        </p:spPr>
        <p:txBody>
          <a:bodyPr>
            <a:noAutofit/>
          </a:bodyPr>
          <a:lstStyle/>
          <a:p>
            <a:pPr algn="ctr"/>
            <a:r>
              <a:rPr lang="en-US" sz="1800" b="1" dirty="0" smtClean="0">
                <a:latin typeface="Times New Roman" panose="02020603050405020304" pitchFamily="18" charset="0"/>
                <a:cs typeface="Times New Roman" panose="02020603050405020304" pitchFamily="18" charset="0"/>
              </a:rPr>
              <a:t/>
            </a:r>
            <a:br>
              <a:rPr lang="en-US" sz="1800" b="1" dirty="0" smtClean="0">
                <a:latin typeface="Times New Roman" panose="02020603050405020304" pitchFamily="18" charset="0"/>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
            </a:r>
            <a:br>
              <a:rPr lang="en-US" sz="1800" b="1" dirty="0" smtClean="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Кестені</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толтырады</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Refills </a:t>
            </a:r>
            <a:r>
              <a:rPr lang="en-US" sz="2800" b="1" dirty="0">
                <a:latin typeface="Times New Roman" panose="02020603050405020304" pitchFamily="18" charset="0"/>
                <a:cs typeface="Times New Roman" panose="02020603050405020304" pitchFamily="18" charset="0"/>
              </a:rPr>
              <a:t>the table</a:t>
            </a:r>
            <a:r>
              <a:rPr lang="en-US" sz="2800" b="1" dirty="0" smtClean="0">
                <a:latin typeface="Times New Roman" panose="02020603050405020304" pitchFamily="18" charset="0"/>
                <a:cs typeface="Times New Roman" panose="02020603050405020304" pitchFamily="18" charset="0"/>
              </a:rPr>
              <a:t>:</a:t>
            </a:r>
            <a:br>
              <a:rPr lang="en-US" sz="2800" b="1" dirty="0" smtClean="0">
                <a:latin typeface="Times New Roman" panose="02020603050405020304" pitchFamily="18" charset="0"/>
                <a:cs typeface="Times New Roman" panose="02020603050405020304" pitchFamily="18" charset="0"/>
              </a:rPr>
            </a:br>
            <a:r>
              <a:rPr lang="ru-RU" sz="1600" b="1" i="1" dirty="0" err="1" smtClean="0">
                <a:solidFill>
                  <a:srgbClr val="00B0F0"/>
                </a:solidFill>
                <a:latin typeface="Times New Roman" panose="02020603050405020304" pitchFamily="18" charset="0"/>
                <a:cs typeface="Times New Roman" panose="02020603050405020304" pitchFamily="18" charset="0"/>
              </a:rPr>
              <a:t>Қазақша</a:t>
            </a:r>
            <a:r>
              <a:rPr lang="ru-RU" sz="1600" b="1" i="1" dirty="0" smtClean="0">
                <a:solidFill>
                  <a:srgbClr val="00B0F0"/>
                </a:solidFill>
                <a:latin typeface="Times New Roman" panose="02020603050405020304" pitchFamily="18" charset="0"/>
                <a:cs typeface="Times New Roman" panose="02020603050405020304" pitchFamily="18" charset="0"/>
              </a:rPr>
              <a:t> </a:t>
            </a:r>
            <a:r>
              <a:rPr lang="ru-RU" sz="1600" b="1" i="1" dirty="0" err="1">
                <a:solidFill>
                  <a:srgbClr val="00B0F0"/>
                </a:solidFill>
                <a:latin typeface="Times New Roman" panose="02020603050405020304" pitchFamily="18" charset="0"/>
                <a:cs typeface="Times New Roman" panose="02020603050405020304" pitchFamily="18" charset="0"/>
              </a:rPr>
              <a:t>және</a:t>
            </a:r>
            <a:r>
              <a:rPr lang="ru-RU" sz="1600" b="1" i="1" dirty="0">
                <a:solidFill>
                  <a:srgbClr val="00B0F0"/>
                </a:solidFill>
                <a:latin typeface="Times New Roman" panose="02020603050405020304" pitchFamily="18" charset="0"/>
                <a:cs typeface="Times New Roman" panose="02020603050405020304" pitchFamily="18" charset="0"/>
              </a:rPr>
              <a:t> </a:t>
            </a:r>
            <a:r>
              <a:rPr lang="ru-RU" sz="1600" b="1" i="1" dirty="0" err="1">
                <a:solidFill>
                  <a:srgbClr val="00B0F0"/>
                </a:solidFill>
                <a:latin typeface="Times New Roman" panose="02020603050405020304" pitchFamily="18" charset="0"/>
                <a:cs typeface="Times New Roman" panose="02020603050405020304" pitchFamily="18" charset="0"/>
              </a:rPr>
              <a:t>ағылшынша</a:t>
            </a:r>
            <a:r>
              <a:rPr lang="ru-RU" sz="1600" b="1" i="1" dirty="0">
                <a:solidFill>
                  <a:srgbClr val="00B0F0"/>
                </a:solidFill>
                <a:latin typeface="Times New Roman" panose="02020603050405020304" pitchFamily="18" charset="0"/>
                <a:cs typeface="Times New Roman" panose="02020603050405020304" pitchFamily="18" charset="0"/>
              </a:rPr>
              <a:t> </a:t>
            </a:r>
            <a:r>
              <a:rPr lang="ru-RU" sz="1600" b="1" i="1" dirty="0" err="1">
                <a:solidFill>
                  <a:srgbClr val="00B0F0"/>
                </a:solidFill>
                <a:latin typeface="Times New Roman" panose="02020603050405020304" pitchFamily="18" charset="0"/>
                <a:cs typeface="Times New Roman" panose="02020603050405020304" pitchFamily="18" charset="0"/>
              </a:rPr>
              <a:t>атауларын</a:t>
            </a:r>
            <a:r>
              <a:rPr lang="ru-RU" sz="1600" b="1" i="1" dirty="0">
                <a:solidFill>
                  <a:srgbClr val="00B0F0"/>
                </a:solidFill>
                <a:latin typeface="Times New Roman" panose="02020603050405020304" pitchFamily="18" charset="0"/>
                <a:cs typeface="Times New Roman" panose="02020603050405020304" pitchFamily="18" charset="0"/>
              </a:rPr>
              <a:t> </a:t>
            </a:r>
            <a:r>
              <a:rPr lang="ru-RU" sz="1600" b="1" i="1" dirty="0" err="1">
                <a:solidFill>
                  <a:srgbClr val="00B0F0"/>
                </a:solidFill>
                <a:latin typeface="Times New Roman" panose="02020603050405020304" pitchFamily="18" charset="0"/>
                <a:cs typeface="Times New Roman" panose="02020603050405020304" pitchFamily="18" charset="0"/>
              </a:rPr>
              <a:t>жаз</a:t>
            </a:r>
            <a:r>
              <a:rPr lang="en-US" sz="1600" b="1" i="1" dirty="0">
                <a:solidFill>
                  <a:srgbClr val="00B0F0"/>
                </a:solidFill>
                <a:latin typeface="Times New Roman" panose="02020603050405020304" pitchFamily="18" charset="0"/>
                <a:cs typeface="Times New Roman" panose="02020603050405020304" pitchFamily="18" charset="0"/>
              </a:rPr>
              <a:t>. </a:t>
            </a:r>
            <a:r>
              <a:rPr lang="en-US" sz="1600" b="1" i="1" dirty="0" smtClean="0">
                <a:solidFill>
                  <a:srgbClr val="00B0F0"/>
                </a:solidFill>
                <a:latin typeface="Times New Roman" panose="02020603050405020304" pitchFamily="18" charset="0"/>
                <a:cs typeface="Times New Roman" panose="02020603050405020304" pitchFamily="18" charset="0"/>
              </a:rPr>
              <a:t>Write </a:t>
            </a:r>
            <a:r>
              <a:rPr lang="en-US" sz="1600" b="1" i="1" dirty="0">
                <a:solidFill>
                  <a:srgbClr val="00B0F0"/>
                </a:solidFill>
                <a:latin typeface="Times New Roman" panose="02020603050405020304" pitchFamily="18" charset="0"/>
                <a:cs typeface="Times New Roman" panose="02020603050405020304" pitchFamily="18" charset="0"/>
              </a:rPr>
              <a:t>the names in  Kazakh and in English. </a:t>
            </a:r>
            <a:br>
              <a:rPr lang="en-US" sz="1600" b="1" i="1" dirty="0">
                <a:solidFill>
                  <a:srgbClr val="00B0F0"/>
                </a:solidFill>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888096406"/>
              </p:ext>
            </p:extLst>
          </p:nvPr>
        </p:nvGraphicFramePr>
        <p:xfrm>
          <a:off x="1502875" y="968028"/>
          <a:ext cx="9044413" cy="4518375"/>
        </p:xfrm>
        <a:graphic>
          <a:graphicData uri="http://schemas.openxmlformats.org/drawingml/2006/table">
            <a:tbl>
              <a:tblPr firstRow="1" firstCol="1" bandRow="1">
                <a:tableStyleId>{5940675A-B579-460E-94D1-54222C63F5DA}</a:tableStyleId>
              </a:tblPr>
              <a:tblGrid>
                <a:gridCol w="1918051">
                  <a:extLst>
                    <a:ext uri="{9D8B030D-6E8A-4147-A177-3AD203B41FA5}">
                      <a16:colId xmlns:a16="http://schemas.microsoft.com/office/drawing/2014/main" val="728183901"/>
                    </a:ext>
                  </a:extLst>
                </a:gridCol>
                <a:gridCol w="3175463">
                  <a:extLst>
                    <a:ext uri="{9D8B030D-6E8A-4147-A177-3AD203B41FA5}">
                      <a16:colId xmlns:a16="http://schemas.microsoft.com/office/drawing/2014/main" val="215477210"/>
                    </a:ext>
                  </a:extLst>
                </a:gridCol>
                <a:gridCol w="3950899">
                  <a:extLst>
                    <a:ext uri="{9D8B030D-6E8A-4147-A177-3AD203B41FA5}">
                      <a16:colId xmlns:a16="http://schemas.microsoft.com/office/drawing/2014/main" val="219668329"/>
                    </a:ext>
                  </a:extLst>
                </a:gridCol>
              </a:tblGrid>
              <a:tr h="385695">
                <a:tc>
                  <a:txBody>
                    <a:bodyPr/>
                    <a:lstStyle/>
                    <a:p>
                      <a:pPr algn="ctr">
                        <a:lnSpc>
                          <a:spcPct val="107000"/>
                        </a:lnSpc>
                        <a:spcAft>
                          <a:spcPts val="0"/>
                        </a:spcAft>
                      </a:pPr>
                      <a:r>
                        <a:rPr lang="ru-RU" sz="2000" b="1" dirty="0">
                          <a:effectLst/>
                          <a:latin typeface="Times New Roman" panose="02020603050405020304" pitchFamily="18" charset="0"/>
                          <a:cs typeface="Times New Roman" panose="02020603050405020304" pitchFamily="18" charset="0"/>
                        </a:rPr>
                        <a:t>Элемент</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n-US" sz="2000" b="1" dirty="0">
                          <a:effectLst/>
                          <a:latin typeface="Times New Roman" panose="02020603050405020304" pitchFamily="18" charset="0"/>
                          <a:cs typeface="Times New Roman" panose="02020603050405020304" pitchFamily="18" charset="0"/>
                        </a:rPr>
                        <a:t>Kazakh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07000"/>
                        </a:lnSpc>
                        <a:spcAft>
                          <a:spcPts val="0"/>
                        </a:spcAft>
                      </a:pPr>
                      <a:r>
                        <a:rPr lang="en-US" sz="2000" b="1" dirty="0">
                          <a:effectLst/>
                          <a:latin typeface="Times New Roman" panose="02020603050405020304" pitchFamily="18" charset="0"/>
                          <a:cs typeface="Times New Roman" panose="02020603050405020304" pitchFamily="18" charset="0"/>
                        </a:rPr>
                        <a:t>English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112732578"/>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S</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844439266"/>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Mg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100451627"/>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AI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808873892"/>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CI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180473469"/>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Na</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77470826"/>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478604460"/>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O</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50680324"/>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C</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974709340"/>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Cu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716916656"/>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P</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642333909"/>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Ca</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74815740"/>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К</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464792774"/>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Н</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169859170"/>
                  </a:ext>
                </a:extLst>
              </a:tr>
              <a:tr h="275512">
                <a:tc>
                  <a:txBody>
                    <a:bodyPr/>
                    <a:lstStyle/>
                    <a:p>
                      <a:pPr algn="ctr">
                        <a:lnSpc>
                          <a:spcPct val="107000"/>
                        </a:lnSpc>
                        <a:spcAft>
                          <a:spcPts val="0"/>
                        </a:spcAft>
                      </a:pPr>
                      <a:r>
                        <a:rPr lang="en-US" sz="1600" b="1" dirty="0">
                          <a:effectLst/>
                          <a:latin typeface="Times New Roman" panose="02020603050405020304" pitchFamily="18" charset="0"/>
                          <a:cs typeface="Times New Roman" panose="02020603050405020304" pitchFamily="18" charset="0"/>
                        </a:rPr>
                        <a:t>В</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56208458"/>
                  </a:ext>
                </a:extLst>
              </a:tr>
              <a:tr h="275512">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822434641"/>
                  </a:ext>
                </a:extLst>
              </a:tr>
            </a:tbl>
          </a:graphicData>
        </a:graphic>
      </p:graphicFrame>
    </p:spTree>
    <p:extLst>
      <p:ext uri="{BB962C8B-B14F-4D97-AF65-F5344CB8AC3E}">
        <p14:creationId xmlns:p14="http://schemas.microsoft.com/office/powerpoint/2010/main" val="1072262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171</TotalTime>
  <Words>561</Words>
  <Application>Microsoft Office PowerPoint</Application>
  <PresentationFormat>Широкоэкранный</PresentationFormat>
  <Paragraphs>190</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Harrington</vt:lpstr>
      <vt:lpstr>Impact</vt:lpstr>
      <vt:lpstr>Times New Roman</vt:lpstr>
      <vt:lpstr>Главное мероприятие</vt:lpstr>
      <vt:lpstr>Сабақ тақырыбы:  The theme of the lesson:   </vt:lpstr>
      <vt:lpstr>Сабақтың   мақсаты   Lesson objectives:</vt:lpstr>
      <vt:lpstr>Эпиграф:</vt:lpstr>
      <vt:lpstr>Негізгі бөлім:   Main part:</vt:lpstr>
      <vt:lpstr>Презентация PowerPoint</vt:lpstr>
      <vt:lpstr>Task 1:  </vt:lpstr>
      <vt:lpstr> Task 2:  </vt:lpstr>
      <vt:lpstr>Презентация PowerPoint</vt:lpstr>
      <vt:lpstr>   1. Кестені толтырады:  Refills the table: Қазақша және ағылшынша атауларын жаз. Write the names in  Kazakh and in English.     </vt:lpstr>
      <vt:lpstr>Үй тапсырмасы   Hometask </vt:lpstr>
      <vt:lpstr>«Белгілер» әдісі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Сабақ тақырыбы:  The theme of the lesson:   </dc:title>
  <dc:creator>cvb</dc:creator>
  <cp:lastModifiedBy>cvb</cp:lastModifiedBy>
  <cp:revision>22</cp:revision>
  <dcterms:created xsi:type="dcterms:W3CDTF">2019-10-03T12:23:05Z</dcterms:created>
  <dcterms:modified xsi:type="dcterms:W3CDTF">2019-10-07T12:09:50Z</dcterms:modified>
</cp:coreProperties>
</file>