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81" r:id="rId5"/>
    <p:sldId id="284" r:id="rId6"/>
    <p:sldId id="260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4" r:id="rId17"/>
    <p:sldId id="295" r:id="rId18"/>
    <p:sldId id="296" r:id="rId19"/>
    <p:sldId id="298" r:id="rId20"/>
    <p:sldId id="297" r:id="rId21"/>
    <p:sldId id="299" r:id="rId22"/>
    <p:sldId id="304" r:id="rId23"/>
    <p:sldId id="305" r:id="rId24"/>
    <p:sldId id="306" r:id="rId25"/>
    <p:sldId id="307" r:id="rId26"/>
    <p:sldId id="30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Какие лампы Вы применяете?</a:t>
            </a:r>
          </a:p>
        </c:rich>
      </c:tx>
      <c:layout>
        <c:manualLayout>
          <c:xMode val="edge"/>
          <c:yMode val="edge"/>
          <c:x val="0.17993049479926132"/>
          <c:y val="1.122413064357796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лампы Вы применяете?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ЛН</c:v>
                </c:pt>
                <c:pt idx="1">
                  <c:v>КЛЛ </c:v>
                </c:pt>
                <c:pt idx="2">
                  <c:v>ЛН и КЛЛ</c:v>
                </c:pt>
                <c:pt idx="3">
                  <c:v>Светодиодные лампы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0.67000000000000115</c:v>
                </c:pt>
                <c:pt idx="1">
                  <c:v>2.0000000000000035E-2</c:v>
                </c:pt>
                <c:pt idx="2">
                  <c:v>0.29000000000000031</c:v>
                </c:pt>
                <c:pt idx="3">
                  <c:v>2.0000000000000035E-2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2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800"/>
            </a:pPr>
            <a:endParaRPr lang="ru-RU"/>
          </a:p>
        </c:txPr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F35E-6B83-4AF0-B185-60F89F66BBC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63E6-492E-48F7-A549-9310FA8C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7\&#1056;&#1072;&#1073;&#1086;&#1095;&#1080;&#1081;%20&#1089;&#1090;&#1086;&#1083;\&#1076;&#1083;&#1103;%20&#1085;&#1072;&#1091;%20&#1087;&#1088;&#1072;&#1082;&#1090;%20&#1082;&#1086;&#1085;&#1092;&#1077;&#1088;%20&#1083;&#1072;&#1084;&#1087;&#1086;&#1095;&#1082;&#1080;\&#1069;&#1085;&#1077;&#1088;&#1075;&#1086;&#1089;&#1073;&#1077;&#1088;&#1077;&#1078;&#1077;&#1085;&#1080;&#1077;%20&#1079;&#1072;%20&#1089;&#1095;&#1077;&#1090;%20&#1079;&#1076;&#1086;&#1088;&#1086;&#1074;&#1100;&#1103;___%20%20NoNaMe.files\d55f900b60b7cccf6f3b29ba960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8/84/E27_with_38_LCD.JPG/200px-E27_with_38_LCD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7\&#1056;&#1072;&#1073;&#1086;&#1095;&#1080;&#1081;%20&#1089;&#1090;&#1086;&#1083;\&#1076;&#1083;&#1103;%20&#1085;&#1072;&#1091;%20&#1087;&#1088;&#1072;&#1082;&#1090;%20&#1082;&#1086;&#1085;&#1092;&#1077;&#1088;%20&#1083;&#1072;&#1084;&#1087;&#1086;&#1095;&#1082;&#1080;\&#1069;&#1085;&#1077;&#1088;&#1075;&#1086;&#1089;&#1073;&#1077;&#1088;&#1077;&#1078;&#1077;&#1085;&#1080;&#1077;%20&#1079;&#1072;%20&#1089;&#1095;&#1077;&#1090;%20&#1079;&#1076;&#1086;&#1088;&#1086;&#1074;&#1100;&#1103;___%20%20NoNaMe.files\d55f900b60b7cccf6f3b29ba960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7\&#1056;&#1072;&#1073;&#1086;&#1095;&#1080;&#1081;%20&#1089;&#1090;&#1086;&#1083;\&#1076;&#1083;&#1103;%20&#1085;&#1072;&#1091;%20&#1087;&#1088;&#1072;&#1082;&#1090;%20&#1082;&#1086;&#1085;&#1092;&#1077;&#1088;%20&#1083;&#1072;&#1084;&#1087;&#1086;&#1095;&#1082;&#1080;\&#1069;&#1085;&#1077;&#1088;&#1075;&#1086;&#1089;&#1073;&#1077;&#1088;&#1077;&#1078;&#1077;&#1085;&#1080;&#1077;%20&#1079;&#1072;%20&#1089;&#1095;&#1077;&#1090;%20&#1079;&#1076;&#1086;&#1088;&#1086;&#1074;&#1100;&#1103;___%20%20NoNaMe.files\d55f900b60b7cccf6f3b29ba960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02058U"/>
          <p:cNvPicPr preferRelativeResize="0">
            <a:picLocks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00438"/>
            <a:ext cx="8424863" cy="10128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Тема: «Энергосбережение в быту»</a:t>
            </a:r>
            <a:endParaRPr lang="en-US" sz="36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724400"/>
            <a:ext cx="8641655" cy="1800225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Авторы: учащиеся 9 класса</a:t>
            </a:r>
          </a:p>
          <a:p>
            <a:pPr algn="l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Руководитель: Кузьмина Нина Юрьевна учитель физики МБОУ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Кишкинская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СШ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                 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1116632" y="764704"/>
            <a:ext cx="80645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8800" dirty="0">
                <a:solidFill>
                  <a:schemeClr val="bg1"/>
                </a:solidFill>
                <a:latin typeface="Times New Roman" pitchFamily="18" charset="0"/>
              </a:rPr>
              <a:t>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Характеристика </a:t>
            </a:r>
            <a:r>
              <a:rPr lang="ru-RU" dirty="0" err="1" smtClean="0">
                <a:solidFill>
                  <a:srgbClr val="FF0000"/>
                </a:solidFill>
              </a:rPr>
              <a:t>энергопотребителей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836712"/>
          <a:ext cx="8750206" cy="5949513"/>
        </p:xfrm>
        <a:graphic>
          <a:graphicData uri="http://schemas.openxmlformats.org/drawingml/2006/table">
            <a:tbl>
              <a:tblPr/>
              <a:tblGrid>
                <a:gridCol w="387500"/>
                <a:gridCol w="2506443"/>
                <a:gridCol w="1098049"/>
                <a:gridCol w="1317659"/>
                <a:gridCol w="1098049"/>
                <a:gridCol w="2342506"/>
              </a:tblGrid>
              <a:tr h="12494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Суммарная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мощность, Вт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Время работы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сутки,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Электроэнергия, израсходованная за сутки кВт·ч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Электрическая лампочка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360 Вт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 ч.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5,04 кВт·ч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Холодильник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 Вт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24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0,72 кВт·ч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Телевизор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Panasonic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Телевизор </a:t>
                      </a: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LG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83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70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 ч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0,33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кВт·ч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0,28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кВт·ч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Компьютер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250 Вт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кВт·ч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Электрический чайник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Polaris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00 Вт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0,3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0,36 кВт·ч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Утюг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2300 Вт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0,1 ч.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0,23 кВт·ч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Микроволновая печь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1200 Вт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0,4 ч.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0,48 кВт·ч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4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5493 Вт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49,8 ч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8,19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кВт·ч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Потребление электроэнергии   в нашей семье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496945" cy="4754880"/>
        </p:xfrm>
        <a:graphic>
          <a:graphicData uri="http://schemas.openxmlformats.org/drawingml/2006/table">
            <a:tbl>
              <a:tblPr/>
              <a:tblGrid>
                <a:gridCol w="2016224"/>
                <a:gridCol w="1730495"/>
                <a:gridCol w="2011453"/>
                <a:gridCol w="2738773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Показания прибора учета, кВт·ч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Расход электроэнергии, кВт·ч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Оплата за потребление электроэнергии, руб.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12.01.2015 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7220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13.01.2015 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7230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19,8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14.01.2015 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7249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17,82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15.01.2015 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7260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21,78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16.01.2015 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7273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25,78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Среднее значение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21,78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Прогноз за месяц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330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653,40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Прогноз за год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4015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12848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Потребление электроэнергии   в нашей семье </a:t>
            </a:r>
            <a:r>
              <a:rPr lang="ru-RU" dirty="0" smtClean="0">
                <a:solidFill>
                  <a:srgbClr val="FF0000"/>
                </a:solidFill>
              </a:rPr>
              <a:t>в режиме экономии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352927" cy="5301414"/>
        </p:xfrm>
        <a:graphic>
          <a:graphicData uri="http://schemas.openxmlformats.org/drawingml/2006/table">
            <a:tbl>
              <a:tblPr/>
              <a:tblGrid>
                <a:gridCol w="1872208"/>
                <a:gridCol w="1811006"/>
                <a:gridCol w="1977361"/>
                <a:gridCol w="2692352"/>
              </a:tblGrid>
              <a:tr h="1135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Показания прибора учета, кВт·ч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Расход электроэнергии, кВт·ч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Оплата за потребление электроэнергии, руб.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18.01.2015 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7120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19.01.2015 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7125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20.01.2015 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7131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19,2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21.01.2015</a:t>
                      </a:r>
                      <a:r>
                        <a:rPr lang="ru-RU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7139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25,6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22.01.2015 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7147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25,6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Среднее значение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7,2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23,04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Прогноз за месяц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216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653,40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Прогноз за год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2628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7840,80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Средние показатели при разных условиях потребления электроэнергии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132856"/>
          <a:ext cx="8208913" cy="3931847"/>
        </p:xfrm>
        <a:graphic>
          <a:graphicData uri="http://schemas.openxmlformats.org/drawingml/2006/table">
            <a:tbl>
              <a:tblPr/>
              <a:tblGrid>
                <a:gridCol w="1857914"/>
                <a:gridCol w="1858858"/>
                <a:gridCol w="2323749"/>
                <a:gridCol w="2168392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Бесконтрольное потребление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электроэнергии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Экономное потребление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электроэнергии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Экономия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электроэнергии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Среднее значение за 1 день (кВт∙ч)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Среднее значение за год (кВт∙ч)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4015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2628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1387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Оплата за год (в рублях)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12848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8410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4438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250825" y="-82381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FF0000"/>
                </a:solidFill>
              </a:rPr>
              <a:t>Энергосберегающие бытовые приборы</a:t>
            </a:r>
          </a:p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Электроплита с обычными конфорками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4343" name="Line 45"/>
          <p:cNvSpPr>
            <a:spLocks noChangeShapeType="1"/>
          </p:cNvSpPr>
          <p:nvPr/>
        </p:nvSpPr>
        <p:spPr bwMode="auto">
          <a:xfrm>
            <a:off x="4102100" y="2564904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Text Box 46"/>
          <p:cNvSpPr txBox="1">
            <a:spLocks noChangeArrowheads="1"/>
          </p:cNvSpPr>
          <p:nvPr/>
        </p:nvSpPr>
        <p:spPr bwMode="auto">
          <a:xfrm>
            <a:off x="4355976" y="1916832"/>
            <a:ext cx="446449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/>
              <a:t>не оказывает негативного воздействия </a:t>
            </a:r>
          </a:p>
          <a:p>
            <a:pPr eaLnBrk="0" hangingPunct="0"/>
            <a:r>
              <a:rPr lang="ru-RU" sz="2000" dirty="0" smtClean="0"/>
              <a:t>на организм человека</a:t>
            </a:r>
            <a:endParaRPr lang="en-US" sz="20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3492500" y="1916832"/>
            <a:ext cx="762000" cy="665162"/>
            <a:chOff x="3492500" y="2239963"/>
            <a:chExt cx="762000" cy="665162"/>
          </a:xfrm>
        </p:grpSpPr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14367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0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5" name="Text Box 47"/>
            <p:cNvSpPr txBox="1">
              <a:spLocks noChangeArrowheads="1"/>
            </p:cNvSpPr>
            <p:nvPr/>
          </p:nvSpPr>
          <p:spPr bwMode="gray">
            <a:xfrm>
              <a:off x="3689350" y="23383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4346" name="Line 48"/>
          <p:cNvSpPr>
            <a:spLocks noChangeShapeType="1"/>
          </p:cNvSpPr>
          <p:nvPr/>
        </p:nvSpPr>
        <p:spPr bwMode="auto">
          <a:xfrm>
            <a:off x="4102100" y="3356992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49"/>
          <p:cNvSpPr txBox="1">
            <a:spLocks noChangeArrowheads="1"/>
          </p:cNvSpPr>
          <p:nvPr/>
        </p:nvSpPr>
        <p:spPr bwMode="auto">
          <a:xfrm>
            <a:off x="4356100" y="2924944"/>
            <a:ext cx="273882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приемлемая стоимость</a:t>
            </a:r>
            <a:endParaRPr lang="en-US" sz="20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3492500" y="2708920"/>
            <a:ext cx="762000" cy="665162"/>
            <a:chOff x="3492500" y="3154363"/>
            <a:chExt cx="762000" cy="665162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492500" y="3154363"/>
              <a:ext cx="762000" cy="665162"/>
              <a:chOff x="3174" y="2656"/>
              <a:chExt cx="1549" cy="1351"/>
            </a:xfrm>
          </p:grpSpPr>
          <p:sp>
            <p:nvSpPr>
              <p:cNvPr id="14364" name="AutoShape 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5" name="AutoShape 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4" name="AutoShape 4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8" name="Text Box 50"/>
            <p:cNvSpPr txBox="1">
              <a:spLocks noChangeArrowheads="1"/>
            </p:cNvSpPr>
            <p:nvPr/>
          </p:nvSpPr>
          <p:spPr bwMode="gray">
            <a:xfrm>
              <a:off x="3689350" y="32527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3492500" y="4046538"/>
            <a:ext cx="762000" cy="665162"/>
            <a:chOff x="1110" y="2656"/>
            <a:chExt cx="1549" cy="1351"/>
          </a:xfrm>
        </p:grpSpPr>
        <p:sp>
          <p:nvSpPr>
            <p:cNvPr id="14361" name="AutoShape 52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AutoShape 53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4" name="AutoShape 54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492500" y="4960938"/>
            <a:ext cx="762000" cy="665162"/>
            <a:chOff x="3174" y="2656"/>
            <a:chExt cx="1549" cy="1351"/>
          </a:xfrm>
        </p:grpSpPr>
        <p:sp>
          <p:nvSpPr>
            <p:cNvPr id="14358" name="AutoShape 56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AutoShape 57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8" name="AutoShape 58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1" name="Line 59"/>
          <p:cNvSpPr>
            <a:spLocks noChangeShapeType="1"/>
          </p:cNvSpPr>
          <p:nvPr/>
        </p:nvSpPr>
        <p:spPr bwMode="auto">
          <a:xfrm>
            <a:off x="4102100" y="4656138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Text Box 60"/>
          <p:cNvSpPr txBox="1">
            <a:spLocks noChangeArrowheads="1"/>
          </p:cNvSpPr>
          <p:nvPr/>
        </p:nvSpPr>
        <p:spPr bwMode="auto">
          <a:xfrm>
            <a:off x="4355976" y="4149080"/>
            <a:ext cx="39396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потребляет много электроэнергии</a:t>
            </a:r>
            <a:endParaRPr lang="en-US" sz="2000" dirty="0"/>
          </a:p>
        </p:txBody>
      </p:sp>
      <p:sp>
        <p:nvSpPr>
          <p:cNvPr id="14353" name="Text Box 61"/>
          <p:cNvSpPr txBox="1">
            <a:spLocks noChangeArrowheads="1"/>
          </p:cNvSpPr>
          <p:nvPr/>
        </p:nvSpPr>
        <p:spPr bwMode="gray">
          <a:xfrm>
            <a:off x="3696278" y="4144963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4" name="Line 62"/>
          <p:cNvSpPr>
            <a:spLocks noChangeShapeType="1"/>
          </p:cNvSpPr>
          <p:nvPr/>
        </p:nvSpPr>
        <p:spPr bwMode="auto">
          <a:xfrm>
            <a:off x="4102100" y="5570538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Text Box 63"/>
          <p:cNvSpPr txBox="1">
            <a:spLocks noChangeArrowheads="1"/>
          </p:cNvSpPr>
          <p:nvPr/>
        </p:nvSpPr>
        <p:spPr bwMode="auto">
          <a:xfrm>
            <a:off x="4333875" y="5133975"/>
            <a:ext cx="42023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на разогрев тратится много времени</a:t>
            </a:r>
            <a:endParaRPr lang="en-US" sz="2000" dirty="0"/>
          </a:p>
        </p:txBody>
      </p:sp>
      <p:sp>
        <p:nvSpPr>
          <p:cNvPr id="14356" name="Text Box 64"/>
          <p:cNvSpPr txBox="1">
            <a:spLocks noChangeArrowheads="1"/>
          </p:cNvSpPr>
          <p:nvPr/>
        </p:nvSpPr>
        <p:spPr bwMode="gray">
          <a:xfrm>
            <a:off x="3696278" y="5059363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7" name="Rectangle 65"/>
          <p:cNvSpPr>
            <a:spLocks noChangeArrowheads="1"/>
          </p:cNvSpPr>
          <p:nvPr/>
        </p:nvSpPr>
        <p:spPr bwMode="auto">
          <a:xfrm>
            <a:off x="5738663" y="1266528"/>
            <a:ext cx="2424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>
                <a:solidFill>
                  <a:srgbClr val="FF0000"/>
                </a:solidFill>
              </a:rPr>
              <a:t>Достоинства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482629" cy="3600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7" name="Rectangle 65"/>
          <p:cNvSpPr>
            <a:spLocks noChangeArrowheads="1"/>
          </p:cNvSpPr>
          <p:nvPr/>
        </p:nvSpPr>
        <p:spPr bwMode="auto">
          <a:xfrm>
            <a:off x="5796136" y="3573016"/>
            <a:ext cx="2249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Недостатки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563888" y="5805264"/>
            <a:ext cx="762000" cy="665162"/>
            <a:chOff x="3492500" y="2239963"/>
            <a:chExt cx="762000" cy="665162"/>
          </a:xfrm>
        </p:grpSpPr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41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0" name="Text Box 47"/>
            <p:cNvSpPr txBox="1">
              <a:spLocks noChangeArrowheads="1"/>
            </p:cNvSpPr>
            <p:nvPr/>
          </p:nvSpPr>
          <p:spPr bwMode="gray">
            <a:xfrm>
              <a:off x="3696278" y="2338388"/>
              <a:ext cx="3401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4067944" y="6453336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4427984" y="6021288"/>
            <a:ext cx="211993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неудобно чистить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250825" y="-82381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FF0000"/>
                </a:solidFill>
              </a:rPr>
              <a:t>Энергосберегающие бытовые приборы</a:t>
            </a:r>
          </a:p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Стеклокерамическая электроплита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4343" name="Line 45"/>
          <p:cNvSpPr>
            <a:spLocks noChangeShapeType="1"/>
          </p:cNvSpPr>
          <p:nvPr/>
        </p:nvSpPr>
        <p:spPr bwMode="auto">
          <a:xfrm>
            <a:off x="4102100" y="2564904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Text Box 46"/>
          <p:cNvSpPr txBox="1">
            <a:spLocks noChangeArrowheads="1"/>
          </p:cNvSpPr>
          <p:nvPr/>
        </p:nvSpPr>
        <p:spPr bwMode="auto">
          <a:xfrm>
            <a:off x="4499992" y="1916832"/>
            <a:ext cx="446449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/>
              <a:t>большая теплопроводность, небольшой расход энергии</a:t>
            </a:r>
            <a:endParaRPr lang="en-US" sz="2000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3492500" y="1916832"/>
            <a:ext cx="762000" cy="665162"/>
            <a:chOff x="3492500" y="2239963"/>
            <a:chExt cx="762000" cy="665162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14367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0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5" name="Text Box 47"/>
            <p:cNvSpPr txBox="1">
              <a:spLocks noChangeArrowheads="1"/>
            </p:cNvSpPr>
            <p:nvPr/>
          </p:nvSpPr>
          <p:spPr bwMode="gray">
            <a:xfrm>
              <a:off x="3689350" y="23383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4346" name="Line 48"/>
          <p:cNvSpPr>
            <a:spLocks noChangeShapeType="1"/>
          </p:cNvSpPr>
          <p:nvPr/>
        </p:nvSpPr>
        <p:spPr bwMode="auto">
          <a:xfrm>
            <a:off x="4102100" y="3356992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49"/>
          <p:cNvSpPr txBox="1">
            <a:spLocks noChangeArrowheads="1"/>
          </p:cNvSpPr>
          <p:nvPr/>
        </p:nvSpPr>
        <p:spPr bwMode="auto">
          <a:xfrm>
            <a:off x="4499992" y="2924944"/>
            <a:ext cx="420044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удобство в использовании, быстрота</a:t>
            </a:r>
            <a:endParaRPr lang="en-US" sz="2000" dirty="0"/>
          </a:p>
        </p:txBody>
      </p:sp>
      <p:grpSp>
        <p:nvGrpSpPr>
          <p:cNvPr id="4" name="Группа 35"/>
          <p:cNvGrpSpPr/>
          <p:nvPr/>
        </p:nvGrpSpPr>
        <p:grpSpPr>
          <a:xfrm>
            <a:off x="3492500" y="2708920"/>
            <a:ext cx="762000" cy="665162"/>
            <a:chOff x="3492500" y="3154363"/>
            <a:chExt cx="762000" cy="665162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3492500" y="3154363"/>
              <a:ext cx="762000" cy="665162"/>
              <a:chOff x="3174" y="2656"/>
              <a:chExt cx="1549" cy="1351"/>
            </a:xfrm>
          </p:grpSpPr>
          <p:sp>
            <p:nvSpPr>
              <p:cNvPr id="14364" name="AutoShape 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5" name="AutoShape 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4" name="AutoShape 4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8" name="Text Box 50"/>
            <p:cNvSpPr txBox="1">
              <a:spLocks noChangeArrowheads="1"/>
            </p:cNvSpPr>
            <p:nvPr/>
          </p:nvSpPr>
          <p:spPr bwMode="gray">
            <a:xfrm>
              <a:off x="3689350" y="32527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3492500" y="4046538"/>
            <a:ext cx="762000" cy="665162"/>
            <a:chOff x="1110" y="2656"/>
            <a:chExt cx="1549" cy="1351"/>
          </a:xfrm>
        </p:grpSpPr>
        <p:sp>
          <p:nvSpPr>
            <p:cNvPr id="14361" name="AutoShape 52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AutoShape 53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4" name="AutoShape 54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492500" y="4960938"/>
            <a:ext cx="762000" cy="665162"/>
            <a:chOff x="3174" y="2656"/>
            <a:chExt cx="1549" cy="1351"/>
          </a:xfrm>
        </p:grpSpPr>
        <p:sp>
          <p:nvSpPr>
            <p:cNvPr id="14358" name="AutoShape 56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AutoShape 57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8" name="AutoShape 58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1" name="Line 59"/>
          <p:cNvSpPr>
            <a:spLocks noChangeShapeType="1"/>
          </p:cNvSpPr>
          <p:nvPr/>
        </p:nvSpPr>
        <p:spPr bwMode="auto">
          <a:xfrm>
            <a:off x="4102100" y="4656138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Text Box 60"/>
          <p:cNvSpPr txBox="1">
            <a:spLocks noChangeArrowheads="1"/>
          </p:cNvSpPr>
          <p:nvPr/>
        </p:nvSpPr>
        <p:spPr bwMode="auto">
          <a:xfrm>
            <a:off x="4499992" y="4221088"/>
            <a:ext cx="22554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высокая стоимость</a:t>
            </a:r>
            <a:endParaRPr lang="en-US" sz="2000" dirty="0"/>
          </a:p>
        </p:txBody>
      </p:sp>
      <p:sp>
        <p:nvSpPr>
          <p:cNvPr id="14353" name="Text Box 61"/>
          <p:cNvSpPr txBox="1">
            <a:spLocks noChangeArrowheads="1"/>
          </p:cNvSpPr>
          <p:nvPr/>
        </p:nvSpPr>
        <p:spPr bwMode="gray">
          <a:xfrm>
            <a:off x="3696278" y="4144963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4" name="Line 62"/>
          <p:cNvSpPr>
            <a:spLocks noChangeShapeType="1"/>
          </p:cNvSpPr>
          <p:nvPr/>
        </p:nvSpPr>
        <p:spPr bwMode="auto">
          <a:xfrm>
            <a:off x="4102100" y="5570538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Text Box 63"/>
          <p:cNvSpPr txBox="1">
            <a:spLocks noChangeArrowheads="1"/>
          </p:cNvSpPr>
          <p:nvPr/>
        </p:nvSpPr>
        <p:spPr bwMode="auto">
          <a:xfrm>
            <a:off x="4499992" y="5157192"/>
            <a:ext cx="37993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необходима специальная посуда</a:t>
            </a:r>
            <a:endParaRPr lang="en-US" sz="2000" dirty="0"/>
          </a:p>
        </p:txBody>
      </p:sp>
      <p:sp>
        <p:nvSpPr>
          <p:cNvPr id="14356" name="Text Box 64"/>
          <p:cNvSpPr txBox="1">
            <a:spLocks noChangeArrowheads="1"/>
          </p:cNvSpPr>
          <p:nvPr/>
        </p:nvSpPr>
        <p:spPr bwMode="gray">
          <a:xfrm>
            <a:off x="3696278" y="5059363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7" name="Rectangle 65"/>
          <p:cNvSpPr>
            <a:spLocks noChangeArrowheads="1"/>
          </p:cNvSpPr>
          <p:nvPr/>
        </p:nvSpPr>
        <p:spPr bwMode="auto">
          <a:xfrm>
            <a:off x="5666655" y="1266528"/>
            <a:ext cx="2424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>
                <a:solidFill>
                  <a:srgbClr val="FF0000"/>
                </a:solidFill>
              </a:rPr>
              <a:t>Достоинства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7" name="Rectangle 65"/>
          <p:cNvSpPr>
            <a:spLocks noChangeArrowheads="1"/>
          </p:cNvSpPr>
          <p:nvPr/>
        </p:nvSpPr>
        <p:spPr bwMode="auto">
          <a:xfrm>
            <a:off x="5857884" y="3571876"/>
            <a:ext cx="2249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Недостатки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37"/>
          <p:cNvGrpSpPr/>
          <p:nvPr/>
        </p:nvGrpSpPr>
        <p:grpSpPr>
          <a:xfrm>
            <a:off x="3563888" y="5805264"/>
            <a:ext cx="762000" cy="665162"/>
            <a:chOff x="3492500" y="2239963"/>
            <a:chExt cx="762000" cy="665162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41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0" name="Text Box 47"/>
            <p:cNvSpPr txBox="1">
              <a:spLocks noChangeArrowheads="1"/>
            </p:cNvSpPr>
            <p:nvPr/>
          </p:nvSpPr>
          <p:spPr bwMode="gray">
            <a:xfrm>
              <a:off x="3696278" y="2338388"/>
              <a:ext cx="3401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4067944" y="6453336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4427984" y="6021288"/>
            <a:ext cx="434599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можно случайно разбить поверхность</a:t>
            </a:r>
            <a:endParaRPr lang="en-US" sz="20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638472" cy="42484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250825" y="-82381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FF0000"/>
                </a:solidFill>
              </a:rPr>
              <a:t>Энергосберегающие бытовые приборы</a:t>
            </a:r>
          </a:p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Индукционная  электроплита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4343" name="Line 45"/>
          <p:cNvSpPr>
            <a:spLocks noChangeShapeType="1"/>
          </p:cNvSpPr>
          <p:nvPr/>
        </p:nvSpPr>
        <p:spPr bwMode="auto">
          <a:xfrm>
            <a:off x="4102100" y="2564904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Text Box 46"/>
          <p:cNvSpPr txBox="1">
            <a:spLocks noChangeArrowheads="1"/>
          </p:cNvSpPr>
          <p:nvPr/>
        </p:nvSpPr>
        <p:spPr bwMode="auto">
          <a:xfrm>
            <a:off x="4427984" y="1556792"/>
            <a:ext cx="446449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/>
              <a:t>высокий уровень безопасности, так как плита не нагревается, нагрев происходит в самой посуде</a:t>
            </a:r>
            <a:endParaRPr lang="en-US" sz="2000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3492500" y="1916832"/>
            <a:ext cx="762000" cy="665162"/>
            <a:chOff x="3492500" y="2239963"/>
            <a:chExt cx="762000" cy="665162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14367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0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5" name="Text Box 47"/>
            <p:cNvSpPr txBox="1">
              <a:spLocks noChangeArrowheads="1"/>
            </p:cNvSpPr>
            <p:nvPr/>
          </p:nvSpPr>
          <p:spPr bwMode="gray">
            <a:xfrm>
              <a:off x="3689350" y="23383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4346" name="Line 48"/>
          <p:cNvSpPr>
            <a:spLocks noChangeShapeType="1"/>
          </p:cNvSpPr>
          <p:nvPr/>
        </p:nvSpPr>
        <p:spPr bwMode="auto">
          <a:xfrm>
            <a:off x="4102100" y="3356992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49"/>
          <p:cNvSpPr txBox="1">
            <a:spLocks noChangeArrowheads="1"/>
          </p:cNvSpPr>
          <p:nvPr/>
        </p:nvSpPr>
        <p:spPr bwMode="auto">
          <a:xfrm>
            <a:off x="4427984" y="2636912"/>
            <a:ext cx="322684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низкое энергопотребление,</a:t>
            </a:r>
          </a:p>
          <a:p>
            <a:pPr eaLnBrk="0" hangingPunct="0"/>
            <a:r>
              <a:rPr lang="ru-RU" sz="2000" dirty="0" smtClean="0"/>
              <a:t> экологически безвредно</a:t>
            </a:r>
            <a:endParaRPr lang="en-US" sz="2000" dirty="0"/>
          </a:p>
        </p:txBody>
      </p:sp>
      <p:grpSp>
        <p:nvGrpSpPr>
          <p:cNvPr id="4" name="Группа 35"/>
          <p:cNvGrpSpPr/>
          <p:nvPr/>
        </p:nvGrpSpPr>
        <p:grpSpPr>
          <a:xfrm>
            <a:off x="3492500" y="2708920"/>
            <a:ext cx="762000" cy="665162"/>
            <a:chOff x="3492500" y="3154363"/>
            <a:chExt cx="762000" cy="665162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3492500" y="3154363"/>
              <a:ext cx="762000" cy="665162"/>
              <a:chOff x="3174" y="2656"/>
              <a:chExt cx="1549" cy="1351"/>
            </a:xfrm>
          </p:grpSpPr>
          <p:sp>
            <p:nvSpPr>
              <p:cNvPr id="14364" name="AutoShape 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5" name="AutoShape 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4" name="AutoShape 4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8" name="Text Box 50"/>
            <p:cNvSpPr txBox="1">
              <a:spLocks noChangeArrowheads="1"/>
            </p:cNvSpPr>
            <p:nvPr/>
          </p:nvSpPr>
          <p:spPr bwMode="gray">
            <a:xfrm>
              <a:off x="3689350" y="32527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3563888" y="5085184"/>
            <a:ext cx="762000" cy="665162"/>
            <a:chOff x="1110" y="2656"/>
            <a:chExt cx="1549" cy="1351"/>
          </a:xfrm>
        </p:grpSpPr>
        <p:sp>
          <p:nvSpPr>
            <p:cNvPr id="14361" name="AutoShape 52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AutoShape 53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4" name="AutoShape 54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563888" y="5805264"/>
            <a:ext cx="762000" cy="665162"/>
            <a:chOff x="3174" y="2656"/>
            <a:chExt cx="1549" cy="1351"/>
          </a:xfrm>
        </p:grpSpPr>
        <p:sp>
          <p:nvSpPr>
            <p:cNvPr id="14358" name="AutoShape 56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AutoShape 57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8" name="AutoShape 58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1" name="Line 59"/>
          <p:cNvSpPr>
            <a:spLocks noChangeShapeType="1"/>
          </p:cNvSpPr>
          <p:nvPr/>
        </p:nvSpPr>
        <p:spPr bwMode="auto">
          <a:xfrm>
            <a:off x="4067944" y="5733256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Text Box 60"/>
          <p:cNvSpPr txBox="1">
            <a:spLocks noChangeArrowheads="1"/>
          </p:cNvSpPr>
          <p:nvPr/>
        </p:nvSpPr>
        <p:spPr bwMode="auto">
          <a:xfrm>
            <a:off x="4572000" y="5301208"/>
            <a:ext cx="29543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очень высокая стоимость</a:t>
            </a:r>
            <a:endParaRPr lang="en-US" sz="2000" dirty="0"/>
          </a:p>
        </p:txBody>
      </p:sp>
      <p:sp>
        <p:nvSpPr>
          <p:cNvPr id="14353" name="Text Box 61"/>
          <p:cNvSpPr txBox="1">
            <a:spLocks noChangeArrowheads="1"/>
          </p:cNvSpPr>
          <p:nvPr/>
        </p:nvSpPr>
        <p:spPr bwMode="gray">
          <a:xfrm>
            <a:off x="3779912" y="5229200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4" name="Line 62"/>
          <p:cNvSpPr>
            <a:spLocks noChangeShapeType="1"/>
          </p:cNvSpPr>
          <p:nvPr/>
        </p:nvSpPr>
        <p:spPr bwMode="auto">
          <a:xfrm>
            <a:off x="4139952" y="6453336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Text Box 63"/>
          <p:cNvSpPr txBox="1">
            <a:spLocks noChangeArrowheads="1"/>
          </p:cNvSpPr>
          <p:nvPr/>
        </p:nvSpPr>
        <p:spPr bwMode="auto">
          <a:xfrm>
            <a:off x="4572000" y="6021288"/>
            <a:ext cx="37993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необходима специальная посуда</a:t>
            </a:r>
            <a:endParaRPr lang="en-US" sz="2000" dirty="0"/>
          </a:p>
        </p:txBody>
      </p:sp>
      <p:sp>
        <p:nvSpPr>
          <p:cNvPr id="14356" name="Text Box 64"/>
          <p:cNvSpPr txBox="1">
            <a:spLocks noChangeArrowheads="1"/>
          </p:cNvSpPr>
          <p:nvPr/>
        </p:nvSpPr>
        <p:spPr bwMode="gray">
          <a:xfrm>
            <a:off x="3779912" y="5877272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7" name="Rectangle 65"/>
          <p:cNvSpPr>
            <a:spLocks noChangeArrowheads="1"/>
          </p:cNvSpPr>
          <p:nvPr/>
        </p:nvSpPr>
        <p:spPr bwMode="auto">
          <a:xfrm>
            <a:off x="5220072" y="980728"/>
            <a:ext cx="2424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>
                <a:solidFill>
                  <a:srgbClr val="FF0000"/>
                </a:solidFill>
              </a:rPr>
              <a:t>Достоинства</a:t>
            </a:r>
          </a:p>
        </p:txBody>
      </p:sp>
      <p:sp>
        <p:nvSpPr>
          <p:cNvPr id="37" name="Rectangle 65"/>
          <p:cNvSpPr>
            <a:spLocks noChangeArrowheads="1"/>
          </p:cNvSpPr>
          <p:nvPr/>
        </p:nvSpPr>
        <p:spPr bwMode="auto">
          <a:xfrm>
            <a:off x="5364088" y="4581128"/>
            <a:ext cx="2249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Недостатки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37"/>
          <p:cNvGrpSpPr/>
          <p:nvPr/>
        </p:nvGrpSpPr>
        <p:grpSpPr>
          <a:xfrm>
            <a:off x="3491880" y="3501008"/>
            <a:ext cx="762000" cy="665162"/>
            <a:chOff x="3492500" y="2239963"/>
            <a:chExt cx="762000" cy="665162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41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0" name="Text Box 47"/>
            <p:cNvSpPr txBox="1">
              <a:spLocks noChangeArrowheads="1"/>
            </p:cNvSpPr>
            <p:nvPr/>
          </p:nvSpPr>
          <p:spPr bwMode="gray">
            <a:xfrm>
              <a:off x="3696278" y="2338388"/>
              <a:ext cx="3401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4067944" y="4149080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4499992" y="3717032"/>
            <a:ext cx="442909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высокая скорость приготовления блюд</a:t>
            </a:r>
            <a:endParaRPr lang="en-US" sz="2000" dirty="0"/>
          </a:p>
        </p:txBody>
      </p:sp>
      <p:pic>
        <p:nvPicPr>
          <p:cNvPr id="49154" name="Picture 2" descr="Индукционная пл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822715" cy="3528392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250825" y="-82381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FF0000"/>
                </a:solidFill>
              </a:rPr>
              <a:t>Энергосберегающие бытовые приборы</a:t>
            </a:r>
          </a:p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Лампа накаливания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4343" name="Line 45"/>
          <p:cNvSpPr>
            <a:spLocks noChangeShapeType="1"/>
          </p:cNvSpPr>
          <p:nvPr/>
        </p:nvSpPr>
        <p:spPr bwMode="auto">
          <a:xfrm>
            <a:off x="4102100" y="2564904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Text Box 46"/>
          <p:cNvSpPr txBox="1">
            <a:spLocks noChangeArrowheads="1"/>
          </p:cNvSpPr>
          <p:nvPr/>
        </p:nvSpPr>
        <p:spPr bwMode="auto">
          <a:xfrm>
            <a:off x="4355976" y="2132856"/>
            <a:ext cx="44644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/>
              <a:t>не содержит вредных веществ</a:t>
            </a:r>
            <a:endParaRPr lang="en-US" sz="2000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3492500" y="1916832"/>
            <a:ext cx="762000" cy="665162"/>
            <a:chOff x="3492500" y="2239963"/>
            <a:chExt cx="762000" cy="665162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14367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0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5" name="Text Box 47"/>
            <p:cNvSpPr txBox="1">
              <a:spLocks noChangeArrowheads="1"/>
            </p:cNvSpPr>
            <p:nvPr/>
          </p:nvSpPr>
          <p:spPr bwMode="gray">
            <a:xfrm>
              <a:off x="3689350" y="23383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4346" name="Line 48"/>
          <p:cNvSpPr>
            <a:spLocks noChangeShapeType="1"/>
          </p:cNvSpPr>
          <p:nvPr/>
        </p:nvSpPr>
        <p:spPr bwMode="auto">
          <a:xfrm>
            <a:off x="4102100" y="3356992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49"/>
          <p:cNvSpPr txBox="1">
            <a:spLocks noChangeArrowheads="1"/>
          </p:cNvSpPr>
          <p:nvPr/>
        </p:nvSpPr>
        <p:spPr bwMode="auto">
          <a:xfrm>
            <a:off x="4356100" y="2924944"/>
            <a:ext cx="21016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низкая стоимость</a:t>
            </a:r>
            <a:endParaRPr lang="en-US" sz="2000" dirty="0"/>
          </a:p>
        </p:txBody>
      </p:sp>
      <p:grpSp>
        <p:nvGrpSpPr>
          <p:cNvPr id="4" name="Группа 35"/>
          <p:cNvGrpSpPr/>
          <p:nvPr/>
        </p:nvGrpSpPr>
        <p:grpSpPr>
          <a:xfrm>
            <a:off x="3492500" y="2708920"/>
            <a:ext cx="762000" cy="665162"/>
            <a:chOff x="3492500" y="3154363"/>
            <a:chExt cx="762000" cy="665162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3492500" y="3154363"/>
              <a:ext cx="762000" cy="665162"/>
              <a:chOff x="3174" y="2656"/>
              <a:chExt cx="1549" cy="1351"/>
            </a:xfrm>
          </p:grpSpPr>
          <p:sp>
            <p:nvSpPr>
              <p:cNvPr id="14364" name="AutoShape 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5" name="AutoShape 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4" name="AutoShape 4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8" name="Text Box 50"/>
            <p:cNvSpPr txBox="1">
              <a:spLocks noChangeArrowheads="1"/>
            </p:cNvSpPr>
            <p:nvPr/>
          </p:nvSpPr>
          <p:spPr bwMode="gray">
            <a:xfrm>
              <a:off x="3689350" y="32527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3492500" y="4046538"/>
            <a:ext cx="762000" cy="665162"/>
            <a:chOff x="1110" y="2656"/>
            <a:chExt cx="1549" cy="1351"/>
          </a:xfrm>
        </p:grpSpPr>
        <p:sp>
          <p:nvSpPr>
            <p:cNvPr id="14361" name="AutoShape 52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AutoShape 53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4" name="AutoShape 54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492500" y="4960938"/>
            <a:ext cx="762000" cy="665162"/>
            <a:chOff x="3174" y="2656"/>
            <a:chExt cx="1549" cy="1351"/>
          </a:xfrm>
        </p:grpSpPr>
        <p:sp>
          <p:nvSpPr>
            <p:cNvPr id="14358" name="AutoShape 56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AutoShape 57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8" name="AutoShape 58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1" name="Line 59"/>
          <p:cNvSpPr>
            <a:spLocks noChangeShapeType="1"/>
          </p:cNvSpPr>
          <p:nvPr/>
        </p:nvSpPr>
        <p:spPr bwMode="auto">
          <a:xfrm>
            <a:off x="3995936" y="4581128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Text Box 60"/>
          <p:cNvSpPr txBox="1">
            <a:spLocks noChangeArrowheads="1"/>
          </p:cNvSpPr>
          <p:nvPr/>
        </p:nvSpPr>
        <p:spPr bwMode="auto">
          <a:xfrm>
            <a:off x="4355976" y="4149080"/>
            <a:ext cx="284565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маленький срок службы</a:t>
            </a:r>
            <a:endParaRPr lang="en-US" sz="2000" dirty="0"/>
          </a:p>
        </p:txBody>
      </p:sp>
      <p:sp>
        <p:nvSpPr>
          <p:cNvPr id="14353" name="Text Box 61"/>
          <p:cNvSpPr txBox="1">
            <a:spLocks noChangeArrowheads="1"/>
          </p:cNvSpPr>
          <p:nvPr/>
        </p:nvSpPr>
        <p:spPr bwMode="gray">
          <a:xfrm>
            <a:off x="3696278" y="4144963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4" name="Line 62"/>
          <p:cNvSpPr>
            <a:spLocks noChangeShapeType="1"/>
          </p:cNvSpPr>
          <p:nvPr/>
        </p:nvSpPr>
        <p:spPr bwMode="auto">
          <a:xfrm>
            <a:off x="4102100" y="5570538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Text Box 63"/>
          <p:cNvSpPr txBox="1">
            <a:spLocks noChangeArrowheads="1"/>
          </p:cNvSpPr>
          <p:nvPr/>
        </p:nvSpPr>
        <p:spPr bwMode="auto">
          <a:xfrm>
            <a:off x="4333875" y="5133975"/>
            <a:ext cx="290028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большой расход энергии</a:t>
            </a:r>
            <a:endParaRPr lang="en-US" sz="2000" dirty="0"/>
          </a:p>
        </p:txBody>
      </p:sp>
      <p:sp>
        <p:nvSpPr>
          <p:cNvPr id="14356" name="Text Box 64"/>
          <p:cNvSpPr txBox="1">
            <a:spLocks noChangeArrowheads="1"/>
          </p:cNvSpPr>
          <p:nvPr/>
        </p:nvSpPr>
        <p:spPr bwMode="gray">
          <a:xfrm>
            <a:off x="3696278" y="5059363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7" name="Rectangle 65"/>
          <p:cNvSpPr>
            <a:spLocks noChangeArrowheads="1"/>
          </p:cNvSpPr>
          <p:nvPr/>
        </p:nvSpPr>
        <p:spPr bwMode="auto">
          <a:xfrm>
            <a:off x="5522639" y="1266528"/>
            <a:ext cx="2424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>
                <a:solidFill>
                  <a:srgbClr val="FF0000"/>
                </a:solidFill>
              </a:rPr>
              <a:t>Достоинства</a:t>
            </a:r>
          </a:p>
        </p:txBody>
      </p:sp>
      <p:sp>
        <p:nvSpPr>
          <p:cNvPr id="37" name="Rectangle 65"/>
          <p:cNvSpPr>
            <a:spLocks noChangeArrowheads="1"/>
          </p:cNvSpPr>
          <p:nvPr/>
        </p:nvSpPr>
        <p:spPr bwMode="auto">
          <a:xfrm>
            <a:off x="5381798" y="3570784"/>
            <a:ext cx="2249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Недостатки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37"/>
          <p:cNvGrpSpPr/>
          <p:nvPr/>
        </p:nvGrpSpPr>
        <p:grpSpPr>
          <a:xfrm>
            <a:off x="3563888" y="5805264"/>
            <a:ext cx="762000" cy="665162"/>
            <a:chOff x="3492500" y="2239963"/>
            <a:chExt cx="762000" cy="665162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41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0" name="Text Box 47"/>
            <p:cNvSpPr txBox="1">
              <a:spLocks noChangeArrowheads="1"/>
            </p:cNvSpPr>
            <p:nvPr/>
          </p:nvSpPr>
          <p:spPr bwMode="gray">
            <a:xfrm>
              <a:off x="3696278" y="2338388"/>
              <a:ext cx="3401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4067944" y="6453336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4427984" y="6021288"/>
            <a:ext cx="27724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нагревается при работе</a:t>
            </a:r>
            <a:endParaRPr lang="en-US" sz="2000" dirty="0"/>
          </a:p>
        </p:txBody>
      </p:sp>
      <p:pic>
        <p:nvPicPr>
          <p:cNvPr id="46" name="Picture 10" descr="180px-Gluehlampe_01_KM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65588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250825" y="-82381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FF0000"/>
                </a:solidFill>
              </a:rPr>
              <a:t>Энергосберегающие бытовые приборы</a:t>
            </a:r>
          </a:p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Компактная люминесцентная лампа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4343" name="Line 45"/>
          <p:cNvSpPr>
            <a:spLocks noChangeShapeType="1"/>
          </p:cNvSpPr>
          <p:nvPr/>
        </p:nvSpPr>
        <p:spPr bwMode="auto">
          <a:xfrm>
            <a:off x="4102100" y="2564904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Text Box 46"/>
          <p:cNvSpPr txBox="1">
            <a:spLocks noChangeArrowheads="1"/>
          </p:cNvSpPr>
          <p:nvPr/>
        </p:nvSpPr>
        <p:spPr bwMode="auto">
          <a:xfrm>
            <a:off x="4355976" y="2132856"/>
            <a:ext cx="44644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/>
              <a:t>экономия электроэнергии </a:t>
            </a:r>
            <a:endParaRPr lang="en-US" sz="2000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3492500" y="1916832"/>
            <a:ext cx="762000" cy="665162"/>
            <a:chOff x="3492500" y="2239963"/>
            <a:chExt cx="762000" cy="665162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14367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0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5" name="Text Box 47"/>
            <p:cNvSpPr txBox="1">
              <a:spLocks noChangeArrowheads="1"/>
            </p:cNvSpPr>
            <p:nvPr/>
          </p:nvSpPr>
          <p:spPr bwMode="gray">
            <a:xfrm>
              <a:off x="3689350" y="23383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4346" name="Line 48"/>
          <p:cNvSpPr>
            <a:spLocks noChangeShapeType="1"/>
          </p:cNvSpPr>
          <p:nvPr/>
        </p:nvSpPr>
        <p:spPr bwMode="auto">
          <a:xfrm>
            <a:off x="4102100" y="3356992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49"/>
          <p:cNvSpPr txBox="1">
            <a:spLocks noChangeArrowheads="1"/>
          </p:cNvSpPr>
          <p:nvPr/>
        </p:nvSpPr>
        <p:spPr bwMode="auto">
          <a:xfrm>
            <a:off x="4427984" y="2636912"/>
            <a:ext cx="338592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срок службы в 8 раз больше, </a:t>
            </a:r>
          </a:p>
          <a:p>
            <a:pPr eaLnBrk="0" hangingPunct="0"/>
            <a:r>
              <a:rPr lang="ru-RU" sz="2000" dirty="0" smtClean="0"/>
              <a:t>чем у лампы накаливания</a:t>
            </a:r>
            <a:endParaRPr lang="en-US" sz="2000" dirty="0"/>
          </a:p>
        </p:txBody>
      </p:sp>
      <p:grpSp>
        <p:nvGrpSpPr>
          <p:cNvPr id="4" name="Группа 35"/>
          <p:cNvGrpSpPr/>
          <p:nvPr/>
        </p:nvGrpSpPr>
        <p:grpSpPr>
          <a:xfrm>
            <a:off x="3492500" y="2708920"/>
            <a:ext cx="762000" cy="665162"/>
            <a:chOff x="3492500" y="3154363"/>
            <a:chExt cx="762000" cy="665162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3492500" y="3154363"/>
              <a:ext cx="762000" cy="665162"/>
              <a:chOff x="3174" y="2656"/>
              <a:chExt cx="1549" cy="1351"/>
            </a:xfrm>
          </p:grpSpPr>
          <p:sp>
            <p:nvSpPr>
              <p:cNvPr id="14364" name="AutoShape 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5" name="AutoShape 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4" name="AutoShape 4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8" name="Text Box 50"/>
            <p:cNvSpPr txBox="1">
              <a:spLocks noChangeArrowheads="1"/>
            </p:cNvSpPr>
            <p:nvPr/>
          </p:nvSpPr>
          <p:spPr bwMode="gray">
            <a:xfrm>
              <a:off x="3689350" y="32527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3563888" y="5085184"/>
            <a:ext cx="762000" cy="665162"/>
            <a:chOff x="1110" y="2656"/>
            <a:chExt cx="1549" cy="1351"/>
          </a:xfrm>
        </p:grpSpPr>
        <p:sp>
          <p:nvSpPr>
            <p:cNvPr id="14361" name="AutoShape 52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AutoShape 53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4" name="AutoShape 54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563888" y="5805264"/>
            <a:ext cx="762000" cy="665162"/>
            <a:chOff x="3174" y="2656"/>
            <a:chExt cx="1549" cy="1351"/>
          </a:xfrm>
        </p:grpSpPr>
        <p:sp>
          <p:nvSpPr>
            <p:cNvPr id="14358" name="AutoShape 56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AutoShape 57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8" name="AutoShape 58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1" name="Line 59"/>
          <p:cNvSpPr>
            <a:spLocks noChangeShapeType="1"/>
          </p:cNvSpPr>
          <p:nvPr/>
        </p:nvSpPr>
        <p:spPr bwMode="auto">
          <a:xfrm>
            <a:off x="4067944" y="5733256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Text Box 60"/>
          <p:cNvSpPr txBox="1">
            <a:spLocks noChangeArrowheads="1"/>
          </p:cNvSpPr>
          <p:nvPr/>
        </p:nvSpPr>
        <p:spPr bwMode="auto">
          <a:xfrm>
            <a:off x="4427984" y="5301208"/>
            <a:ext cx="418095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/>
              <a:t>особая утилизация (ртуть)</a:t>
            </a:r>
            <a:endParaRPr lang="en-US" sz="2800" dirty="0"/>
          </a:p>
        </p:txBody>
      </p:sp>
      <p:sp>
        <p:nvSpPr>
          <p:cNvPr id="14353" name="Text Box 61"/>
          <p:cNvSpPr txBox="1">
            <a:spLocks noChangeArrowheads="1"/>
          </p:cNvSpPr>
          <p:nvPr/>
        </p:nvSpPr>
        <p:spPr bwMode="gray">
          <a:xfrm>
            <a:off x="3779912" y="5229200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4" name="Line 62"/>
          <p:cNvSpPr>
            <a:spLocks noChangeShapeType="1"/>
          </p:cNvSpPr>
          <p:nvPr/>
        </p:nvSpPr>
        <p:spPr bwMode="auto">
          <a:xfrm>
            <a:off x="4139952" y="6453336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Text Box 63"/>
          <p:cNvSpPr txBox="1">
            <a:spLocks noChangeArrowheads="1"/>
          </p:cNvSpPr>
          <p:nvPr/>
        </p:nvSpPr>
        <p:spPr bwMode="auto">
          <a:xfrm>
            <a:off x="4499992" y="6021288"/>
            <a:ext cx="22554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высокая стоимость</a:t>
            </a:r>
            <a:endParaRPr lang="en-US" sz="2000" dirty="0"/>
          </a:p>
        </p:txBody>
      </p:sp>
      <p:sp>
        <p:nvSpPr>
          <p:cNvPr id="14356" name="Text Box 64"/>
          <p:cNvSpPr txBox="1">
            <a:spLocks noChangeArrowheads="1"/>
          </p:cNvSpPr>
          <p:nvPr/>
        </p:nvSpPr>
        <p:spPr bwMode="gray">
          <a:xfrm>
            <a:off x="3779912" y="5877272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7" name="Rectangle 65"/>
          <p:cNvSpPr>
            <a:spLocks noChangeArrowheads="1"/>
          </p:cNvSpPr>
          <p:nvPr/>
        </p:nvSpPr>
        <p:spPr bwMode="auto">
          <a:xfrm>
            <a:off x="5161905" y="1266181"/>
            <a:ext cx="2424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>
                <a:solidFill>
                  <a:srgbClr val="FF0000"/>
                </a:solidFill>
              </a:rPr>
              <a:t>Достоинства</a:t>
            </a:r>
          </a:p>
        </p:txBody>
      </p:sp>
      <p:sp>
        <p:nvSpPr>
          <p:cNvPr id="37" name="Rectangle 65"/>
          <p:cNvSpPr>
            <a:spLocks noChangeArrowheads="1"/>
          </p:cNvSpPr>
          <p:nvPr/>
        </p:nvSpPr>
        <p:spPr bwMode="auto">
          <a:xfrm>
            <a:off x="5292080" y="4581128"/>
            <a:ext cx="2249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Недостатки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37"/>
          <p:cNvGrpSpPr/>
          <p:nvPr/>
        </p:nvGrpSpPr>
        <p:grpSpPr>
          <a:xfrm>
            <a:off x="3491880" y="3501008"/>
            <a:ext cx="762000" cy="665162"/>
            <a:chOff x="3492500" y="2239963"/>
            <a:chExt cx="762000" cy="665162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41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0" name="Text Box 47"/>
            <p:cNvSpPr txBox="1">
              <a:spLocks noChangeArrowheads="1"/>
            </p:cNvSpPr>
            <p:nvPr/>
          </p:nvSpPr>
          <p:spPr bwMode="gray">
            <a:xfrm>
              <a:off x="3696278" y="2338388"/>
              <a:ext cx="3401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4067944" y="4149080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4499992" y="3717032"/>
            <a:ext cx="30962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не нагревается при работе</a:t>
            </a:r>
            <a:endParaRPr lang="en-US" sz="2000" dirty="0"/>
          </a:p>
        </p:txBody>
      </p:sp>
      <p:pic>
        <p:nvPicPr>
          <p:cNvPr id="46" name="Picture 14" descr="lamps_02_269x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0241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3" descr="Энергосберегающие лампочки могут нанести вред здоров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3"/>
            <a:ext cx="307464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T0" fmla="*/ 538772157 w 21600"/>
              <a:gd name="T1" fmla="*/ 0 h 21600"/>
              <a:gd name="T2" fmla="*/ 8081562 w 21600"/>
              <a:gd name="T3" fmla="*/ 518882341 h 21600"/>
              <a:gd name="T4" fmla="*/ 538772157 w 21600"/>
              <a:gd name="T5" fmla="*/ 15706006 h 21600"/>
              <a:gd name="T6" fmla="*/ 1069462533 w 21600"/>
              <a:gd name="T7" fmla="*/ 5188823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T0" fmla="*/ 376366625 w 21600"/>
              <a:gd name="T1" fmla="*/ 0 h 21600"/>
              <a:gd name="T2" fmla="*/ 187207639 w 21600"/>
              <a:gd name="T3" fmla="*/ 357350424 h 21600"/>
              <a:gd name="T4" fmla="*/ 376366625 w 21600"/>
              <a:gd name="T5" fmla="*/ 355497399 h 21600"/>
              <a:gd name="T6" fmla="*/ 565525658 w 21600"/>
              <a:gd name="T7" fmla="*/ 35735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E3EBFF"/>
              </a:gs>
              <a:gs pos="100000">
                <a:srgbClr val="B8CCF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gray">
          <a:xfrm>
            <a:off x="1043608" y="6093296"/>
            <a:ext cx="71628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700" dirty="0" smtClean="0">
                <a:solidFill>
                  <a:srgbClr val="00B050"/>
                </a:solidFill>
              </a:rPr>
              <a:t>С 1.01.11 г. в России введен запрет на оборот ЛН мощностью выше 100 Вт</a:t>
            </a:r>
            <a:endParaRPr lang="en-US" sz="1700" dirty="0">
              <a:solidFill>
                <a:srgbClr val="00B050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gray">
          <a:xfrm>
            <a:off x="1979712" y="5301208"/>
            <a:ext cx="6426522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Компактные люминесцентные лампы выгоднее использовать в 4 раза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gray">
          <a:xfrm>
            <a:off x="2411760" y="4437112"/>
            <a:ext cx="645408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600" dirty="0" smtClean="0">
                <a:solidFill>
                  <a:srgbClr val="7030A0"/>
                </a:solidFill>
              </a:rPr>
              <a:t>Денежные затраты на использование ЛН в течение 3,7 года – 2793 руб.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gray">
          <a:xfrm>
            <a:off x="2339752" y="3573016"/>
            <a:ext cx="660648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600" dirty="0" smtClean="0">
                <a:solidFill>
                  <a:srgbClr val="0070C0"/>
                </a:solidFill>
              </a:rPr>
              <a:t>Денежные затраты на использование КЛЛ в течение 3,7 года – 716 руб.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gray">
          <a:xfrm>
            <a:off x="1765300" y="1973263"/>
            <a:ext cx="662305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dirty="0" smtClean="0">
                <a:solidFill>
                  <a:srgbClr val="0070C0"/>
                </a:solidFill>
              </a:rPr>
              <a:t>За год лампа накаливания потребляет 219 кВт∙ч электроэнергии 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1234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4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48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46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50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48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81200" y="2849563"/>
            <a:ext cx="381000" cy="381000"/>
            <a:chOff x="2078" y="1680"/>
            <a:chExt cx="1615" cy="1615"/>
          </a:xfrm>
        </p:grpSpPr>
        <p:sp>
          <p:nvSpPr>
            <p:cNvPr id="12337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8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5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40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57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42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1233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2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34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64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36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057400" y="4525963"/>
            <a:ext cx="381000" cy="381000"/>
            <a:chOff x="2078" y="1680"/>
            <a:chExt cx="1615" cy="1615"/>
          </a:xfrm>
        </p:grpSpPr>
        <p:sp>
          <p:nvSpPr>
            <p:cNvPr id="1232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9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71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3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682750" y="5300663"/>
            <a:ext cx="355600" cy="381000"/>
            <a:chOff x="2078" y="1680"/>
            <a:chExt cx="1615" cy="1615"/>
          </a:xfrm>
        </p:grpSpPr>
        <p:sp>
          <p:nvSpPr>
            <p:cNvPr id="12319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76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2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78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4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2302" name="Rectangle 46"/>
          <p:cNvSpPr>
            <a:spLocks noChangeArrowheads="1"/>
          </p:cNvSpPr>
          <p:nvPr/>
        </p:nvSpPr>
        <p:spPr bwMode="auto">
          <a:xfrm>
            <a:off x="0" y="0"/>
            <a:ext cx="8610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 dirty="0" smtClean="0">
                <a:solidFill>
                  <a:srgbClr val="FF0066"/>
                </a:solidFill>
              </a:rPr>
              <a:t>Эффективность использования электрических ламп:</a:t>
            </a:r>
          </a:p>
          <a:p>
            <a:pPr algn="ctr"/>
            <a:r>
              <a:rPr lang="ru-RU" sz="2000" i="1" u="sng" dirty="0" smtClean="0">
                <a:solidFill>
                  <a:srgbClr val="FF0066"/>
                </a:solidFill>
              </a:rPr>
              <a:t>компактной люминесцентной лампы  (КЛЛ) и лампы накаливания (ЛН)</a:t>
            </a:r>
            <a:endParaRPr lang="ru-RU" sz="2000" i="1" u="sng" dirty="0">
              <a:solidFill>
                <a:srgbClr val="FF0066"/>
              </a:solidFill>
            </a:endParaRPr>
          </a:p>
        </p:txBody>
      </p:sp>
      <p:sp>
        <p:nvSpPr>
          <p:cNvPr id="12303" name="AutoShape 47"/>
          <p:cNvSpPr>
            <a:spLocks noChangeArrowheads="1"/>
          </p:cNvSpPr>
          <p:nvPr/>
        </p:nvSpPr>
        <p:spPr bwMode="gray">
          <a:xfrm>
            <a:off x="2339752" y="2780928"/>
            <a:ext cx="680424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600" dirty="0" smtClean="0">
                <a:solidFill>
                  <a:srgbClr val="C00000"/>
                </a:solidFill>
              </a:rPr>
              <a:t>При использовании КЛЛ наблюдается большая экономия  электроэнергии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666750" y="6127750"/>
            <a:ext cx="381000" cy="381000"/>
            <a:chOff x="2078" y="1680"/>
            <a:chExt cx="1615" cy="1615"/>
          </a:xfrm>
        </p:grpSpPr>
        <p:sp>
          <p:nvSpPr>
            <p:cNvPr id="12313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87" name="Oval 5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6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89" name="Oval 5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8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2305" name="AutoShape 55"/>
          <p:cNvSpPr>
            <a:spLocks noChangeArrowheads="1"/>
          </p:cNvSpPr>
          <p:nvPr/>
        </p:nvSpPr>
        <p:spPr bwMode="gray">
          <a:xfrm>
            <a:off x="773112" y="1268413"/>
            <a:ext cx="7039247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dirty="0" smtClean="0">
                <a:solidFill>
                  <a:srgbClr val="C00000"/>
                </a:solidFill>
              </a:rPr>
              <a:t>За год люминесцентная лампа потребляет 43,8 кВт∙ч электроэнергии 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68313" y="1374775"/>
            <a:ext cx="381000" cy="381000"/>
            <a:chOff x="2078" y="1680"/>
            <a:chExt cx="1615" cy="1615"/>
          </a:xfrm>
        </p:grpSpPr>
        <p:sp>
          <p:nvSpPr>
            <p:cNvPr id="12307" name="Oval 5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Oval 5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95" name="Oval 5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0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97" name="Oval 6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2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61" name="Picture 6" descr="картинка"/>
          <p:cNvPicPr>
            <a:picLocks noChangeAspect="1" noChangeArrowheads="1"/>
          </p:cNvPicPr>
          <p:nvPr/>
        </p:nvPicPr>
        <p:blipFill>
          <a:blip r:embed="rId2" r:link="rId3" cstate="print"/>
          <a:srcRect l="5" t="27151"/>
          <a:stretch>
            <a:fillRect/>
          </a:stretch>
        </p:blipFill>
        <p:spPr bwMode="auto">
          <a:xfrm rot="16200000">
            <a:off x="-292406" y="3540878"/>
            <a:ext cx="2036954" cy="94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02058U"/>
          <p:cNvPicPr preferRelativeResize="0">
            <a:picLocks noChangeArrowheads="1" noChangeShapeType="1"/>
          </p:cNvPicPr>
          <p:nvPr/>
        </p:nvPicPr>
        <p:blipFill>
          <a:blip r:embed="rId2" cstate="print">
            <a:lum bright="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124" name="AutoShape 5"/>
          <p:cNvSpPr>
            <a:spLocks noChangeArrowheads="1"/>
          </p:cNvSpPr>
          <p:nvPr/>
        </p:nvSpPr>
        <p:spPr bwMode="gray">
          <a:xfrm>
            <a:off x="1619672" y="2348880"/>
            <a:ext cx="5786478" cy="3071834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5DA4EB"/>
              </a:gs>
              <a:gs pos="100000">
                <a:srgbClr val="4F8BC7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DA4EB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gray">
          <a:xfrm>
            <a:off x="2123728" y="2492896"/>
            <a:ext cx="4896544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Увеличение содержания в атмосфере углекислого газа</a:t>
            </a:r>
            <a:endParaRPr lang="en-US" sz="4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34" name="Rectangle 19"/>
          <p:cNvSpPr>
            <a:spLocks noChangeArrowheads="1"/>
          </p:cNvSpPr>
          <p:nvPr/>
        </p:nvSpPr>
        <p:spPr bwMode="black">
          <a:xfrm>
            <a:off x="612775" y="0"/>
            <a:ext cx="77041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i="1" dirty="0" smtClean="0">
                <a:latin typeface="Verdana" pitchFamily="34" charset="0"/>
              </a:rPr>
              <a:t>Энергосбережение в быту</a:t>
            </a:r>
            <a:endParaRPr lang="en-US" sz="3200" b="1" i="1" dirty="0">
              <a:latin typeface="Verdan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71800" y="1124744"/>
            <a:ext cx="3286148" cy="868365"/>
            <a:chOff x="323528" y="2636912"/>
            <a:chExt cx="3286148" cy="868365"/>
          </a:xfrm>
        </p:grpSpPr>
        <p:sp>
          <p:nvSpPr>
            <p:cNvPr id="5131" name="AutoShape 13"/>
            <p:cNvSpPr>
              <a:spLocks noChangeArrowheads="1"/>
            </p:cNvSpPr>
            <p:nvPr/>
          </p:nvSpPr>
          <p:spPr bwMode="gray">
            <a:xfrm>
              <a:off x="323528" y="2636912"/>
              <a:ext cx="3286148" cy="86836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DA4EB"/>
                </a:gs>
                <a:gs pos="100000">
                  <a:srgbClr val="2B4C6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Rectangle 21"/>
            <p:cNvSpPr>
              <a:spLocks noChangeArrowheads="1"/>
            </p:cNvSpPr>
            <p:nvPr/>
          </p:nvSpPr>
          <p:spPr bwMode="auto">
            <a:xfrm>
              <a:off x="611560" y="2636912"/>
              <a:ext cx="26551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</a:rPr>
                <a:t>Проблема 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250825" y="-82381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C00000"/>
                </a:solidFill>
              </a:rPr>
              <a:t>Энергосберегающие бытовые приборы</a:t>
            </a:r>
          </a:p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Светодиодная лампа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14343" name="Line 45"/>
          <p:cNvSpPr>
            <a:spLocks noChangeShapeType="1"/>
          </p:cNvSpPr>
          <p:nvPr/>
        </p:nvSpPr>
        <p:spPr bwMode="auto">
          <a:xfrm>
            <a:off x="4102100" y="2564904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34"/>
          <p:cNvGrpSpPr/>
          <p:nvPr/>
        </p:nvGrpSpPr>
        <p:grpSpPr>
          <a:xfrm>
            <a:off x="3492500" y="1916832"/>
            <a:ext cx="762000" cy="665162"/>
            <a:chOff x="3492500" y="2239963"/>
            <a:chExt cx="762000" cy="665162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14367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0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5" name="Text Box 47"/>
            <p:cNvSpPr txBox="1">
              <a:spLocks noChangeArrowheads="1"/>
            </p:cNvSpPr>
            <p:nvPr/>
          </p:nvSpPr>
          <p:spPr bwMode="gray">
            <a:xfrm>
              <a:off x="3689350" y="23383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4346" name="Line 48"/>
          <p:cNvSpPr>
            <a:spLocks noChangeShapeType="1"/>
          </p:cNvSpPr>
          <p:nvPr/>
        </p:nvSpPr>
        <p:spPr bwMode="auto">
          <a:xfrm>
            <a:off x="4102100" y="3356992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49"/>
          <p:cNvSpPr txBox="1">
            <a:spLocks noChangeArrowheads="1"/>
          </p:cNvSpPr>
          <p:nvPr/>
        </p:nvSpPr>
        <p:spPr bwMode="auto">
          <a:xfrm>
            <a:off x="4355976" y="2852936"/>
            <a:ext cx="354135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безопасность, малые размеры</a:t>
            </a:r>
            <a:endParaRPr lang="en-US" sz="2000" dirty="0"/>
          </a:p>
        </p:txBody>
      </p:sp>
      <p:grpSp>
        <p:nvGrpSpPr>
          <p:cNvPr id="4" name="Группа 35"/>
          <p:cNvGrpSpPr/>
          <p:nvPr/>
        </p:nvGrpSpPr>
        <p:grpSpPr>
          <a:xfrm>
            <a:off x="3492500" y="2708920"/>
            <a:ext cx="762000" cy="665162"/>
            <a:chOff x="3492500" y="3154363"/>
            <a:chExt cx="762000" cy="665162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3492500" y="3154363"/>
              <a:ext cx="762000" cy="665162"/>
              <a:chOff x="3174" y="2656"/>
              <a:chExt cx="1549" cy="1351"/>
            </a:xfrm>
          </p:grpSpPr>
          <p:sp>
            <p:nvSpPr>
              <p:cNvPr id="14364" name="AutoShape 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5" name="AutoShape 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4" name="AutoShape 4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8" name="Text Box 50"/>
            <p:cNvSpPr txBox="1">
              <a:spLocks noChangeArrowheads="1"/>
            </p:cNvSpPr>
            <p:nvPr/>
          </p:nvSpPr>
          <p:spPr bwMode="gray">
            <a:xfrm>
              <a:off x="3689350" y="32527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3563888" y="5085184"/>
            <a:ext cx="762000" cy="665162"/>
            <a:chOff x="1110" y="2656"/>
            <a:chExt cx="1549" cy="1351"/>
          </a:xfrm>
        </p:grpSpPr>
        <p:sp>
          <p:nvSpPr>
            <p:cNvPr id="14361" name="AutoShape 52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AutoShape 53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4" name="AutoShape 54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563888" y="5805264"/>
            <a:ext cx="762000" cy="665162"/>
            <a:chOff x="3174" y="2656"/>
            <a:chExt cx="1549" cy="1351"/>
          </a:xfrm>
        </p:grpSpPr>
        <p:sp>
          <p:nvSpPr>
            <p:cNvPr id="14358" name="AutoShape 56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AutoShape 57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8" name="AutoShape 58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1" name="Line 59"/>
          <p:cNvSpPr>
            <a:spLocks noChangeShapeType="1"/>
          </p:cNvSpPr>
          <p:nvPr/>
        </p:nvSpPr>
        <p:spPr bwMode="auto">
          <a:xfrm>
            <a:off x="4067944" y="5733256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Text Box 60"/>
          <p:cNvSpPr txBox="1">
            <a:spLocks noChangeArrowheads="1"/>
          </p:cNvSpPr>
          <p:nvPr/>
        </p:nvSpPr>
        <p:spPr bwMode="auto">
          <a:xfrm>
            <a:off x="4427984" y="5301208"/>
            <a:ext cx="29543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очень высокая стоимость</a:t>
            </a:r>
            <a:endParaRPr lang="en-US" sz="2000" dirty="0"/>
          </a:p>
        </p:txBody>
      </p:sp>
      <p:sp>
        <p:nvSpPr>
          <p:cNvPr id="14353" name="Text Box 61"/>
          <p:cNvSpPr txBox="1">
            <a:spLocks noChangeArrowheads="1"/>
          </p:cNvSpPr>
          <p:nvPr/>
        </p:nvSpPr>
        <p:spPr bwMode="gray">
          <a:xfrm>
            <a:off x="3779912" y="5229200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4" name="Line 62"/>
          <p:cNvSpPr>
            <a:spLocks noChangeShapeType="1"/>
          </p:cNvSpPr>
          <p:nvPr/>
        </p:nvSpPr>
        <p:spPr bwMode="auto">
          <a:xfrm>
            <a:off x="4139952" y="6453336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Text Box 63"/>
          <p:cNvSpPr txBox="1">
            <a:spLocks noChangeArrowheads="1"/>
          </p:cNvSpPr>
          <p:nvPr/>
        </p:nvSpPr>
        <p:spPr bwMode="auto">
          <a:xfrm>
            <a:off x="4427984" y="5733256"/>
            <a:ext cx="386086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напряжение строго нормировано</a:t>
            </a:r>
          </a:p>
          <a:p>
            <a:pPr eaLnBrk="0" hangingPunct="0"/>
            <a:r>
              <a:rPr lang="ru-RU" sz="2000" dirty="0" smtClean="0"/>
              <a:t> (необходим резистор)</a:t>
            </a:r>
            <a:endParaRPr lang="en-US" sz="2000" dirty="0"/>
          </a:p>
        </p:txBody>
      </p:sp>
      <p:sp>
        <p:nvSpPr>
          <p:cNvPr id="14356" name="Text Box 64"/>
          <p:cNvSpPr txBox="1">
            <a:spLocks noChangeArrowheads="1"/>
          </p:cNvSpPr>
          <p:nvPr/>
        </p:nvSpPr>
        <p:spPr bwMode="gray">
          <a:xfrm>
            <a:off x="3779912" y="5877272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7" name="Rectangle 65"/>
          <p:cNvSpPr>
            <a:spLocks noChangeArrowheads="1"/>
          </p:cNvSpPr>
          <p:nvPr/>
        </p:nvSpPr>
        <p:spPr bwMode="auto">
          <a:xfrm>
            <a:off x="5148064" y="908720"/>
            <a:ext cx="2424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</a:rPr>
              <a:t>Достоинства</a:t>
            </a:r>
          </a:p>
        </p:txBody>
      </p:sp>
      <p:sp>
        <p:nvSpPr>
          <p:cNvPr id="37" name="Rectangle 65"/>
          <p:cNvSpPr>
            <a:spLocks noChangeArrowheads="1"/>
          </p:cNvSpPr>
          <p:nvPr/>
        </p:nvSpPr>
        <p:spPr bwMode="auto">
          <a:xfrm>
            <a:off x="5292080" y="4581128"/>
            <a:ext cx="2249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Недостатки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" name="Группа 37"/>
          <p:cNvGrpSpPr/>
          <p:nvPr/>
        </p:nvGrpSpPr>
        <p:grpSpPr>
          <a:xfrm>
            <a:off x="3491880" y="3501008"/>
            <a:ext cx="762000" cy="665162"/>
            <a:chOff x="3492500" y="2239963"/>
            <a:chExt cx="762000" cy="665162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41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0" name="Text Box 47"/>
            <p:cNvSpPr txBox="1">
              <a:spLocks noChangeArrowheads="1"/>
            </p:cNvSpPr>
            <p:nvPr/>
          </p:nvSpPr>
          <p:spPr bwMode="gray">
            <a:xfrm>
              <a:off x="3696278" y="2338388"/>
              <a:ext cx="3401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4067944" y="4149080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4355976" y="3501008"/>
            <a:ext cx="47448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незначительное тепловыделение,</a:t>
            </a:r>
          </a:p>
          <a:p>
            <a:pPr eaLnBrk="0" hangingPunct="0"/>
            <a:r>
              <a:rPr lang="ru-RU" sz="2000" dirty="0" smtClean="0"/>
              <a:t> отсутствие ультрафиолетового излучения</a:t>
            </a:r>
            <a:endParaRPr lang="en-US" sz="2000" dirty="0"/>
          </a:p>
        </p:txBody>
      </p:sp>
      <p:pic>
        <p:nvPicPr>
          <p:cNvPr id="48" name="Picture 7" descr="http://upload.wikimedia.org/wikipedia/commons/thumb/8/84/E27_with_38_LCD.JPG/200px-E27_with_38_LC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0825" y="1484313"/>
            <a:ext cx="31686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200px-Led_digital_visuals-3_grow_lights-close_up_%CE%9400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096344" cy="232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4283968" y="15567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2000" dirty="0" smtClean="0"/>
              <a:t>экономия электроэнергии, срок службы в 30 раз больше, чем у лампы накаливания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Статистический опрос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Сокращение выбросов углекислого газа в атмосферу при экономии электроэнергии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352928" cy="4501025"/>
        </p:xfrm>
        <a:graphic>
          <a:graphicData uri="http://schemas.openxmlformats.org/drawingml/2006/table">
            <a:tbl>
              <a:tblPr/>
              <a:tblGrid>
                <a:gridCol w="1670411"/>
                <a:gridCol w="1670411"/>
                <a:gridCol w="1670411"/>
                <a:gridCol w="1670411"/>
                <a:gridCol w="1671284"/>
              </a:tblGrid>
              <a:tr h="2592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Вид топлива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Выбросы СО</a:t>
                      </a:r>
                      <a:r>
                        <a:rPr lang="ru-RU" sz="18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на 1 кВт∙ч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Сокращение выбросов СО</a:t>
                      </a:r>
                      <a:r>
                        <a:rPr lang="ru-RU" sz="1800" baseline="-250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 год при экономном использовании электроэнергии нашей семьей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Сокращение выбросов СО</a:t>
                      </a:r>
                      <a:r>
                        <a:rPr lang="ru-RU" sz="1800" baseline="-250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 год при экономном использовании электроэнергии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жителями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Сокращение выбросов СО</a:t>
                      </a:r>
                      <a:r>
                        <a:rPr lang="ru-RU" sz="1800" baseline="-250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 год при экономном использовании электроэнергии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жителями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1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Каменный уголь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0,6 кг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832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8110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13253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7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Природный газ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0,12 м</a:t>
                      </a:r>
                      <a:r>
                        <a:rPr lang="ru-RU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167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2400" baseline="30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1623127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2652179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2400" baseline="30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149080"/>
            <a:ext cx="799288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35292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Заменив одну лампу накаливания на энергосберегающую сэкономим 53 кг каменного угля либо 18 м</a:t>
            </a:r>
            <a:r>
              <a:rPr lang="ru-RU" sz="3200" baseline="30000" dirty="0" smtClean="0">
                <a:solidFill>
                  <a:schemeClr val="bg1"/>
                </a:solidFill>
              </a:rPr>
              <a:t>3</a:t>
            </a:r>
            <a:r>
              <a:rPr lang="ru-RU" sz="3200" dirty="0" smtClean="0">
                <a:solidFill>
                  <a:schemeClr val="bg1"/>
                </a:solidFill>
              </a:rPr>
              <a:t> природного газа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Выбросы углекислого газа в атмосферу сократятся на 105 кг при использовании угля; на 21 м</a:t>
            </a:r>
            <a:r>
              <a:rPr lang="ru-RU" baseline="30000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 при использовании газа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6" descr="картинка"/>
          <p:cNvPicPr>
            <a:picLocks noChangeAspect="1" noChangeArrowheads="1"/>
          </p:cNvPicPr>
          <p:nvPr/>
        </p:nvPicPr>
        <p:blipFill>
          <a:blip r:embed="rId2" r:link="rId3" cstate="print"/>
          <a:srcRect l="5" t="27151"/>
          <a:stretch>
            <a:fillRect/>
          </a:stretch>
        </p:blipFill>
        <p:spPr bwMode="auto">
          <a:xfrm>
            <a:off x="1907704" y="1628800"/>
            <a:ext cx="540900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7544" y="1916832"/>
            <a:ext cx="208823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149080"/>
            <a:ext cx="799288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7129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Заменив одну лампу накаливания на энергосберегающую сэкономим 3377 кг каменного угля либо 1146888 м</a:t>
            </a:r>
            <a:r>
              <a:rPr lang="ru-RU" sz="3200" baseline="30000" dirty="0" smtClean="0">
                <a:solidFill>
                  <a:schemeClr val="bg1"/>
                </a:solidFill>
              </a:rPr>
              <a:t>3</a:t>
            </a:r>
            <a:r>
              <a:rPr lang="ru-RU" sz="3200" dirty="0" smtClean="0">
                <a:solidFill>
                  <a:schemeClr val="bg1"/>
                </a:solidFill>
              </a:rPr>
              <a:t> природного газа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149080"/>
            <a:ext cx="8229600" cy="197708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Выбросы углекислого газа в атмосферу сократятся на 6690 кг при использовании угля; на 1338036 м</a:t>
            </a:r>
            <a:r>
              <a:rPr lang="ru-RU" baseline="30000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 при использовании газа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6" descr="картинка"/>
          <p:cNvPicPr>
            <a:picLocks noChangeAspect="1" noChangeArrowheads="1"/>
          </p:cNvPicPr>
          <p:nvPr/>
        </p:nvPicPr>
        <p:blipFill>
          <a:blip r:embed="rId2" r:link="rId3" cstate="print"/>
          <a:srcRect l="5" t="27151"/>
          <a:stretch>
            <a:fillRect/>
          </a:stretch>
        </p:blipFill>
        <p:spPr bwMode="auto">
          <a:xfrm>
            <a:off x="3131840" y="1628800"/>
            <a:ext cx="540900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916832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Каждый житель </a:t>
            </a:r>
            <a:r>
              <a:rPr lang="ru-RU" sz="2800" dirty="0" err="1" smtClean="0">
                <a:solidFill>
                  <a:schemeClr val="bg1"/>
                </a:solidFill>
              </a:rPr>
              <a:t>Елизовского</a:t>
            </a:r>
            <a:r>
              <a:rPr lang="ru-RU" sz="2800" dirty="0" smtClean="0">
                <a:solidFill>
                  <a:schemeClr val="bg1"/>
                </a:solidFill>
              </a:rPr>
              <a:t> района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60648"/>
            <a:ext cx="10873208" cy="114300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</a:rPr>
              <a:t>Наши предложения по энергосбережению:</a:t>
            </a:r>
            <a:endParaRPr lang="ru-RU" sz="3200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sz="3400" dirty="0" smtClean="0">
                <a:solidFill>
                  <a:srgbClr val="C00000"/>
                </a:solidFill>
              </a:rPr>
              <a:t>При покупке бытовых приборов обращайте внимание на наклейку с классом </a:t>
            </a:r>
            <a:r>
              <a:rPr lang="ru-RU" sz="3400" dirty="0" err="1" smtClean="0">
                <a:solidFill>
                  <a:srgbClr val="C00000"/>
                </a:solidFill>
              </a:rPr>
              <a:t>энергоэкономичности</a:t>
            </a:r>
            <a:r>
              <a:rPr lang="ru-RU" sz="3400" dirty="0" smtClean="0">
                <a:solidFill>
                  <a:srgbClr val="C00000"/>
                </a:solidFill>
              </a:rPr>
              <a:t>. Класс «А» означает, что прибор очень экономичный.</a:t>
            </a:r>
          </a:p>
          <a:p>
            <a:pPr lvl="0" algn="just"/>
            <a:r>
              <a:rPr lang="ru-RU" sz="3400" dirty="0" smtClean="0">
                <a:solidFill>
                  <a:srgbClr val="0070C0"/>
                </a:solidFill>
              </a:rPr>
              <a:t>Стеклокерамические плиты для приготовления пищи экономичнее электроплит с обычными конфорками.  Еще экономичнее новые индукционные стеклокерамические плиты.</a:t>
            </a:r>
          </a:p>
          <a:p>
            <a:pPr lvl="0" algn="just"/>
            <a:r>
              <a:rPr lang="ru-RU" sz="3400" dirty="0" smtClean="0">
                <a:solidFill>
                  <a:schemeClr val="accent6">
                    <a:lumMod val="50000"/>
                  </a:schemeClr>
                </a:solidFill>
              </a:rPr>
              <a:t>Для приготовления чая используйте электрический чайник, нагревая только лишь необходимое для чаепития количество воды.</a:t>
            </a:r>
          </a:p>
          <a:p>
            <a:pPr lvl="0" algn="just"/>
            <a:r>
              <a:rPr lang="ru-RU" sz="3400" dirty="0" smtClean="0">
                <a:solidFill>
                  <a:srgbClr val="FF0000"/>
                </a:solidFill>
              </a:rPr>
              <a:t>Выключайте плиту после приготовления еды.</a:t>
            </a:r>
          </a:p>
          <a:p>
            <a:pPr lvl="0" algn="just"/>
            <a:r>
              <a:rPr lang="ru-RU" sz="3400" dirty="0" smtClean="0">
                <a:solidFill>
                  <a:srgbClr val="00B050"/>
                </a:solidFill>
              </a:rPr>
              <a:t>Выключайте свет, выходя из комнаты.</a:t>
            </a:r>
          </a:p>
          <a:p>
            <a:pPr lvl="0" algn="just"/>
            <a:r>
              <a:rPr lang="ru-RU" sz="3400" dirty="0" smtClean="0">
                <a:solidFill>
                  <a:srgbClr val="7030A0"/>
                </a:solidFill>
              </a:rPr>
              <a:t>Не оставляйте телевизоры в режиме ожидания.</a:t>
            </a:r>
          </a:p>
          <a:p>
            <a:pPr lvl="0" algn="just"/>
            <a:r>
              <a:rPr lang="ru-RU" sz="3400" dirty="0" smtClean="0">
                <a:solidFill>
                  <a:srgbClr val="C00000"/>
                </a:solidFill>
              </a:rPr>
              <a:t>Используйте </a:t>
            </a:r>
            <a:r>
              <a:rPr lang="ru-RU" sz="3400" dirty="0" err="1" smtClean="0">
                <a:solidFill>
                  <a:srgbClr val="C00000"/>
                </a:solidFill>
              </a:rPr>
              <a:t>энергоэффективные</a:t>
            </a:r>
            <a:r>
              <a:rPr lang="ru-RU" sz="3400" dirty="0" smtClean="0">
                <a:solidFill>
                  <a:srgbClr val="C00000"/>
                </a:solidFill>
              </a:rPr>
              <a:t> лампочки (светодиодные и компактные люминесцентные).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ru-RU" sz="3600" dirty="0" smtClean="0">
                <a:solidFill>
                  <a:srgbClr val="FF0000"/>
                </a:solidFill>
              </a:rPr>
              <a:t>При работе за письменным столом используйте целенаправленное местное освещение – настольную лампу, которая, несмотря на меньшую мощность, обеспечит лучшую освещенность стола и не даст тени.</a:t>
            </a:r>
          </a:p>
          <a:p>
            <a:pPr lvl="0" algn="just"/>
            <a:r>
              <a:rPr lang="ru-RU" sz="3600" dirty="0" smtClean="0">
                <a:solidFill>
                  <a:srgbClr val="0070C0"/>
                </a:solidFill>
              </a:rPr>
              <a:t>Давайте доступ в квартиру дневному свету, раздвигайте занавески.</a:t>
            </a:r>
          </a:p>
          <a:p>
            <a:pPr lvl="0" algn="just"/>
            <a:r>
              <a:rPr lang="ru-RU" sz="3600" dirty="0" smtClean="0">
                <a:solidFill>
                  <a:srgbClr val="00B050"/>
                </a:solidFill>
              </a:rPr>
              <a:t>По возможности выбирайте светлый тон стен. Светлые стены отражают 70 – 80 % света, в то время как темные только 10 – 15 %.</a:t>
            </a:r>
          </a:p>
          <a:p>
            <a:pPr lvl="0" algn="just"/>
            <a:r>
              <a:rPr lang="ru-RU" sz="3600" dirty="0" smtClean="0">
                <a:solidFill>
                  <a:srgbClr val="7030A0"/>
                </a:solidFill>
              </a:rPr>
              <a:t>Устраните утечки теплого воздуха из квартиры.</a:t>
            </a:r>
          </a:p>
          <a:p>
            <a:pPr lvl="0" algn="just"/>
            <a:r>
              <a:rPr lang="ru-RU" sz="3600" dirty="0" smtClean="0">
                <a:solidFill>
                  <a:srgbClr val="FF0066"/>
                </a:solidFill>
              </a:rPr>
              <a:t>Сократите, по возможности, использование горячей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66"/>
                </a:solidFill>
              </a:rPr>
              <a:t>воды.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FF0066"/>
                </a:solidFill>
              </a:rPr>
              <a:t>Наши предложения по энергосбережению</a:t>
            </a:r>
            <a:r>
              <a:rPr lang="ru-RU" sz="3200" u="sng" dirty="0" smtClean="0"/>
              <a:t>:</a:t>
            </a:r>
            <a:endParaRPr lang="ru-RU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reeform 7"/>
          <p:cNvSpPr>
            <a:spLocks/>
          </p:cNvSpPr>
          <p:nvPr/>
        </p:nvSpPr>
        <p:spPr bwMode="gray">
          <a:xfrm rot="1332565">
            <a:off x="2792093" y="854987"/>
            <a:ext cx="1466850" cy="1157288"/>
          </a:xfrm>
          <a:custGeom>
            <a:avLst/>
            <a:gdLst>
              <a:gd name="T0" fmla="*/ 0 w 982"/>
              <a:gd name="T1" fmla="*/ 1157288 h 774"/>
              <a:gd name="T2" fmla="*/ 2987 w 982"/>
              <a:gd name="T3" fmla="*/ 1151307 h 774"/>
              <a:gd name="T4" fmla="*/ 11950 w 982"/>
              <a:gd name="T5" fmla="*/ 1127384 h 774"/>
              <a:gd name="T6" fmla="*/ 23900 w 982"/>
              <a:gd name="T7" fmla="*/ 1091499 h 774"/>
              <a:gd name="T8" fmla="*/ 47800 w 982"/>
              <a:gd name="T9" fmla="*/ 1043653 h 774"/>
              <a:gd name="T10" fmla="*/ 74687 w 982"/>
              <a:gd name="T11" fmla="*/ 986835 h 774"/>
              <a:gd name="T12" fmla="*/ 113524 w 982"/>
              <a:gd name="T13" fmla="*/ 924036 h 774"/>
              <a:gd name="T14" fmla="*/ 158336 w 982"/>
              <a:gd name="T15" fmla="*/ 858247 h 774"/>
              <a:gd name="T16" fmla="*/ 212111 w 982"/>
              <a:gd name="T17" fmla="*/ 789468 h 774"/>
              <a:gd name="T18" fmla="*/ 277835 w 982"/>
              <a:gd name="T19" fmla="*/ 720688 h 774"/>
              <a:gd name="T20" fmla="*/ 352522 w 982"/>
              <a:gd name="T21" fmla="*/ 654899 h 774"/>
              <a:gd name="T22" fmla="*/ 439159 w 982"/>
              <a:gd name="T23" fmla="*/ 595091 h 774"/>
              <a:gd name="T24" fmla="*/ 537745 w 982"/>
              <a:gd name="T25" fmla="*/ 538274 h 774"/>
              <a:gd name="T26" fmla="*/ 636332 w 982"/>
              <a:gd name="T27" fmla="*/ 496408 h 774"/>
              <a:gd name="T28" fmla="*/ 728944 w 982"/>
              <a:gd name="T29" fmla="*/ 469494 h 774"/>
              <a:gd name="T30" fmla="*/ 812593 w 982"/>
              <a:gd name="T31" fmla="*/ 454542 h 774"/>
              <a:gd name="T32" fmla="*/ 887280 w 982"/>
              <a:gd name="T33" fmla="*/ 448561 h 774"/>
              <a:gd name="T34" fmla="*/ 953005 w 982"/>
              <a:gd name="T35" fmla="*/ 448561 h 774"/>
              <a:gd name="T36" fmla="*/ 1012754 w 982"/>
              <a:gd name="T37" fmla="*/ 454542 h 774"/>
              <a:gd name="T38" fmla="*/ 1060554 w 982"/>
              <a:gd name="T39" fmla="*/ 466504 h 774"/>
              <a:gd name="T40" fmla="*/ 1099391 w 982"/>
              <a:gd name="T41" fmla="*/ 478465 h 774"/>
              <a:gd name="T42" fmla="*/ 1126278 w 982"/>
              <a:gd name="T43" fmla="*/ 487437 h 774"/>
              <a:gd name="T44" fmla="*/ 1144203 w 982"/>
              <a:gd name="T45" fmla="*/ 496408 h 774"/>
              <a:gd name="T46" fmla="*/ 1150178 w 982"/>
              <a:gd name="T47" fmla="*/ 499398 h 774"/>
              <a:gd name="T48" fmla="*/ 1015741 w 982"/>
              <a:gd name="T49" fmla="*/ 711717 h 774"/>
              <a:gd name="T50" fmla="*/ 1466850 w 982"/>
              <a:gd name="T51" fmla="*/ 553226 h 774"/>
              <a:gd name="T52" fmla="*/ 1362288 w 982"/>
              <a:gd name="T53" fmla="*/ 0 h 774"/>
              <a:gd name="T54" fmla="*/ 1275652 w 982"/>
              <a:gd name="T55" fmla="*/ 224281 h 774"/>
              <a:gd name="T56" fmla="*/ 1269677 w 982"/>
              <a:gd name="T57" fmla="*/ 221290 h 774"/>
              <a:gd name="T58" fmla="*/ 1251752 w 982"/>
              <a:gd name="T59" fmla="*/ 212319 h 774"/>
              <a:gd name="T60" fmla="*/ 1227852 w 982"/>
              <a:gd name="T61" fmla="*/ 200357 h 774"/>
              <a:gd name="T62" fmla="*/ 1192002 w 982"/>
              <a:gd name="T63" fmla="*/ 188396 h 774"/>
              <a:gd name="T64" fmla="*/ 1147190 w 982"/>
              <a:gd name="T65" fmla="*/ 179424 h 774"/>
              <a:gd name="T66" fmla="*/ 1093416 w 982"/>
              <a:gd name="T67" fmla="*/ 170453 h 774"/>
              <a:gd name="T68" fmla="*/ 1033666 w 982"/>
              <a:gd name="T69" fmla="*/ 164472 h 774"/>
              <a:gd name="T70" fmla="*/ 964954 w 982"/>
              <a:gd name="T71" fmla="*/ 164472 h 774"/>
              <a:gd name="T72" fmla="*/ 890268 w 982"/>
              <a:gd name="T73" fmla="*/ 173444 h 774"/>
              <a:gd name="T74" fmla="*/ 806618 w 982"/>
              <a:gd name="T75" fmla="*/ 188396 h 774"/>
              <a:gd name="T76" fmla="*/ 719981 w 982"/>
              <a:gd name="T77" fmla="*/ 218300 h 774"/>
              <a:gd name="T78" fmla="*/ 630357 w 982"/>
              <a:gd name="T79" fmla="*/ 257175 h 774"/>
              <a:gd name="T80" fmla="*/ 531771 w 982"/>
              <a:gd name="T81" fmla="*/ 313993 h 774"/>
              <a:gd name="T82" fmla="*/ 433184 w 982"/>
              <a:gd name="T83" fmla="*/ 385763 h 774"/>
              <a:gd name="T84" fmla="*/ 343560 w 982"/>
              <a:gd name="T85" fmla="*/ 463513 h 774"/>
              <a:gd name="T86" fmla="*/ 265885 w 982"/>
              <a:gd name="T87" fmla="*/ 544254 h 774"/>
              <a:gd name="T88" fmla="*/ 203148 w 982"/>
              <a:gd name="T89" fmla="*/ 630976 h 774"/>
              <a:gd name="T90" fmla="*/ 149374 w 982"/>
              <a:gd name="T91" fmla="*/ 717698 h 774"/>
              <a:gd name="T92" fmla="*/ 107549 w 982"/>
              <a:gd name="T93" fmla="*/ 801430 h 774"/>
              <a:gd name="T94" fmla="*/ 71699 w 982"/>
              <a:gd name="T95" fmla="*/ 882171 h 774"/>
              <a:gd name="T96" fmla="*/ 44812 w 982"/>
              <a:gd name="T97" fmla="*/ 956931 h 774"/>
              <a:gd name="T98" fmla="*/ 26887 w 982"/>
              <a:gd name="T99" fmla="*/ 1022720 h 774"/>
              <a:gd name="T100" fmla="*/ 11950 w 982"/>
              <a:gd name="T101" fmla="*/ 1079537 h 774"/>
              <a:gd name="T102" fmla="*/ 5975 w 982"/>
              <a:gd name="T103" fmla="*/ 1121403 h 774"/>
              <a:gd name="T104" fmla="*/ 0 w 982"/>
              <a:gd name="T105" fmla="*/ 1148317 h 774"/>
              <a:gd name="T106" fmla="*/ 0 w 982"/>
              <a:gd name="T107" fmla="*/ 1157288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4DBDD3">
                  <a:alpha val="32001"/>
                </a:srgbClr>
              </a:gs>
              <a:gs pos="100000">
                <a:srgbClr val="3BB6CF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Freeform 8"/>
          <p:cNvSpPr>
            <a:spLocks/>
          </p:cNvSpPr>
          <p:nvPr/>
        </p:nvSpPr>
        <p:spPr bwMode="gray">
          <a:xfrm rot="1754271">
            <a:off x="6128957" y="1409356"/>
            <a:ext cx="1466850" cy="1155700"/>
          </a:xfrm>
          <a:custGeom>
            <a:avLst/>
            <a:gdLst>
              <a:gd name="T0" fmla="*/ 0 w 982"/>
              <a:gd name="T1" fmla="*/ 1155700 h 774"/>
              <a:gd name="T2" fmla="*/ 2987 w 982"/>
              <a:gd name="T3" fmla="*/ 1149727 h 774"/>
              <a:gd name="T4" fmla="*/ 11950 w 982"/>
              <a:gd name="T5" fmla="*/ 1125837 h 774"/>
              <a:gd name="T6" fmla="*/ 23900 w 982"/>
              <a:gd name="T7" fmla="*/ 1090001 h 774"/>
              <a:gd name="T8" fmla="*/ 47800 w 982"/>
              <a:gd name="T9" fmla="*/ 1042220 h 774"/>
              <a:gd name="T10" fmla="*/ 74687 w 982"/>
              <a:gd name="T11" fmla="*/ 985481 h 774"/>
              <a:gd name="T12" fmla="*/ 113524 w 982"/>
              <a:gd name="T13" fmla="*/ 922768 h 774"/>
              <a:gd name="T14" fmla="*/ 158336 w 982"/>
              <a:gd name="T15" fmla="*/ 857070 h 774"/>
              <a:gd name="T16" fmla="*/ 212111 w 982"/>
              <a:gd name="T17" fmla="*/ 788385 h 774"/>
              <a:gd name="T18" fmla="*/ 277835 w 982"/>
              <a:gd name="T19" fmla="*/ 719699 h 774"/>
              <a:gd name="T20" fmla="*/ 352522 w 982"/>
              <a:gd name="T21" fmla="*/ 654001 h 774"/>
              <a:gd name="T22" fmla="*/ 439159 w 982"/>
              <a:gd name="T23" fmla="*/ 594275 h 774"/>
              <a:gd name="T24" fmla="*/ 537745 w 982"/>
              <a:gd name="T25" fmla="*/ 537535 h 774"/>
              <a:gd name="T26" fmla="*/ 636332 w 982"/>
              <a:gd name="T27" fmla="*/ 495727 h 774"/>
              <a:gd name="T28" fmla="*/ 728944 w 982"/>
              <a:gd name="T29" fmla="*/ 468850 h 774"/>
              <a:gd name="T30" fmla="*/ 812593 w 982"/>
              <a:gd name="T31" fmla="*/ 453918 h 774"/>
              <a:gd name="T32" fmla="*/ 887280 w 982"/>
              <a:gd name="T33" fmla="*/ 447946 h 774"/>
              <a:gd name="T34" fmla="*/ 953005 w 982"/>
              <a:gd name="T35" fmla="*/ 447946 h 774"/>
              <a:gd name="T36" fmla="*/ 1012754 w 982"/>
              <a:gd name="T37" fmla="*/ 453918 h 774"/>
              <a:gd name="T38" fmla="*/ 1060554 w 982"/>
              <a:gd name="T39" fmla="*/ 465864 h 774"/>
              <a:gd name="T40" fmla="*/ 1099391 w 982"/>
              <a:gd name="T41" fmla="*/ 477809 h 774"/>
              <a:gd name="T42" fmla="*/ 1126278 w 982"/>
              <a:gd name="T43" fmla="*/ 486768 h 774"/>
              <a:gd name="T44" fmla="*/ 1144203 w 982"/>
              <a:gd name="T45" fmla="*/ 495727 h 774"/>
              <a:gd name="T46" fmla="*/ 1150178 w 982"/>
              <a:gd name="T47" fmla="*/ 498713 h 774"/>
              <a:gd name="T48" fmla="*/ 1015741 w 982"/>
              <a:gd name="T49" fmla="*/ 710741 h 774"/>
              <a:gd name="T50" fmla="*/ 1466850 w 982"/>
              <a:gd name="T51" fmla="*/ 552466 h 774"/>
              <a:gd name="T52" fmla="*/ 1362288 w 982"/>
              <a:gd name="T53" fmla="*/ 0 h 774"/>
              <a:gd name="T54" fmla="*/ 1275652 w 982"/>
              <a:gd name="T55" fmla="*/ 223973 h 774"/>
              <a:gd name="T56" fmla="*/ 1269677 w 982"/>
              <a:gd name="T57" fmla="*/ 220987 h 774"/>
              <a:gd name="T58" fmla="*/ 1251752 w 982"/>
              <a:gd name="T59" fmla="*/ 212028 h 774"/>
              <a:gd name="T60" fmla="*/ 1227852 w 982"/>
              <a:gd name="T61" fmla="*/ 200082 h 774"/>
              <a:gd name="T62" fmla="*/ 1192002 w 982"/>
              <a:gd name="T63" fmla="*/ 188137 h 774"/>
              <a:gd name="T64" fmla="*/ 1147190 w 982"/>
              <a:gd name="T65" fmla="*/ 179178 h 774"/>
              <a:gd name="T66" fmla="*/ 1093416 w 982"/>
              <a:gd name="T67" fmla="*/ 170219 h 774"/>
              <a:gd name="T68" fmla="*/ 1033666 w 982"/>
              <a:gd name="T69" fmla="*/ 164247 h 774"/>
              <a:gd name="T70" fmla="*/ 964954 w 982"/>
              <a:gd name="T71" fmla="*/ 164247 h 774"/>
              <a:gd name="T72" fmla="*/ 890268 w 982"/>
              <a:gd name="T73" fmla="*/ 173206 h 774"/>
              <a:gd name="T74" fmla="*/ 806618 w 982"/>
              <a:gd name="T75" fmla="*/ 188137 h 774"/>
              <a:gd name="T76" fmla="*/ 719981 w 982"/>
              <a:gd name="T77" fmla="*/ 218000 h 774"/>
              <a:gd name="T78" fmla="*/ 630357 w 982"/>
              <a:gd name="T79" fmla="*/ 256822 h 774"/>
              <a:gd name="T80" fmla="*/ 531771 w 982"/>
              <a:gd name="T81" fmla="*/ 313562 h 774"/>
              <a:gd name="T82" fmla="*/ 433184 w 982"/>
              <a:gd name="T83" fmla="*/ 385233 h 774"/>
              <a:gd name="T84" fmla="*/ 343560 w 982"/>
              <a:gd name="T85" fmla="*/ 462877 h 774"/>
              <a:gd name="T86" fmla="*/ 265885 w 982"/>
              <a:gd name="T87" fmla="*/ 543508 h 774"/>
              <a:gd name="T88" fmla="*/ 203148 w 982"/>
              <a:gd name="T89" fmla="*/ 630110 h 774"/>
              <a:gd name="T90" fmla="*/ 149374 w 982"/>
              <a:gd name="T91" fmla="*/ 716713 h 774"/>
              <a:gd name="T92" fmla="*/ 107549 w 982"/>
              <a:gd name="T93" fmla="*/ 800330 h 774"/>
              <a:gd name="T94" fmla="*/ 71699 w 982"/>
              <a:gd name="T95" fmla="*/ 880960 h 774"/>
              <a:gd name="T96" fmla="*/ 44812 w 982"/>
              <a:gd name="T97" fmla="*/ 955618 h 774"/>
              <a:gd name="T98" fmla="*/ 26887 w 982"/>
              <a:gd name="T99" fmla="*/ 1021316 h 774"/>
              <a:gd name="T100" fmla="*/ 11950 w 982"/>
              <a:gd name="T101" fmla="*/ 1078056 h 774"/>
              <a:gd name="T102" fmla="*/ 5975 w 982"/>
              <a:gd name="T103" fmla="*/ 1119864 h 774"/>
              <a:gd name="T104" fmla="*/ 0 w 982"/>
              <a:gd name="T105" fmla="*/ 1146741 h 774"/>
              <a:gd name="T106" fmla="*/ 0 w 982"/>
              <a:gd name="T107" fmla="*/ 1155700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6CACED">
                  <a:alpha val="32001"/>
                </a:srgbClr>
              </a:gs>
              <a:gs pos="100000">
                <a:srgbClr val="5DA4EB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156176" y="2492896"/>
            <a:ext cx="2736304" cy="792088"/>
            <a:chOff x="6156176" y="2492896"/>
            <a:chExt cx="2736304" cy="792088"/>
          </a:xfrm>
        </p:grpSpPr>
        <p:sp>
          <p:nvSpPr>
            <p:cNvPr id="5132" name="AutoShape 15"/>
            <p:cNvSpPr>
              <a:spLocks noChangeArrowheads="1"/>
            </p:cNvSpPr>
            <p:nvPr/>
          </p:nvSpPr>
          <p:spPr bwMode="gray">
            <a:xfrm>
              <a:off x="6156176" y="2492896"/>
              <a:ext cx="2736304" cy="7920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66CC"/>
                </a:gs>
                <a:gs pos="100000">
                  <a:srgbClr val="182F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Text Box 16"/>
            <p:cNvSpPr txBox="1">
              <a:spLocks noChangeArrowheads="1"/>
            </p:cNvSpPr>
            <p:nvPr/>
          </p:nvSpPr>
          <p:spPr bwMode="gray">
            <a:xfrm>
              <a:off x="6660232" y="2492896"/>
              <a:ext cx="1669368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</a:rPr>
                <a:t>Задачи</a:t>
              </a:r>
              <a:endParaRPr lang="en-US" sz="4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23528" y="1556792"/>
            <a:ext cx="2798440" cy="864096"/>
            <a:chOff x="323528" y="1556792"/>
            <a:chExt cx="2798440" cy="864096"/>
          </a:xfrm>
        </p:grpSpPr>
        <p:sp>
          <p:nvSpPr>
            <p:cNvPr id="5123" name="AutoShape 4"/>
            <p:cNvSpPr>
              <a:spLocks noChangeArrowheads="1"/>
            </p:cNvSpPr>
            <p:nvPr/>
          </p:nvSpPr>
          <p:spPr bwMode="gray">
            <a:xfrm>
              <a:off x="323528" y="1556792"/>
              <a:ext cx="2798440" cy="8640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BB6CF"/>
                </a:gs>
                <a:gs pos="100000">
                  <a:srgbClr val="1B546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Rectangle 20"/>
            <p:cNvSpPr>
              <a:spLocks noChangeArrowheads="1"/>
            </p:cNvSpPr>
            <p:nvPr/>
          </p:nvSpPr>
          <p:spPr bwMode="auto">
            <a:xfrm>
              <a:off x="539552" y="1700808"/>
              <a:ext cx="23042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hlinkClick r:id="rId2" action="ppaction://hlinksldjump"/>
                </a:rPr>
                <a:t>Актуальность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131840" y="1844824"/>
            <a:ext cx="2880320" cy="864096"/>
            <a:chOff x="3131840" y="1844824"/>
            <a:chExt cx="2880320" cy="864096"/>
          </a:xfrm>
        </p:grpSpPr>
        <p:sp>
          <p:nvSpPr>
            <p:cNvPr id="5131" name="AutoShape 13"/>
            <p:cNvSpPr>
              <a:spLocks noChangeArrowheads="1"/>
            </p:cNvSpPr>
            <p:nvPr/>
          </p:nvSpPr>
          <p:spPr bwMode="gray">
            <a:xfrm>
              <a:off x="3131840" y="1844824"/>
              <a:ext cx="2880320" cy="8640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DA4EB"/>
                </a:gs>
                <a:gs pos="100000">
                  <a:srgbClr val="2B4C6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Rectangle 21"/>
            <p:cNvSpPr>
              <a:spLocks noChangeArrowheads="1"/>
            </p:cNvSpPr>
            <p:nvPr/>
          </p:nvSpPr>
          <p:spPr bwMode="auto">
            <a:xfrm>
              <a:off x="3779912" y="1844824"/>
              <a:ext cx="13708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</a:rPr>
                <a:t>Цель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Rectangle 19"/>
          <p:cNvSpPr>
            <a:spLocks noChangeArrowheads="1"/>
          </p:cNvSpPr>
          <p:nvPr/>
        </p:nvSpPr>
        <p:spPr bwMode="black">
          <a:xfrm>
            <a:off x="612775" y="0"/>
            <a:ext cx="77041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i="1" dirty="0" smtClean="0">
                <a:latin typeface="Verdana" pitchFamily="34" charset="0"/>
              </a:rPr>
              <a:t>Энергосбережение в быту</a:t>
            </a:r>
            <a:endParaRPr lang="en-US" sz="3200" b="1" i="1" dirty="0">
              <a:latin typeface="Verdana" pitchFamily="34" charset="0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gray">
          <a:xfrm>
            <a:off x="3059832" y="4437112"/>
            <a:ext cx="2880320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CC"/>
              </a:gs>
              <a:gs pos="100000">
                <a:srgbClr val="182F5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Предмет исследования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23528" y="3789040"/>
            <a:ext cx="2981459" cy="864096"/>
            <a:chOff x="323528" y="3789040"/>
            <a:chExt cx="2981459" cy="864096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gray">
            <a:xfrm>
              <a:off x="323528" y="3789040"/>
              <a:ext cx="2880320" cy="8640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DA4EB"/>
                </a:gs>
                <a:gs pos="100000">
                  <a:srgbClr val="2B4C6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67544" y="4005064"/>
              <a:ext cx="28374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Times New Roman" pitchFamily="18" charset="0"/>
                </a:rPr>
                <a:t>Объект 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исследования </a:t>
              </a:r>
              <a:endParaRPr lang="ru-RU" sz="2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156176" y="4365104"/>
            <a:ext cx="2798440" cy="864096"/>
            <a:chOff x="6156176" y="4365104"/>
            <a:chExt cx="2798440" cy="864096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6156176" y="4365104"/>
              <a:ext cx="2798440" cy="8640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BB6CF"/>
                </a:gs>
                <a:gs pos="100000">
                  <a:srgbClr val="1B546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516216" y="4437112"/>
              <a:ext cx="214757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</a:rPr>
                <a:t>Гипотеза</a:t>
              </a:r>
              <a:endParaRPr lang="en-US" sz="4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4" name="Freeform 7"/>
          <p:cNvSpPr>
            <a:spLocks/>
          </p:cNvSpPr>
          <p:nvPr/>
        </p:nvSpPr>
        <p:spPr bwMode="gray">
          <a:xfrm rot="1332565">
            <a:off x="164310" y="2943218"/>
            <a:ext cx="1466850" cy="1157288"/>
          </a:xfrm>
          <a:custGeom>
            <a:avLst/>
            <a:gdLst>
              <a:gd name="T0" fmla="*/ 0 w 982"/>
              <a:gd name="T1" fmla="*/ 1157288 h 774"/>
              <a:gd name="T2" fmla="*/ 2987 w 982"/>
              <a:gd name="T3" fmla="*/ 1151307 h 774"/>
              <a:gd name="T4" fmla="*/ 11950 w 982"/>
              <a:gd name="T5" fmla="*/ 1127384 h 774"/>
              <a:gd name="T6" fmla="*/ 23900 w 982"/>
              <a:gd name="T7" fmla="*/ 1091499 h 774"/>
              <a:gd name="T8" fmla="*/ 47800 w 982"/>
              <a:gd name="T9" fmla="*/ 1043653 h 774"/>
              <a:gd name="T10" fmla="*/ 74687 w 982"/>
              <a:gd name="T11" fmla="*/ 986835 h 774"/>
              <a:gd name="T12" fmla="*/ 113524 w 982"/>
              <a:gd name="T13" fmla="*/ 924036 h 774"/>
              <a:gd name="T14" fmla="*/ 158336 w 982"/>
              <a:gd name="T15" fmla="*/ 858247 h 774"/>
              <a:gd name="T16" fmla="*/ 212111 w 982"/>
              <a:gd name="T17" fmla="*/ 789468 h 774"/>
              <a:gd name="T18" fmla="*/ 277835 w 982"/>
              <a:gd name="T19" fmla="*/ 720688 h 774"/>
              <a:gd name="T20" fmla="*/ 352522 w 982"/>
              <a:gd name="T21" fmla="*/ 654899 h 774"/>
              <a:gd name="T22" fmla="*/ 439159 w 982"/>
              <a:gd name="T23" fmla="*/ 595091 h 774"/>
              <a:gd name="T24" fmla="*/ 537745 w 982"/>
              <a:gd name="T25" fmla="*/ 538274 h 774"/>
              <a:gd name="T26" fmla="*/ 636332 w 982"/>
              <a:gd name="T27" fmla="*/ 496408 h 774"/>
              <a:gd name="T28" fmla="*/ 728944 w 982"/>
              <a:gd name="T29" fmla="*/ 469494 h 774"/>
              <a:gd name="T30" fmla="*/ 812593 w 982"/>
              <a:gd name="T31" fmla="*/ 454542 h 774"/>
              <a:gd name="T32" fmla="*/ 887280 w 982"/>
              <a:gd name="T33" fmla="*/ 448561 h 774"/>
              <a:gd name="T34" fmla="*/ 953005 w 982"/>
              <a:gd name="T35" fmla="*/ 448561 h 774"/>
              <a:gd name="T36" fmla="*/ 1012754 w 982"/>
              <a:gd name="T37" fmla="*/ 454542 h 774"/>
              <a:gd name="T38" fmla="*/ 1060554 w 982"/>
              <a:gd name="T39" fmla="*/ 466504 h 774"/>
              <a:gd name="T40" fmla="*/ 1099391 w 982"/>
              <a:gd name="T41" fmla="*/ 478465 h 774"/>
              <a:gd name="T42" fmla="*/ 1126278 w 982"/>
              <a:gd name="T43" fmla="*/ 487437 h 774"/>
              <a:gd name="T44" fmla="*/ 1144203 w 982"/>
              <a:gd name="T45" fmla="*/ 496408 h 774"/>
              <a:gd name="T46" fmla="*/ 1150178 w 982"/>
              <a:gd name="T47" fmla="*/ 499398 h 774"/>
              <a:gd name="T48" fmla="*/ 1015741 w 982"/>
              <a:gd name="T49" fmla="*/ 711717 h 774"/>
              <a:gd name="T50" fmla="*/ 1466850 w 982"/>
              <a:gd name="T51" fmla="*/ 553226 h 774"/>
              <a:gd name="T52" fmla="*/ 1362288 w 982"/>
              <a:gd name="T53" fmla="*/ 0 h 774"/>
              <a:gd name="T54" fmla="*/ 1275652 w 982"/>
              <a:gd name="T55" fmla="*/ 224281 h 774"/>
              <a:gd name="T56" fmla="*/ 1269677 w 982"/>
              <a:gd name="T57" fmla="*/ 221290 h 774"/>
              <a:gd name="T58" fmla="*/ 1251752 w 982"/>
              <a:gd name="T59" fmla="*/ 212319 h 774"/>
              <a:gd name="T60" fmla="*/ 1227852 w 982"/>
              <a:gd name="T61" fmla="*/ 200357 h 774"/>
              <a:gd name="T62" fmla="*/ 1192002 w 982"/>
              <a:gd name="T63" fmla="*/ 188396 h 774"/>
              <a:gd name="T64" fmla="*/ 1147190 w 982"/>
              <a:gd name="T65" fmla="*/ 179424 h 774"/>
              <a:gd name="T66" fmla="*/ 1093416 w 982"/>
              <a:gd name="T67" fmla="*/ 170453 h 774"/>
              <a:gd name="T68" fmla="*/ 1033666 w 982"/>
              <a:gd name="T69" fmla="*/ 164472 h 774"/>
              <a:gd name="T70" fmla="*/ 964954 w 982"/>
              <a:gd name="T71" fmla="*/ 164472 h 774"/>
              <a:gd name="T72" fmla="*/ 890268 w 982"/>
              <a:gd name="T73" fmla="*/ 173444 h 774"/>
              <a:gd name="T74" fmla="*/ 806618 w 982"/>
              <a:gd name="T75" fmla="*/ 188396 h 774"/>
              <a:gd name="T76" fmla="*/ 719981 w 982"/>
              <a:gd name="T77" fmla="*/ 218300 h 774"/>
              <a:gd name="T78" fmla="*/ 630357 w 982"/>
              <a:gd name="T79" fmla="*/ 257175 h 774"/>
              <a:gd name="T80" fmla="*/ 531771 w 982"/>
              <a:gd name="T81" fmla="*/ 313993 h 774"/>
              <a:gd name="T82" fmla="*/ 433184 w 982"/>
              <a:gd name="T83" fmla="*/ 385763 h 774"/>
              <a:gd name="T84" fmla="*/ 343560 w 982"/>
              <a:gd name="T85" fmla="*/ 463513 h 774"/>
              <a:gd name="T86" fmla="*/ 265885 w 982"/>
              <a:gd name="T87" fmla="*/ 544254 h 774"/>
              <a:gd name="T88" fmla="*/ 203148 w 982"/>
              <a:gd name="T89" fmla="*/ 630976 h 774"/>
              <a:gd name="T90" fmla="*/ 149374 w 982"/>
              <a:gd name="T91" fmla="*/ 717698 h 774"/>
              <a:gd name="T92" fmla="*/ 107549 w 982"/>
              <a:gd name="T93" fmla="*/ 801430 h 774"/>
              <a:gd name="T94" fmla="*/ 71699 w 982"/>
              <a:gd name="T95" fmla="*/ 882171 h 774"/>
              <a:gd name="T96" fmla="*/ 44812 w 982"/>
              <a:gd name="T97" fmla="*/ 956931 h 774"/>
              <a:gd name="T98" fmla="*/ 26887 w 982"/>
              <a:gd name="T99" fmla="*/ 1022720 h 774"/>
              <a:gd name="T100" fmla="*/ 11950 w 982"/>
              <a:gd name="T101" fmla="*/ 1079537 h 774"/>
              <a:gd name="T102" fmla="*/ 5975 w 982"/>
              <a:gd name="T103" fmla="*/ 1121403 h 774"/>
              <a:gd name="T104" fmla="*/ 0 w 982"/>
              <a:gd name="T105" fmla="*/ 1148317 h 774"/>
              <a:gd name="T106" fmla="*/ 0 w 982"/>
              <a:gd name="T107" fmla="*/ 1157288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4DBDD3">
                  <a:alpha val="32001"/>
                </a:srgbClr>
              </a:gs>
              <a:gs pos="100000">
                <a:srgbClr val="3BB6CF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7"/>
          <p:cNvSpPr>
            <a:spLocks/>
          </p:cNvSpPr>
          <p:nvPr/>
        </p:nvSpPr>
        <p:spPr bwMode="gray">
          <a:xfrm rot="2981546">
            <a:off x="3098101" y="3351925"/>
            <a:ext cx="1466850" cy="1157288"/>
          </a:xfrm>
          <a:custGeom>
            <a:avLst/>
            <a:gdLst>
              <a:gd name="T0" fmla="*/ 0 w 982"/>
              <a:gd name="T1" fmla="*/ 1157288 h 774"/>
              <a:gd name="T2" fmla="*/ 2987 w 982"/>
              <a:gd name="T3" fmla="*/ 1151307 h 774"/>
              <a:gd name="T4" fmla="*/ 11950 w 982"/>
              <a:gd name="T5" fmla="*/ 1127384 h 774"/>
              <a:gd name="T6" fmla="*/ 23900 w 982"/>
              <a:gd name="T7" fmla="*/ 1091499 h 774"/>
              <a:gd name="T8" fmla="*/ 47800 w 982"/>
              <a:gd name="T9" fmla="*/ 1043653 h 774"/>
              <a:gd name="T10" fmla="*/ 74687 w 982"/>
              <a:gd name="T11" fmla="*/ 986835 h 774"/>
              <a:gd name="T12" fmla="*/ 113524 w 982"/>
              <a:gd name="T13" fmla="*/ 924036 h 774"/>
              <a:gd name="T14" fmla="*/ 158336 w 982"/>
              <a:gd name="T15" fmla="*/ 858247 h 774"/>
              <a:gd name="T16" fmla="*/ 212111 w 982"/>
              <a:gd name="T17" fmla="*/ 789468 h 774"/>
              <a:gd name="T18" fmla="*/ 277835 w 982"/>
              <a:gd name="T19" fmla="*/ 720688 h 774"/>
              <a:gd name="T20" fmla="*/ 352522 w 982"/>
              <a:gd name="T21" fmla="*/ 654899 h 774"/>
              <a:gd name="T22" fmla="*/ 439159 w 982"/>
              <a:gd name="T23" fmla="*/ 595091 h 774"/>
              <a:gd name="T24" fmla="*/ 537745 w 982"/>
              <a:gd name="T25" fmla="*/ 538274 h 774"/>
              <a:gd name="T26" fmla="*/ 636332 w 982"/>
              <a:gd name="T27" fmla="*/ 496408 h 774"/>
              <a:gd name="T28" fmla="*/ 728944 w 982"/>
              <a:gd name="T29" fmla="*/ 469494 h 774"/>
              <a:gd name="T30" fmla="*/ 812593 w 982"/>
              <a:gd name="T31" fmla="*/ 454542 h 774"/>
              <a:gd name="T32" fmla="*/ 887280 w 982"/>
              <a:gd name="T33" fmla="*/ 448561 h 774"/>
              <a:gd name="T34" fmla="*/ 953005 w 982"/>
              <a:gd name="T35" fmla="*/ 448561 h 774"/>
              <a:gd name="T36" fmla="*/ 1012754 w 982"/>
              <a:gd name="T37" fmla="*/ 454542 h 774"/>
              <a:gd name="T38" fmla="*/ 1060554 w 982"/>
              <a:gd name="T39" fmla="*/ 466504 h 774"/>
              <a:gd name="T40" fmla="*/ 1099391 w 982"/>
              <a:gd name="T41" fmla="*/ 478465 h 774"/>
              <a:gd name="T42" fmla="*/ 1126278 w 982"/>
              <a:gd name="T43" fmla="*/ 487437 h 774"/>
              <a:gd name="T44" fmla="*/ 1144203 w 982"/>
              <a:gd name="T45" fmla="*/ 496408 h 774"/>
              <a:gd name="T46" fmla="*/ 1150178 w 982"/>
              <a:gd name="T47" fmla="*/ 499398 h 774"/>
              <a:gd name="T48" fmla="*/ 1015741 w 982"/>
              <a:gd name="T49" fmla="*/ 711717 h 774"/>
              <a:gd name="T50" fmla="*/ 1466850 w 982"/>
              <a:gd name="T51" fmla="*/ 553226 h 774"/>
              <a:gd name="T52" fmla="*/ 1362288 w 982"/>
              <a:gd name="T53" fmla="*/ 0 h 774"/>
              <a:gd name="T54" fmla="*/ 1275652 w 982"/>
              <a:gd name="T55" fmla="*/ 224281 h 774"/>
              <a:gd name="T56" fmla="*/ 1269677 w 982"/>
              <a:gd name="T57" fmla="*/ 221290 h 774"/>
              <a:gd name="T58" fmla="*/ 1251752 w 982"/>
              <a:gd name="T59" fmla="*/ 212319 h 774"/>
              <a:gd name="T60" fmla="*/ 1227852 w 982"/>
              <a:gd name="T61" fmla="*/ 200357 h 774"/>
              <a:gd name="T62" fmla="*/ 1192002 w 982"/>
              <a:gd name="T63" fmla="*/ 188396 h 774"/>
              <a:gd name="T64" fmla="*/ 1147190 w 982"/>
              <a:gd name="T65" fmla="*/ 179424 h 774"/>
              <a:gd name="T66" fmla="*/ 1093416 w 982"/>
              <a:gd name="T67" fmla="*/ 170453 h 774"/>
              <a:gd name="T68" fmla="*/ 1033666 w 982"/>
              <a:gd name="T69" fmla="*/ 164472 h 774"/>
              <a:gd name="T70" fmla="*/ 964954 w 982"/>
              <a:gd name="T71" fmla="*/ 164472 h 774"/>
              <a:gd name="T72" fmla="*/ 890268 w 982"/>
              <a:gd name="T73" fmla="*/ 173444 h 774"/>
              <a:gd name="T74" fmla="*/ 806618 w 982"/>
              <a:gd name="T75" fmla="*/ 188396 h 774"/>
              <a:gd name="T76" fmla="*/ 719981 w 982"/>
              <a:gd name="T77" fmla="*/ 218300 h 774"/>
              <a:gd name="T78" fmla="*/ 630357 w 982"/>
              <a:gd name="T79" fmla="*/ 257175 h 774"/>
              <a:gd name="T80" fmla="*/ 531771 w 982"/>
              <a:gd name="T81" fmla="*/ 313993 h 774"/>
              <a:gd name="T82" fmla="*/ 433184 w 982"/>
              <a:gd name="T83" fmla="*/ 385763 h 774"/>
              <a:gd name="T84" fmla="*/ 343560 w 982"/>
              <a:gd name="T85" fmla="*/ 463513 h 774"/>
              <a:gd name="T86" fmla="*/ 265885 w 982"/>
              <a:gd name="T87" fmla="*/ 544254 h 774"/>
              <a:gd name="T88" fmla="*/ 203148 w 982"/>
              <a:gd name="T89" fmla="*/ 630976 h 774"/>
              <a:gd name="T90" fmla="*/ 149374 w 982"/>
              <a:gd name="T91" fmla="*/ 717698 h 774"/>
              <a:gd name="T92" fmla="*/ 107549 w 982"/>
              <a:gd name="T93" fmla="*/ 801430 h 774"/>
              <a:gd name="T94" fmla="*/ 71699 w 982"/>
              <a:gd name="T95" fmla="*/ 882171 h 774"/>
              <a:gd name="T96" fmla="*/ 44812 w 982"/>
              <a:gd name="T97" fmla="*/ 956931 h 774"/>
              <a:gd name="T98" fmla="*/ 26887 w 982"/>
              <a:gd name="T99" fmla="*/ 1022720 h 774"/>
              <a:gd name="T100" fmla="*/ 11950 w 982"/>
              <a:gd name="T101" fmla="*/ 1079537 h 774"/>
              <a:gd name="T102" fmla="*/ 5975 w 982"/>
              <a:gd name="T103" fmla="*/ 1121403 h 774"/>
              <a:gd name="T104" fmla="*/ 0 w 982"/>
              <a:gd name="T105" fmla="*/ 1148317 h 774"/>
              <a:gd name="T106" fmla="*/ 0 w 982"/>
              <a:gd name="T107" fmla="*/ 1157288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4DBDD3">
                  <a:alpha val="32001"/>
                </a:srgbClr>
              </a:gs>
              <a:gs pos="100000">
                <a:srgbClr val="3BB6CF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8"/>
          <p:cNvSpPr>
            <a:spLocks/>
          </p:cNvSpPr>
          <p:nvPr/>
        </p:nvSpPr>
        <p:spPr bwMode="gray">
          <a:xfrm rot="406097">
            <a:off x="5643103" y="3583419"/>
            <a:ext cx="1466850" cy="1155700"/>
          </a:xfrm>
          <a:custGeom>
            <a:avLst/>
            <a:gdLst>
              <a:gd name="T0" fmla="*/ 0 w 982"/>
              <a:gd name="T1" fmla="*/ 1155700 h 774"/>
              <a:gd name="T2" fmla="*/ 2987 w 982"/>
              <a:gd name="T3" fmla="*/ 1149727 h 774"/>
              <a:gd name="T4" fmla="*/ 11950 w 982"/>
              <a:gd name="T5" fmla="*/ 1125837 h 774"/>
              <a:gd name="T6" fmla="*/ 23900 w 982"/>
              <a:gd name="T7" fmla="*/ 1090001 h 774"/>
              <a:gd name="T8" fmla="*/ 47800 w 982"/>
              <a:gd name="T9" fmla="*/ 1042220 h 774"/>
              <a:gd name="T10" fmla="*/ 74687 w 982"/>
              <a:gd name="T11" fmla="*/ 985481 h 774"/>
              <a:gd name="T12" fmla="*/ 113524 w 982"/>
              <a:gd name="T13" fmla="*/ 922768 h 774"/>
              <a:gd name="T14" fmla="*/ 158336 w 982"/>
              <a:gd name="T15" fmla="*/ 857070 h 774"/>
              <a:gd name="T16" fmla="*/ 212111 w 982"/>
              <a:gd name="T17" fmla="*/ 788385 h 774"/>
              <a:gd name="T18" fmla="*/ 277835 w 982"/>
              <a:gd name="T19" fmla="*/ 719699 h 774"/>
              <a:gd name="T20" fmla="*/ 352522 w 982"/>
              <a:gd name="T21" fmla="*/ 654001 h 774"/>
              <a:gd name="T22" fmla="*/ 439159 w 982"/>
              <a:gd name="T23" fmla="*/ 594275 h 774"/>
              <a:gd name="T24" fmla="*/ 537745 w 982"/>
              <a:gd name="T25" fmla="*/ 537535 h 774"/>
              <a:gd name="T26" fmla="*/ 636332 w 982"/>
              <a:gd name="T27" fmla="*/ 495727 h 774"/>
              <a:gd name="T28" fmla="*/ 728944 w 982"/>
              <a:gd name="T29" fmla="*/ 468850 h 774"/>
              <a:gd name="T30" fmla="*/ 812593 w 982"/>
              <a:gd name="T31" fmla="*/ 453918 h 774"/>
              <a:gd name="T32" fmla="*/ 887280 w 982"/>
              <a:gd name="T33" fmla="*/ 447946 h 774"/>
              <a:gd name="T34" fmla="*/ 953005 w 982"/>
              <a:gd name="T35" fmla="*/ 447946 h 774"/>
              <a:gd name="T36" fmla="*/ 1012754 w 982"/>
              <a:gd name="T37" fmla="*/ 453918 h 774"/>
              <a:gd name="T38" fmla="*/ 1060554 w 982"/>
              <a:gd name="T39" fmla="*/ 465864 h 774"/>
              <a:gd name="T40" fmla="*/ 1099391 w 982"/>
              <a:gd name="T41" fmla="*/ 477809 h 774"/>
              <a:gd name="T42" fmla="*/ 1126278 w 982"/>
              <a:gd name="T43" fmla="*/ 486768 h 774"/>
              <a:gd name="T44" fmla="*/ 1144203 w 982"/>
              <a:gd name="T45" fmla="*/ 495727 h 774"/>
              <a:gd name="T46" fmla="*/ 1150178 w 982"/>
              <a:gd name="T47" fmla="*/ 498713 h 774"/>
              <a:gd name="T48" fmla="*/ 1015741 w 982"/>
              <a:gd name="T49" fmla="*/ 710741 h 774"/>
              <a:gd name="T50" fmla="*/ 1466850 w 982"/>
              <a:gd name="T51" fmla="*/ 552466 h 774"/>
              <a:gd name="T52" fmla="*/ 1362288 w 982"/>
              <a:gd name="T53" fmla="*/ 0 h 774"/>
              <a:gd name="T54" fmla="*/ 1275652 w 982"/>
              <a:gd name="T55" fmla="*/ 223973 h 774"/>
              <a:gd name="T56" fmla="*/ 1269677 w 982"/>
              <a:gd name="T57" fmla="*/ 220987 h 774"/>
              <a:gd name="T58" fmla="*/ 1251752 w 982"/>
              <a:gd name="T59" fmla="*/ 212028 h 774"/>
              <a:gd name="T60" fmla="*/ 1227852 w 982"/>
              <a:gd name="T61" fmla="*/ 200082 h 774"/>
              <a:gd name="T62" fmla="*/ 1192002 w 982"/>
              <a:gd name="T63" fmla="*/ 188137 h 774"/>
              <a:gd name="T64" fmla="*/ 1147190 w 982"/>
              <a:gd name="T65" fmla="*/ 179178 h 774"/>
              <a:gd name="T66" fmla="*/ 1093416 w 982"/>
              <a:gd name="T67" fmla="*/ 170219 h 774"/>
              <a:gd name="T68" fmla="*/ 1033666 w 982"/>
              <a:gd name="T69" fmla="*/ 164247 h 774"/>
              <a:gd name="T70" fmla="*/ 964954 w 982"/>
              <a:gd name="T71" fmla="*/ 164247 h 774"/>
              <a:gd name="T72" fmla="*/ 890268 w 982"/>
              <a:gd name="T73" fmla="*/ 173206 h 774"/>
              <a:gd name="T74" fmla="*/ 806618 w 982"/>
              <a:gd name="T75" fmla="*/ 188137 h 774"/>
              <a:gd name="T76" fmla="*/ 719981 w 982"/>
              <a:gd name="T77" fmla="*/ 218000 h 774"/>
              <a:gd name="T78" fmla="*/ 630357 w 982"/>
              <a:gd name="T79" fmla="*/ 256822 h 774"/>
              <a:gd name="T80" fmla="*/ 531771 w 982"/>
              <a:gd name="T81" fmla="*/ 313562 h 774"/>
              <a:gd name="T82" fmla="*/ 433184 w 982"/>
              <a:gd name="T83" fmla="*/ 385233 h 774"/>
              <a:gd name="T84" fmla="*/ 343560 w 982"/>
              <a:gd name="T85" fmla="*/ 462877 h 774"/>
              <a:gd name="T86" fmla="*/ 265885 w 982"/>
              <a:gd name="T87" fmla="*/ 543508 h 774"/>
              <a:gd name="T88" fmla="*/ 203148 w 982"/>
              <a:gd name="T89" fmla="*/ 630110 h 774"/>
              <a:gd name="T90" fmla="*/ 149374 w 982"/>
              <a:gd name="T91" fmla="*/ 716713 h 774"/>
              <a:gd name="T92" fmla="*/ 107549 w 982"/>
              <a:gd name="T93" fmla="*/ 800330 h 774"/>
              <a:gd name="T94" fmla="*/ 71699 w 982"/>
              <a:gd name="T95" fmla="*/ 880960 h 774"/>
              <a:gd name="T96" fmla="*/ 44812 w 982"/>
              <a:gd name="T97" fmla="*/ 955618 h 774"/>
              <a:gd name="T98" fmla="*/ 26887 w 982"/>
              <a:gd name="T99" fmla="*/ 1021316 h 774"/>
              <a:gd name="T100" fmla="*/ 11950 w 982"/>
              <a:gd name="T101" fmla="*/ 1078056 h 774"/>
              <a:gd name="T102" fmla="*/ 5975 w 982"/>
              <a:gd name="T103" fmla="*/ 1119864 h 774"/>
              <a:gd name="T104" fmla="*/ 0 w 982"/>
              <a:gd name="T105" fmla="*/ 1146741 h 774"/>
              <a:gd name="T106" fmla="*/ 0 w 982"/>
              <a:gd name="T107" fmla="*/ 1155700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6CACED">
                  <a:alpha val="32001"/>
                </a:srgbClr>
              </a:gs>
              <a:gs pos="100000">
                <a:srgbClr val="5DA4EB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467544" y="5733256"/>
            <a:ext cx="3744416" cy="936104"/>
            <a:chOff x="467544" y="5733256"/>
            <a:chExt cx="3744416" cy="936104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467544" y="5733256"/>
              <a:ext cx="3744416" cy="93610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BB6CF"/>
                </a:gs>
                <a:gs pos="100000">
                  <a:srgbClr val="1B546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83568" y="5949280"/>
              <a:ext cx="32722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</a:rPr>
                <a:t>Методы исследования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788024" y="5733256"/>
            <a:ext cx="4032448" cy="936104"/>
            <a:chOff x="4788024" y="5733256"/>
            <a:chExt cx="4032448" cy="936104"/>
          </a:xfrm>
        </p:grpSpPr>
        <p:sp>
          <p:nvSpPr>
            <p:cNvPr id="28" name="AutoShape 15"/>
            <p:cNvSpPr>
              <a:spLocks noChangeArrowheads="1"/>
            </p:cNvSpPr>
            <p:nvPr/>
          </p:nvSpPr>
          <p:spPr bwMode="gray">
            <a:xfrm>
              <a:off x="4788024" y="5733256"/>
              <a:ext cx="4032448" cy="93610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66CC"/>
                </a:gs>
                <a:gs pos="100000">
                  <a:srgbClr val="182F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018481" y="5949280"/>
              <a:ext cx="35314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</a:rPr>
                <a:t>Исследовательская база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785786" y="2276872"/>
            <a:ext cx="7818662" cy="4074708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3BB6CF"/>
              </a:gs>
              <a:gs pos="100000">
                <a:srgbClr val="41B8D1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BB6C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gray">
          <a:xfrm>
            <a:off x="2843808" y="1052736"/>
            <a:ext cx="4104456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BB6CF"/>
              </a:gs>
              <a:gs pos="100000">
                <a:srgbClr val="1B546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gray">
          <a:xfrm>
            <a:off x="1187624" y="2708920"/>
            <a:ext cx="6840760" cy="2923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Необходимость эффективного использования энергии как ключа к успешному решению экологической проблемы</a:t>
            </a: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3131840" y="1052736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</a:rPr>
              <a:t>Актуальность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black">
          <a:xfrm>
            <a:off x="612775" y="0"/>
            <a:ext cx="77041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i="1" dirty="0" smtClean="0">
                <a:latin typeface="Verdana" pitchFamily="34" charset="0"/>
              </a:rPr>
              <a:t>Энергосбережение в быту</a:t>
            </a:r>
            <a:endParaRPr lang="en-US" sz="3200" b="1" i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785786" y="2276872"/>
            <a:ext cx="7818662" cy="4074708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3BB6CF"/>
              </a:gs>
              <a:gs pos="100000">
                <a:srgbClr val="41B8D1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BB6C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gray">
          <a:xfrm>
            <a:off x="2843808" y="1052736"/>
            <a:ext cx="2016224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BB6CF"/>
              </a:gs>
              <a:gs pos="100000">
                <a:srgbClr val="1B546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gray">
          <a:xfrm>
            <a:off x="1187624" y="2708920"/>
            <a:ext cx="6984776" cy="2923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Определить способы рационального использования электроэнергии в домашних условиях</a:t>
            </a: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3131840" y="1052736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</a:rPr>
              <a:t>Цель</a:t>
            </a:r>
            <a:endParaRPr lang="ru-RU" sz="4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black">
          <a:xfrm>
            <a:off x="612775" y="0"/>
            <a:ext cx="77041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i="1" dirty="0" smtClean="0">
                <a:latin typeface="Verdana" pitchFamily="34" charset="0"/>
              </a:rPr>
              <a:t>Энергосбережение в быту</a:t>
            </a:r>
            <a:endParaRPr lang="en-US" sz="3200" b="1" i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gray">
          <a:xfrm>
            <a:off x="1143000" y="2581275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AutoShape 5"/>
          <p:cNvSpPr>
            <a:spLocks noChangeArrowheads="1"/>
          </p:cNvSpPr>
          <p:nvPr/>
        </p:nvSpPr>
        <p:spPr bwMode="gray">
          <a:xfrm>
            <a:off x="1176338" y="258921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gray">
          <a:xfrm>
            <a:off x="1193800" y="465296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gray">
          <a:xfrm>
            <a:off x="1193800" y="261143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gray">
          <a:xfrm>
            <a:off x="1149350" y="5438775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9"/>
          <p:cNvSpPr>
            <a:spLocks noChangeArrowheads="1"/>
          </p:cNvSpPr>
          <p:nvPr/>
        </p:nvSpPr>
        <p:spPr bwMode="gray">
          <a:xfrm>
            <a:off x="1193800" y="546258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87538" y="2273300"/>
            <a:ext cx="642937" cy="642938"/>
            <a:chOff x="1289" y="582"/>
            <a:chExt cx="668" cy="668"/>
          </a:xfrm>
        </p:grpSpPr>
        <p:sp>
          <p:nvSpPr>
            <p:cNvPr id="7208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209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10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11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12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77" name="Text Box 16"/>
          <p:cNvSpPr txBox="1">
            <a:spLocks noChangeArrowheads="1"/>
          </p:cNvSpPr>
          <p:nvPr/>
        </p:nvSpPr>
        <p:spPr bwMode="gray">
          <a:xfrm>
            <a:off x="2025650" y="23653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78" name="Text Box 17"/>
          <p:cNvSpPr txBox="1">
            <a:spLocks noChangeArrowheads="1"/>
          </p:cNvSpPr>
          <p:nvPr/>
        </p:nvSpPr>
        <p:spPr bwMode="gray">
          <a:xfrm>
            <a:off x="1116013" y="3178175"/>
            <a:ext cx="220027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Сбор информации по данной теме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9" name="AutoShape 19"/>
          <p:cNvSpPr>
            <a:spLocks noChangeArrowheads="1"/>
          </p:cNvSpPr>
          <p:nvPr/>
        </p:nvSpPr>
        <p:spPr bwMode="gray">
          <a:xfrm>
            <a:off x="3505200" y="2581275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66AF35"/>
              </a:gs>
              <a:gs pos="100000">
                <a:srgbClr val="588D3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AutoShape 20"/>
          <p:cNvSpPr>
            <a:spLocks noChangeArrowheads="1"/>
          </p:cNvSpPr>
          <p:nvPr/>
        </p:nvSpPr>
        <p:spPr bwMode="gray">
          <a:xfrm>
            <a:off x="3538538" y="258921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99D84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AutoShape 21"/>
          <p:cNvSpPr>
            <a:spLocks noChangeArrowheads="1"/>
          </p:cNvSpPr>
          <p:nvPr/>
        </p:nvSpPr>
        <p:spPr bwMode="gray">
          <a:xfrm>
            <a:off x="3556000" y="465296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D844"/>
              </a:gs>
              <a:gs pos="100000">
                <a:srgbClr val="C7EA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AutoShape 22"/>
          <p:cNvSpPr>
            <a:spLocks noChangeArrowheads="1"/>
          </p:cNvSpPr>
          <p:nvPr/>
        </p:nvSpPr>
        <p:spPr bwMode="gray">
          <a:xfrm>
            <a:off x="3556000" y="261143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DF2C1"/>
              </a:gs>
              <a:gs pos="100000">
                <a:srgbClr val="99D84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Oval 23"/>
          <p:cNvSpPr>
            <a:spLocks noChangeArrowheads="1"/>
          </p:cNvSpPr>
          <p:nvPr/>
        </p:nvSpPr>
        <p:spPr bwMode="gray">
          <a:xfrm>
            <a:off x="4249738" y="2273300"/>
            <a:ext cx="642937" cy="64293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84" name="Oval 24"/>
          <p:cNvSpPr>
            <a:spLocks noChangeArrowheads="1"/>
          </p:cNvSpPr>
          <p:nvPr/>
        </p:nvSpPr>
        <p:spPr bwMode="gray">
          <a:xfrm>
            <a:off x="4256088" y="2278063"/>
            <a:ext cx="622300" cy="62230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85" name="Oval 25"/>
          <p:cNvSpPr>
            <a:spLocks noChangeArrowheads="1"/>
          </p:cNvSpPr>
          <p:nvPr/>
        </p:nvSpPr>
        <p:spPr bwMode="gray">
          <a:xfrm>
            <a:off x="4264025" y="2281238"/>
            <a:ext cx="608013" cy="60801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86" name="Oval 26"/>
          <p:cNvSpPr>
            <a:spLocks noChangeArrowheads="1"/>
          </p:cNvSpPr>
          <p:nvPr/>
        </p:nvSpPr>
        <p:spPr bwMode="gray">
          <a:xfrm>
            <a:off x="4270375" y="2287588"/>
            <a:ext cx="577850" cy="566737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87" name="Oval 27"/>
          <p:cNvSpPr>
            <a:spLocks noChangeArrowheads="1"/>
          </p:cNvSpPr>
          <p:nvPr/>
        </p:nvSpPr>
        <p:spPr bwMode="gray">
          <a:xfrm>
            <a:off x="4305300" y="2303463"/>
            <a:ext cx="512763" cy="4603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88" name="Text Box 28"/>
          <p:cNvSpPr txBox="1">
            <a:spLocks noChangeArrowheads="1"/>
          </p:cNvSpPr>
          <p:nvPr/>
        </p:nvSpPr>
        <p:spPr bwMode="gray">
          <a:xfrm>
            <a:off x="4387850" y="23653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89" name="Text Box 29"/>
          <p:cNvSpPr txBox="1">
            <a:spLocks noChangeArrowheads="1"/>
          </p:cNvSpPr>
          <p:nvPr/>
        </p:nvSpPr>
        <p:spPr bwMode="gray">
          <a:xfrm>
            <a:off x="3419475" y="3327400"/>
            <a:ext cx="23590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Сравнительный анализ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90" name="AutoShape 30"/>
          <p:cNvSpPr>
            <a:spLocks noChangeArrowheads="1"/>
          </p:cNvSpPr>
          <p:nvPr/>
        </p:nvSpPr>
        <p:spPr bwMode="gray">
          <a:xfrm>
            <a:off x="3508375" y="5438775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AutoShape 31"/>
          <p:cNvSpPr>
            <a:spLocks noChangeArrowheads="1"/>
          </p:cNvSpPr>
          <p:nvPr/>
        </p:nvSpPr>
        <p:spPr bwMode="gray">
          <a:xfrm>
            <a:off x="3552825" y="546258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AutoShape 33"/>
          <p:cNvSpPr>
            <a:spLocks noChangeArrowheads="1"/>
          </p:cNvSpPr>
          <p:nvPr/>
        </p:nvSpPr>
        <p:spPr bwMode="gray">
          <a:xfrm>
            <a:off x="5867400" y="2581275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C16237"/>
              </a:gs>
              <a:gs pos="100000">
                <a:srgbClr val="AB4E47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AutoShape 34"/>
          <p:cNvSpPr>
            <a:spLocks noChangeArrowheads="1"/>
          </p:cNvSpPr>
          <p:nvPr/>
        </p:nvSpPr>
        <p:spPr bwMode="gray">
          <a:xfrm>
            <a:off x="5900738" y="258921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8B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AutoShape 35"/>
          <p:cNvSpPr>
            <a:spLocks noChangeArrowheads="1"/>
          </p:cNvSpPr>
          <p:nvPr/>
        </p:nvSpPr>
        <p:spPr bwMode="gray">
          <a:xfrm>
            <a:off x="5918200" y="465296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8B65"/>
              </a:gs>
              <a:gs pos="100000">
                <a:srgbClr val="F2BCA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AutoShape 36"/>
          <p:cNvSpPr>
            <a:spLocks noChangeArrowheads="1"/>
          </p:cNvSpPr>
          <p:nvPr/>
        </p:nvSpPr>
        <p:spPr bwMode="gray">
          <a:xfrm>
            <a:off x="5918200" y="261143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D8CC"/>
              </a:gs>
              <a:gs pos="100000">
                <a:srgbClr val="E98B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611938" y="2273300"/>
            <a:ext cx="642937" cy="642938"/>
            <a:chOff x="1289" y="582"/>
            <a:chExt cx="668" cy="668"/>
          </a:xfrm>
        </p:grpSpPr>
        <p:sp>
          <p:nvSpPr>
            <p:cNvPr id="7203" name="Oval 38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204" name="Oval 39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05" name="Oval 40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06" name="Oval 4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07" name="Oval 42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97" name="Text Box 43"/>
          <p:cNvSpPr txBox="1">
            <a:spLocks noChangeArrowheads="1"/>
          </p:cNvSpPr>
          <p:nvPr/>
        </p:nvSpPr>
        <p:spPr bwMode="gray">
          <a:xfrm>
            <a:off x="6750050" y="23653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198" name="Text Box 44"/>
          <p:cNvSpPr txBox="1">
            <a:spLocks noChangeArrowheads="1"/>
          </p:cNvSpPr>
          <p:nvPr/>
        </p:nvSpPr>
        <p:spPr bwMode="gray">
          <a:xfrm>
            <a:off x="5796136" y="3356992"/>
            <a:ext cx="23050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Мониторинг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</a:rPr>
              <a:t>исследования 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99" name="AutoShape 45"/>
          <p:cNvSpPr>
            <a:spLocks noChangeArrowheads="1"/>
          </p:cNvSpPr>
          <p:nvPr/>
        </p:nvSpPr>
        <p:spPr bwMode="gray">
          <a:xfrm>
            <a:off x="5861050" y="5438775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AutoShape 46"/>
          <p:cNvSpPr>
            <a:spLocks noChangeArrowheads="1"/>
          </p:cNvSpPr>
          <p:nvPr/>
        </p:nvSpPr>
        <p:spPr bwMode="gray">
          <a:xfrm>
            <a:off x="5905500" y="546258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Rectangle 49"/>
          <p:cNvSpPr>
            <a:spLocks noChangeArrowheads="1"/>
          </p:cNvSpPr>
          <p:nvPr/>
        </p:nvSpPr>
        <p:spPr bwMode="black">
          <a:xfrm>
            <a:off x="857224" y="285728"/>
            <a:ext cx="7704138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i="1" dirty="0" smtClean="0">
                <a:latin typeface="Verdana" pitchFamily="34" charset="0"/>
              </a:rPr>
              <a:t>Энергосбережение в быту</a:t>
            </a:r>
          </a:p>
          <a:p>
            <a:endParaRPr lang="ru-RU" sz="2000" i="1" dirty="0" smtClean="0">
              <a:latin typeface="Verdana" pitchFamily="34" charset="0"/>
            </a:endParaRPr>
          </a:p>
          <a:p>
            <a:endParaRPr lang="ru-RU" sz="2000" i="1" dirty="0" smtClean="0">
              <a:latin typeface="Verdana" pitchFamily="34" charset="0"/>
            </a:endParaRPr>
          </a:p>
          <a:p>
            <a:endParaRPr lang="en-US" sz="2000" i="1" dirty="0">
              <a:latin typeface="Verdana" pitchFamily="34" charset="0"/>
            </a:endParaRPr>
          </a:p>
        </p:txBody>
      </p:sp>
      <p:sp>
        <p:nvSpPr>
          <p:cNvPr id="7202" name="Rectangle 50"/>
          <p:cNvSpPr>
            <a:spLocks noChangeArrowheads="1"/>
          </p:cNvSpPr>
          <p:nvPr/>
        </p:nvSpPr>
        <p:spPr bwMode="auto">
          <a:xfrm>
            <a:off x="3452241" y="1233121"/>
            <a:ext cx="2114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429125" algn="l"/>
              </a:tabLst>
            </a:pPr>
            <a:r>
              <a:rPr lang="ru-RU" sz="4800" b="1" dirty="0" smtClean="0">
                <a:latin typeface="Times New Roman" pitchFamily="18" charset="0"/>
              </a:rPr>
              <a:t>Задачи</a:t>
            </a:r>
            <a:endParaRPr lang="ru-RU" sz="4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785786" y="2786058"/>
            <a:ext cx="2238364" cy="3565522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3BB6CF"/>
              </a:gs>
              <a:gs pos="100000">
                <a:srgbClr val="41B8D1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BB6C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gray">
          <a:xfrm>
            <a:off x="395536" y="1484784"/>
            <a:ext cx="2798440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BB6CF"/>
              </a:gs>
              <a:gs pos="100000">
                <a:srgbClr val="1B546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gray">
          <a:xfrm>
            <a:off x="3419872" y="2780928"/>
            <a:ext cx="2295525" cy="3500462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5DA4EB"/>
              </a:gs>
              <a:gs pos="100000">
                <a:srgbClr val="4F8BC7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DA4EB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gray">
          <a:xfrm>
            <a:off x="6156176" y="2708920"/>
            <a:ext cx="2736304" cy="3600400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3366CC"/>
              </a:gs>
              <a:gs pos="100000">
                <a:srgbClr val="2C58B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CC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5126" name="Freeform 7"/>
          <p:cNvSpPr>
            <a:spLocks/>
          </p:cNvSpPr>
          <p:nvPr/>
        </p:nvSpPr>
        <p:spPr bwMode="gray">
          <a:xfrm rot="1332565">
            <a:off x="2576069" y="566955"/>
            <a:ext cx="1466850" cy="1157288"/>
          </a:xfrm>
          <a:custGeom>
            <a:avLst/>
            <a:gdLst>
              <a:gd name="T0" fmla="*/ 0 w 982"/>
              <a:gd name="T1" fmla="*/ 1157288 h 774"/>
              <a:gd name="T2" fmla="*/ 2987 w 982"/>
              <a:gd name="T3" fmla="*/ 1151307 h 774"/>
              <a:gd name="T4" fmla="*/ 11950 w 982"/>
              <a:gd name="T5" fmla="*/ 1127384 h 774"/>
              <a:gd name="T6" fmla="*/ 23900 w 982"/>
              <a:gd name="T7" fmla="*/ 1091499 h 774"/>
              <a:gd name="T8" fmla="*/ 47800 w 982"/>
              <a:gd name="T9" fmla="*/ 1043653 h 774"/>
              <a:gd name="T10" fmla="*/ 74687 w 982"/>
              <a:gd name="T11" fmla="*/ 986835 h 774"/>
              <a:gd name="T12" fmla="*/ 113524 w 982"/>
              <a:gd name="T13" fmla="*/ 924036 h 774"/>
              <a:gd name="T14" fmla="*/ 158336 w 982"/>
              <a:gd name="T15" fmla="*/ 858247 h 774"/>
              <a:gd name="T16" fmla="*/ 212111 w 982"/>
              <a:gd name="T17" fmla="*/ 789468 h 774"/>
              <a:gd name="T18" fmla="*/ 277835 w 982"/>
              <a:gd name="T19" fmla="*/ 720688 h 774"/>
              <a:gd name="T20" fmla="*/ 352522 w 982"/>
              <a:gd name="T21" fmla="*/ 654899 h 774"/>
              <a:gd name="T22" fmla="*/ 439159 w 982"/>
              <a:gd name="T23" fmla="*/ 595091 h 774"/>
              <a:gd name="T24" fmla="*/ 537745 w 982"/>
              <a:gd name="T25" fmla="*/ 538274 h 774"/>
              <a:gd name="T26" fmla="*/ 636332 w 982"/>
              <a:gd name="T27" fmla="*/ 496408 h 774"/>
              <a:gd name="T28" fmla="*/ 728944 w 982"/>
              <a:gd name="T29" fmla="*/ 469494 h 774"/>
              <a:gd name="T30" fmla="*/ 812593 w 982"/>
              <a:gd name="T31" fmla="*/ 454542 h 774"/>
              <a:gd name="T32" fmla="*/ 887280 w 982"/>
              <a:gd name="T33" fmla="*/ 448561 h 774"/>
              <a:gd name="T34" fmla="*/ 953005 w 982"/>
              <a:gd name="T35" fmla="*/ 448561 h 774"/>
              <a:gd name="T36" fmla="*/ 1012754 w 982"/>
              <a:gd name="T37" fmla="*/ 454542 h 774"/>
              <a:gd name="T38" fmla="*/ 1060554 w 982"/>
              <a:gd name="T39" fmla="*/ 466504 h 774"/>
              <a:gd name="T40" fmla="*/ 1099391 w 982"/>
              <a:gd name="T41" fmla="*/ 478465 h 774"/>
              <a:gd name="T42" fmla="*/ 1126278 w 982"/>
              <a:gd name="T43" fmla="*/ 487437 h 774"/>
              <a:gd name="T44" fmla="*/ 1144203 w 982"/>
              <a:gd name="T45" fmla="*/ 496408 h 774"/>
              <a:gd name="T46" fmla="*/ 1150178 w 982"/>
              <a:gd name="T47" fmla="*/ 499398 h 774"/>
              <a:gd name="T48" fmla="*/ 1015741 w 982"/>
              <a:gd name="T49" fmla="*/ 711717 h 774"/>
              <a:gd name="T50" fmla="*/ 1466850 w 982"/>
              <a:gd name="T51" fmla="*/ 553226 h 774"/>
              <a:gd name="T52" fmla="*/ 1362288 w 982"/>
              <a:gd name="T53" fmla="*/ 0 h 774"/>
              <a:gd name="T54" fmla="*/ 1275652 w 982"/>
              <a:gd name="T55" fmla="*/ 224281 h 774"/>
              <a:gd name="T56" fmla="*/ 1269677 w 982"/>
              <a:gd name="T57" fmla="*/ 221290 h 774"/>
              <a:gd name="T58" fmla="*/ 1251752 w 982"/>
              <a:gd name="T59" fmla="*/ 212319 h 774"/>
              <a:gd name="T60" fmla="*/ 1227852 w 982"/>
              <a:gd name="T61" fmla="*/ 200357 h 774"/>
              <a:gd name="T62" fmla="*/ 1192002 w 982"/>
              <a:gd name="T63" fmla="*/ 188396 h 774"/>
              <a:gd name="T64" fmla="*/ 1147190 w 982"/>
              <a:gd name="T65" fmla="*/ 179424 h 774"/>
              <a:gd name="T66" fmla="*/ 1093416 w 982"/>
              <a:gd name="T67" fmla="*/ 170453 h 774"/>
              <a:gd name="T68" fmla="*/ 1033666 w 982"/>
              <a:gd name="T69" fmla="*/ 164472 h 774"/>
              <a:gd name="T70" fmla="*/ 964954 w 982"/>
              <a:gd name="T71" fmla="*/ 164472 h 774"/>
              <a:gd name="T72" fmla="*/ 890268 w 982"/>
              <a:gd name="T73" fmla="*/ 173444 h 774"/>
              <a:gd name="T74" fmla="*/ 806618 w 982"/>
              <a:gd name="T75" fmla="*/ 188396 h 774"/>
              <a:gd name="T76" fmla="*/ 719981 w 982"/>
              <a:gd name="T77" fmla="*/ 218300 h 774"/>
              <a:gd name="T78" fmla="*/ 630357 w 982"/>
              <a:gd name="T79" fmla="*/ 257175 h 774"/>
              <a:gd name="T80" fmla="*/ 531771 w 982"/>
              <a:gd name="T81" fmla="*/ 313993 h 774"/>
              <a:gd name="T82" fmla="*/ 433184 w 982"/>
              <a:gd name="T83" fmla="*/ 385763 h 774"/>
              <a:gd name="T84" fmla="*/ 343560 w 982"/>
              <a:gd name="T85" fmla="*/ 463513 h 774"/>
              <a:gd name="T86" fmla="*/ 265885 w 982"/>
              <a:gd name="T87" fmla="*/ 544254 h 774"/>
              <a:gd name="T88" fmla="*/ 203148 w 982"/>
              <a:gd name="T89" fmla="*/ 630976 h 774"/>
              <a:gd name="T90" fmla="*/ 149374 w 982"/>
              <a:gd name="T91" fmla="*/ 717698 h 774"/>
              <a:gd name="T92" fmla="*/ 107549 w 982"/>
              <a:gd name="T93" fmla="*/ 801430 h 774"/>
              <a:gd name="T94" fmla="*/ 71699 w 982"/>
              <a:gd name="T95" fmla="*/ 882171 h 774"/>
              <a:gd name="T96" fmla="*/ 44812 w 982"/>
              <a:gd name="T97" fmla="*/ 956931 h 774"/>
              <a:gd name="T98" fmla="*/ 26887 w 982"/>
              <a:gd name="T99" fmla="*/ 1022720 h 774"/>
              <a:gd name="T100" fmla="*/ 11950 w 982"/>
              <a:gd name="T101" fmla="*/ 1079537 h 774"/>
              <a:gd name="T102" fmla="*/ 5975 w 982"/>
              <a:gd name="T103" fmla="*/ 1121403 h 774"/>
              <a:gd name="T104" fmla="*/ 0 w 982"/>
              <a:gd name="T105" fmla="*/ 1148317 h 774"/>
              <a:gd name="T106" fmla="*/ 0 w 982"/>
              <a:gd name="T107" fmla="*/ 1157288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4DBDD3">
                  <a:alpha val="32001"/>
                </a:srgbClr>
              </a:gs>
              <a:gs pos="100000">
                <a:srgbClr val="3BB6CF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Freeform 8"/>
          <p:cNvSpPr>
            <a:spLocks/>
          </p:cNvSpPr>
          <p:nvPr/>
        </p:nvSpPr>
        <p:spPr bwMode="gray">
          <a:xfrm rot="1754271">
            <a:off x="5552892" y="617269"/>
            <a:ext cx="1466850" cy="1155700"/>
          </a:xfrm>
          <a:custGeom>
            <a:avLst/>
            <a:gdLst>
              <a:gd name="T0" fmla="*/ 0 w 982"/>
              <a:gd name="T1" fmla="*/ 1155700 h 774"/>
              <a:gd name="T2" fmla="*/ 2987 w 982"/>
              <a:gd name="T3" fmla="*/ 1149727 h 774"/>
              <a:gd name="T4" fmla="*/ 11950 w 982"/>
              <a:gd name="T5" fmla="*/ 1125837 h 774"/>
              <a:gd name="T6" fmla="*/ 23900 w 982"/>
              <a:gd name="T7" fmla="*/ 1090001 h 774"/>
              <a:gd name="T8" fmla="*/ 47800 w 982"/>
              <a:gd name="T9" fmla="*/ 1042220 h 774"/>
              <a:gd name="T10" fmla="*/ 74687 w 982"/>
              <a:gd name="T11" fmla="*/ 985481 h 774"/>
              <a:gd name="T12" fmla="*/ 113524 w 982"/>
              <a:gd name="T13" fmla="*/ 922768 h 774"/>
              <a:gd name="T14" fmla="*/ 158336 w 982"/>
              <a:gd name="T15" fmla="*/ 857070 h 774"/>
              <a:gd name="T16" fmla="*/ 212111 w 982"/>
              <a:gd name="T17" fmla="*/ 788385 h 774"/>
              <a:gd name="T18" fmla="*/ 277835 w 982"/>
              <a:gd name="T19" fmla="*/ 719699 h 774"/>
              <a:gd name="T20" fmla="*/ 352522 w 982"/>
              <a:gd name="T21" fmla="*/ 654001 h 774"/>
              <a:gd name="T22" fmla="*/ 439159 w 982"/>
              <a:gd name="T23" fmla="*/ 594275 h 774"/>
              <a:gd name="T24" fmla="*/ 537745 w 982"/>
              <a:gd name="T25" fmla="*/ 537535 h 774"/>
              <a:gd name="T26" fmla="*/ 636332 w 982"/>
              <a:gd name="T27" fmla="*/ 495727 h 774"/>
              <a:gd name="T28" fmla="*/ 728944 w 982"/>
              <a:gd name="T29" fmla="*/ 468850 h 774"/>
              <a:gd name="T30" fmla="*/ 812593 w 982"/>
              <a:gd name="T31" fmla="*/ 453918 h 774"/>
              <a:gd name="T32" fmla="*/ 887280 w 982"/>
              <a:gd name="T33" fmla="*/ 447946 h 774"/>
              <a:gd name="T34" fmla="*/ 953005 w 982"/>
              <a:gd name="T35" fmla="*/ 447946 h 774"/>
              <a:gd name="T36" fmla="*/ 1012754 w 982"/>
              <a:gd name="T37" fmla="*/ 453918 h 774"/>
              <a:gd name="T38" fmla="*/ 1060554 w 982"/>
              <a:gd name="T39" fmla="*/ 465864 h 774"/>
              <a:gd name="T40" fmla="*/ 1099391 w 982"/>
              <a:gd name="T41" fmla="*/ 477809 h 774"/>
              <a:gd name="T42" fmla="*/ 1126278 w 982"/>
              <a:gd name="T43" fmla="*/ 486768 h 774"/>
              <a:gd name="T44" fmla="*/ 1144203 w 982"/>
              <a:gd name="T45" fmla="*/ 495727 h 774"/>
              <a:gd name="T46" fmla="*/ 1150178 w 982"/>
              <a:gd name="T47" fmla="*/ 498713 h 774"/>
              <a:gd name="T48" fmla="*/ 1015741 w 982"/>
              <a:gd name="T49" fmla="*/ 710741 h 774"/>
              <a:gd name="T50" fmla="*/ 1466850 w 982"/>
              <a:gd name="T51" fmla="*/ 552466 h 774"/>
              <a:gd name="T52" fmla="*/ 1362288 w 982"/>
              <a:gd name="T53" fmla="*/ 0 h 774"/>
              <a:gd name="T54" fmla="*/ 1275652 w 982"/>
              <a:gd name="T55" fmla="*/ 223973 h 774"/>
              <a:gd name="T56" fmla="*/ 1269677 w 982"/>
              <a:gd name="T57" fmla="*/ 220987 h 774"/>
              <a:gd name="T58" fmla="*/ 1251752 w 982"/>
              <a:gd name="T59" fmla="*/ 212028 h 774"/>
              <a:gd name="T60" fmla="*/ 1227852 w 982"/>
              <a:gd name="T61" fmla="*/ 200082 h 774"/>
              <a:gd name="T62" fmla="*/ 1192002 w 982"/>
              <a:gd name="T63" fmla="*/ 188137 h 774"/>
              <a:gd name="T64" fmla="*/ 1147190 w 982"/>
              <a:gd name="T65" fmla="*/ 179178 h 774"/>
              <a:gd name="T66" fmla="*/ 1093416 w 982"/>
              <a:gd name="T67" fmla="*/ 170219 h 774"/>
              <a:gd name="T68" fmla="*/ 1033666 w 982"/>
              <a:gd name="T69" fmla="*/ 164247 h 774"/>
              <a:gd name="T70" fmla="*/ 964954 w 982"/>
              <a:gd name="T71" fmla="*/ 164247 h 774"/>
              <a:gd name="T72" fmla="*/ 890268 w 982"/>
              <a:gd name="T73" fmla="*/ 173206 h 774"/>
              <a:gd name="T74" fmla="*/ 806618 w 982"/>
              <a:gd name="T75" fmla="*/ 188137 h 774"/>
              <a:gd name="T76" fmla="*/ 719981 w 982"/>
              <a:gd name="T77" fmla="*/ 218000 h 774"/>
              <a:gd name="T78" fmla="*/ 630357 w 982"/>
              <a:gd name="T79" fmla="*/ 256822 h 774"/>
              <a:gd name="T80" fmla="*/ 531771 w 982"/>
              <a:gd name="T81" fmla="*/ 313562 h 774"/>
              <a:gd name="T82" fmla="*/ 433184 w 982"/>
              <a:gd name="T83" fmla="*/ 385233 h 774"/>
              <a:gd name="T84" fmla="*/ 343560 w 982"/>
              <a:gd name="T85" fmla="*/ 462877 h 774"/>
              <a:gd name="T86" fmla="*/ 265885 w 982"/>
              <a:gd name="T87" fmla="*/ 543508 h 774"/>
              <a:gd name="T88" fmla="*/ 203148 w 982"/>
              <a:gd name="T89" fmla="*/ 630110 h 774"/>
              <a:gd name="T90" fmla="*/ 149374 w 982"/>
              <a:gd name="T91" fmla="*/ 716713 h 774"/>
              <a:gd name="T92" fmla="*/ 107549 w 982"/>
              <a:gd name="T93" fmla="*/ 800330 h 774"/>
              <a:gd name="T94" fmla="*/ 71699 w 982"/>
              <a:gd name="T95" fmla="*/ 880960 h 774"/>
              <a:gd name="T96" fmla="*/ 44812 w 982"/>
              <a:gd name="T97" fmla="*/ 955618 h 774"/>
              <a:gd name="T98" fmla="*/ 26887 w 982"/>
              <a:gd name="T99" fmla="*/ 1021316 h 774"/>
              <a:gd name="T100" fmla="*/ 11950 w 982"/>
              <a:gd name="T101" fmla="*/ 1078056 h 774"/>
              <a:gd name="T102" fmla="*/ 5975 w 982"/>
              <a:gd name="T103" fmla="*/ 1119864 h 774"/>
              <a:gd name="T104" fmla="*/ 0 w 982"/>
              <a:gd name="T105" fmla="*/ 1146741 h 774"/>
              <a:gd name="T106" fmla="*/ 0 w 982"/>
              <a:gd name="T107" fmla="*/ 1155700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6CACED">
                  <a:alpha val="32001"/>
                </a:srgbClr>
              </a:gs>
              <a:gs pos="100000">
                <a:srgbClr val="5DA4EB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gray">
          <a:xfrm>
            <a:off x="899592" y="2996952"/>
            <a:ext cx="2133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Энергосбере-гающие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технологии современного мира</a:t>
            </a:r>
          </a:p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gray">
          <a:xfrm>
            <a:off x="3491880" y="2996952"/>
            <a:ext cx="21336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Энергосбе-режение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в быту</a:t>
            </a:r>
          </a:p>
          <a:p>
            <a:pPr algn="ctr" eaLnBrk="0" hangingPunct="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31" name="AutoShape 13"/>
          <p:cNvSpPr>
            <a:spLocks noChangeArrowheads="1"/>
          </p:cNvSpPr>
          <p:nvPr/>
        </p:nvSpPr>
        <p:spPr bwMode="gray">
          <a:xfrm>
            <a:off x="3275856" y="1556792"/>
            <a:ext cx="2880320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DA4EB"/>
              </a:gs>
              <a:gs pos="100000">
                <a:srgbClr val="2B4C6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15"/>
          <p:cNvSpPr>
            <a:spLocks noChangeArrowheads="1"/>
          </p:cNvSpPr>
          <p:nvPr/>
        </p:nvSpPr>
        <p:spPr bwMode="gray">
          <a:xfrm>
            <a:off x="6156176" y="1556792"/>
            <a:ext cx="2808312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CC"/>
              </a:gs>
              <a:gs pos="100000">
                <a:srgbClr val="182F5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gray">
          <a:xfrm>
            <a:off x="3275856" y="1772816"/>
            <a:ext cx="289175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Предмет исследования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black">
          <a:xfrm>
            <a:off x="612775" y="0"/>
            <a:ext cx="77041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i="1" dirty="0" smtClean="0">
                <a:latin typeface="Verdana" pitchFamily="34" charset="0"/>
              </a:rPr>
              <a:t>Энергосбережение в быту</a:t>
            </a:r>
            <a:endParaRPr lang="en-US" sz="3200" b="1" i="1" dirty="0">
              <a:latin typeface="Verdana" pitchFamily="34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7544" y="1700808"/>
            <a:ext cx="2837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Объект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исследования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660232" y="1628800"/>
            <a:ext cx="1647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Гипотеза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gray">
          <a:xfrm>
            <a:off x="6300192" y="2780928"/>
            <a:ext cx="2520280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Раскрытие особенностей энергосберегающих бытовых приборов позволит сформировать личностное мнение о необходимости их применения в быту</a:t>
            </a:r>
          </a:p>
          <a:p>
            <a:pPr algn="ctr" eaLnBrk="0" hangingPunct="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" descr="normal_easter_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4"/>
          <p:cNvSpPr>
            <a:spLocks noChangeArrowheads="1"/>
          </p:cNvSpPr>
          <p:nvPr/>
        </p:nvSpPr>
        <p:spPr bwMode="gray">
          <a:xfrm>
            <a:off x="1143000" y="2581275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AutoShape 5"/>
          <p:cNvSpPr>
            <a:spLocks noChangeArrowheads="1"/>
          </p:cNvSpPr>
          <p:nvPr/>
        </p:nvSpPr>
        <p:spPr bwMode="gray">
          <a:xfrm>
            <a:off x="1176338" y="258921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gray">
          <a:xfrm>
            <a:off x="1193800" y="465296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gray">
          <a:xfrm>
            <a:off x="1187624" y="2636912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1887538" y="2273300"/>
            <a:ext cx="642937" cy="642938"/>
            <a:chOff x="1887538" y="2273300"/>
            <a:chExt cx="642937" cy="642938"/>
          </a:xfrm>
        </p:grpSpPr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1887538" y="2273300"/>
              <a:ext cx="642937" cy="642938"/>
              <a:chOff x="1289" y="582"/>
              <a:chExt cx="668" cy="668"/>
            </a:xfrm>
          </p:grpSpPr>
          <p:sp>
            <p:nvSpPr>
              <p:cNvPr id="7208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209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10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11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12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177" name="Text Box 16"/>
            <p:cNvSpPr txBox="1">
              <a:spLocks noChangeArrowheads="1"/>
            </p:cNvSpPr>
            <p:nvPr/>
          </p:nvSpPr>
          <p:spPr bwMode="gray">
            <a:xfrm>
              <a:off x="2025650" y="2365375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7178" name="Text Box 17"/>
          <p:cNvSpPr txBox="1">
            <a:spLocks noChangeArrowheads="1"/>
          </p:cNvSpPr>
          <p:nvPr/>
        </p:nvSpPr>
        <p:spPr bwMode="gray">
          <a:xfrm>
            <a:off x="1187624" y="2852936"/>
            <a:ext cx="22002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Анкетирование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9" name="AutoShape 19"/>
          <p:cNvSpPr>
            <a:spLocks noChangeArrowheads="1"/>
          </p:cNvSpPr>
          <p:nvPr/>
        </p:nvSpPr>
        <p:spPr bwMode="gray">
          <a:xfrm>
            <a:off x="3505200" y="2581275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66AF35"/>
              </a:gs>
              <a:gs pos="100000">
                <a:srgbClr val="588D3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AutoShape 20"/>
          <p:cNvSpPr>
            <a:spLocks noChangeArrowheads="1"/>
          </p:cNvSpPr>
          <p:nvPr/>
        </p:nvSpPr>
        <p:spPr bwMode="gray">
          <a:xfrm>
            <a:off x="3538538" y="258921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99D84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AutoShape 21"/>
          <p:cNvSpPr>
            <a:spLocks noChangeArrowheads="1"/>
          </p:cNvSpPr>
          <p:nvPr/>
        </p:nvSpPr>
        <p:spPr bwMode="gray">
          <a:xfrm>
            <a:off x="3556000" y="465296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D844"/>
              </a:gs>
              <a:gs pos="100000">
                <a:srgbClr val="C7EA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AutoShape 22"/>
          <p:cNvSpPr>
            <a:spLocks noChangeArrowheads="1"/>
          </p:cNvSpPr>
          <p:nvPr/>
        </p:nvSpPr>
        <p:spPr bwMode="gray">
          <a:xfrm>
            <a:off x="3556000" y="261143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DF2C1"/>
              </a:gs>
              <a:gs pos="100000">
                <a:srgbClr val="99D84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Oval 23"/>
          <p:cNvSpPr>
            <a:spLocks noChangeArrowheads="1"/>
          </p:cNvSpPr>
          <p:nvPr/>
        </p:nvSpPr>
        <p:spPr bwMode="gray">
          <a:xfrm>
            <a:off x="4249738" y="2273300"/>
            <a:ext cx="642937" cy="64293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84" name="Oval 24"/>
          <p:cNvSpPr>
            <a:spLocks noChangeArrowheads="1"/>
          </p:cNvSpPr>
          <p:nvPr/>
        </p:nvSpPr>
        <p:spPr bwMode="gray">
          <a:xfrm>
            <a:off x="4256088" y="2278063"/>
            <a:ext cx="622300" cy="62230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86" name="Oval 26"/>
          <p:cNvSpPr>
            <a:spLocks noChangeArrowheads="1"/>
          </p:cNvSpPr>
          <p:nvPr/>
        </p:nvSpPr>
        <p:spPr bwMode="gray">
          <a:xfrm>
            <a:off x="4270375" y="2287588"/>
            <a:ext cx="577850" cy="566737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87" name="Oval 27"/>
          <p:cNvSpPr>
            <a:spLocks noChangeArrowheads="1"/>
          </p:cNvSpPr>
          <p:nvPr/>
        </p:nvSpPr>
        <p:spPr bwMode="gray">
          <a:xfrm>
            <a:off x="4305300" y="2303463"/>
            <a:ext cx="512763" cy="4603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4264025" y="2281238"/>
            <a:ext cx="608013" cy="608012"/>
            <a:chOff x="4264025" y="2281238"/>
            <a:chExt cx="608013" cy="608012"/>
          </a:xfrm>
        </p:grpSpPr>
        <p:sp>
          <p:nvSpPr>
            <p:cNvPr id="7185" name="Oval 25"/>
            <p:cNvSpPr>
              <a:spLocks noChangeArrowheads="1"/>
            </p:cNvSpPr>
            <p:nvPr/>
          </p:nvSpPr>
          <p:spPr bwMode="gray">
            <a:xfrm>
              <a:off x="4264025" y="2281238"/>
              <a:ext cx="608013" cy="60801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8" name="Text Box 28"/>
            <p:cNvSpPr txBox="1">
              <a:spLocks noChangeArrowheads="1"/>
            </p:cNvSpPr>
            <p:nvPr/>
          </p:nvSpPr>
          <p:spPr bwMode="gray">
            <a:xfrm>
              <a:off x="4394778" y="2365375"/>
              <a:ext cx="3401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0" dirty="0" smtClean="0">
                  <a:solidFill>
                    <a:srgbClr val="000000"/>
                  </a:solidFill>
                </a:rPr>
                <a:t>3</a:t>
              </a:r>
              <a:endParaRPr lang="en-US" sz="24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189" name="Text Box 29"/>
          <p:cNvSpPr txBox="1">
            <a:spLocks noChangeArrowheads="1"/>
          </p:cNvSpPr>
          <p:nvPr/>
        </p:nvSpPr>
        <p:spPr bwMode="gray">
          <a:xfrm>
            <a:off x="3491880" y="2924944"/>
            <a:ext cx="23590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Эксперимент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92" name="AutoShape 33"/>
          <p:cNvSpPr>
            <a:spLocks noChangeArrowheads="1"/>
          </p:cNvSpPr>
          <p:nvPr/>
        </p:nvSpPr>
        <p:spPr bwMode="gray">
          <a:xfrm>
            <a:off x="5867400" y="2581275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C16237"/>
              </a:gs>
              <a:gs pos="100000">
                <a:srgbClr val="AB4E47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AutoShape 34"/>
          <p:cNvSpPr>
            <a:spLocks noChangeArrowheads="1"/>
          </p:cNvSpPr>
          <p:nvPr/>
        </p:nvSpPr>
        <p:spPr bwMode="gray">
          <a:xfrm>
            <a:off x="5900738" y="258921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8B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AutoShape 35"/>
          <p:cNvSpPr>
            <a:spLocks noChangeArrowheads="1"/>
          </p:cNvSpPr>
          <p:nvPr/>
        </p:nvSpPr>
        <p:spPr bwMode="gray">
          <a:xfrm>
            <a:off x="5918200" y="465296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8B65"/>
              </a:gs>
              <a:gs pos="100000">
                <a:srgbClr val="F2BCA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AutoShape 36"/>
          <p:cNvSpPr>
            <a:spLocks noChangeArrowheads="1"/>
          </p:cNvSpPr>
          <p:nvPr/>
        </p:nvSpPr>
        <p:spPr bwMode="gray">
          <a:xfrm>
            <a:off x="5918200" y="261143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D8CC"/>
              </a:gs>
              <a:gs pos="100000">
                <a:srgbClr val="E98B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611938" y="2273300"/>
            <a:ext cx="642937" cy="642938"/>
            <a:chOff x="1289" y="582"/>
            <a:chExt cx="668" cy="668"/>
          </a:xfrm>
        </p:grpSpPr>
        <p:sp>
          <p:nvSpPr>
            <p:cNvPr id="7203" name="Oval 38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204" name="Oval 39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05" name="Oval 40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06" name="Oval 4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07" name="Oval 42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97" name="Text Box 43"/>
          <p:cNvSpPr txBox="1">
            <a:spLocks noChangeArrowheads="1"/>
          </p:cNvSpPr>
          <p:nvPr/>
        </p:nvSpPr>
        <p:spPr bwMode="gray">
          <a:xfrm>
            <a:off x="6756978" y="2365375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000000"/>
                </a:solidFill>
              </a:rPr>
              <a:t>5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7198" name="Text Box 44"/>
          <p:cNvSpPr txBox="1">
            <a:spLocks noChangeArrowheads="1"/>
          </p:cNvSpPr>
          <p:nvPr/>
        </p:nvSpPr>
        <p:spPr bwMode="gray">
          <a:xfrm>
            <a:off x="5796136" y="3356992"/>
            <a:ext cx="23050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Систематизация материала в форме буклета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01" name="Rectangle 49"/>
          <p:cNvSpPr>
            <a:spLocks noChangeArrowheads="1"/>
          </p:cNvSpPr>
          <p:nvPr/>
        </p:nvSpPr>
        <p:spPr bwMode="black">
          <a:xfrm>
            <a:off x="857224" y="285728"/>
            <a:ext cx="7704138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i="1" dirty="0" smtClean="0">
                <a:latin typeface="Verdana" pitchFamily="34" charset="0"/>
              </a:rPr>
              <a:t>Энергосбережение в быту</a:t>
            </a:r>
          </a:p>
          <a:p>
            <a:endParaRPr lang="ru-RU" sz="2000" i="1" dirty="0" smtClean="0">
              <a:latin typeface="Verdana" pitchFamily="34" charset="0"/>
            </a:endParaRPr>
          </a:p>
          <a:p>
            <a:endParaRPr lang="ru-RU" sz="2000" i="1" dirty="0" smtClean="0">
              <a:latin typeface="Verdana" pitchFamily="34" charset="0"/>
            </a:endParaRPr>
          </a:p>
          <a:p>
            <a:endParaRPr lang="en-US" sz="2000" i="1" dirty="0">
              <a:latin typeface="Verdana" pitchFamily="34" charset="0"/>
            </a:endParaRPr>
          </a:p>
        </p:txBody>
      </p:sp>
      <p:sp>
        <p:nvSpPr>
          <p:cNvPr id="7202" name="Rectangle 50"/>
          <p:cNvSpPr>
            <a:spLocks noChangeArrowheads="1"/>
          </p:cNvSpPr>
          <p:nvPr/>
        </p:nvSpPr>
        <p:spPr bwMode="auto">
          <a:xfrm>
            <a:off x="1230099" y="1233121"/>
            <a:ext cx="65583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429125" algn="l"/>
              </a:tabLst>
            </a:pPr>
            <a:r>
              <a:rPr lang="ru-RU" sz="4800" b="1" dirty="0" smtClean="0">
                <a:latin typeface="Times New Roman" pitchFamily="18" charset="0"/>
              </a:rPr>
              <a:t>Методы исследования</a:t>
            </a:r>
            <a:endParaRPr lang="ru-RU" sz="4800" b="1" dirty="0">
              <a:latin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979712" y="5013176"/>
            <a:ext cx="642937" cy="642938"/>
            <a:chOff x="1887538" y="2273300"/>
            <a:chExt cx="642937" cy="642938"/>
          </a:xfrm>
        </p:grpSpPr>
        <p:grpSp>
          <p:nvGrpSpPr>
            <p:cNvPr id="48" name="Group 10"/>
            <p:cNvGrpSpPr>
              <a:grpSpLocks/>
            </p:cNvGrpSpPr>
            <p:nvPr/>
          </p:nvGrpSpPr>
          <p:grpSpPr bwMode="auto">
            <a:xfrm>
              <a:off x="1887538" y="2273300"/>
              <a:ext cx="642937" cy="642938"/>
              <a:chOff x="1289" y="582"/>
              <a:chExt cx="668" cy="668"/>
            </a:xfrm>
          </p:grpSpPr>
          <p:sp>
            <p:nvSpPr>
              <p:cNvPr id="50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1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9" name="Text Box 16"/>
            <p:cNvSpPr txBox="1">
              <a:spLocks noChangeArrowheads="1"/>
            </p:cNvSpPr>
            <p:nvPr/>
          </p:nvSpPr>
          <p:spPr bwMode="gray">
            <a:xfrm>
              <a:off x="2032578" y="2365375"/>
              <a:ext cx="3401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0" dirty="0" smtClean="0">
                  <a:solidFill>
                    <a:srgbClr val="000000"/>
                  </a:solidFill>
                </a:rPr>
                <a:t>2</a:t>
              </a:r>
              <a:endParaRPr lang="en-US" sz="24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55" name="Text Box 17"/>
          <p:cNvSpPr txBox="1">
            <a:spLocks noChangeArrowheads="1"/>
          </p:cNvSpPr>
          <p:nvPr/>
        </p:nvSpPr>
        <p:spPr bwMode="gray">
          <a:xfrm>
            <a:off x="1187624" y="4077072"/>
            <a:ext cx="22002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Сбор информации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283968" y="5013176"/>
            <a:ext cx="642937" cy="642938"/>
            <a:chOff x="1887538" y="2273300"/>
            <a:chExt cx="642937" cy="642938"/>
          </a:xfrm>
        </p:grpSpPr>
        <p:grpSp>
          <p:nvGrpSpPr>
            <p:cNvPr id="60" name="Group 10"/>
            <p:cNvGrpSpPr>
              <a:grpSpLocks/>
            </p:cNvGrpSpPr>
            <p:nvPr/>
          </p:nvGrpSpPr>
          <p:grpSpPr bwMode="auto">
            <a:xfrm>
              <a:off x="1887538" y="2273300"/>
              <a:ext cx="642937" cy="642938"/>
              <a:chOff x="1289" y="582"/>
              <a:chExt cx="668" cy="668"/>
            </a:xfrm>
          </p:grpSpPr>
          <p:sp>
            <p:nvSpPr>
              <p:cNvPr id="62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" name="Text Box 16"/>
            <p:cNvSpPr txBox="1">
              <a:spLocks noChangeArrowheads="1"/>
            </p:cNvSpPr>
            <p:nvPr/>
          </p:nvSpPr>
          <p:spPr bwMode="gray">
            <a:xfrm>
              <a:off x="2032578" y="2365375"/>
              <a:ext cx="3401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rgbClr val="000000"/>
                  </a:solidFill>
                </a:rPr>
                <a:t>4</a:t>
              </a:r>
              <a:endParaRPr lang="en-US" sz="24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7" name="Text Box 29"/>
          <p:cNvSpPr txBox="1">
            <a:spLocks noChangeArrowheads="1"/>
          </p:cNvSpPr>
          <p:nvPr/>
        </p:nvSpPr>
        <p:spPr bwMode="gray">
          <a:xfrm>
            <a:off x="3491880" y="4221088"/>
            <a:ext cx="23590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Сравнительный анализ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Энергия, необходимая для кипячения 1 л воды: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47664" y="2636912"/>
          <a:ext cx="7143251" cy="3785616"/>
        </p:xfrm>
        <a:graphic>
          <a:graphicData uri="http://schemas.openxmlformats.org/drawingml/2006/table">
            <a:tbl>
              <a:tblPr/>
              <a:tblGrid>
                <a:gridCol w="1428501"/>
                <a:gridCol w="1428501"/>
                <a:gridCol w="1428501"/>
                <a:gridCol w="1428501"/>
                <a:gridCol w="1429247"/>
              </a:tblGrid>
              <a:tr h="628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Calibri"/>
                          <a:ea typeface="Calibri"/>
                          <a:cs typeface="Times New Roman"/>
                        </a:rPr>
                        <a:t>Электро-прибор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Мощность электроприбора, кВт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Время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Затраченная электроэнергия,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кВт∙ч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Стоимость </a:t>
                      </a:r>
                      <a:r>
                        <a:rPr lang="ru-RU" sz="1800" dirty="0" err="1" smtClean="0">
                          <a:latin typeface="Calibri"/>
                          <a:ea typeface="Calibri"/>
                          <a:cs typeface="Times New Roman"/>
                        </a:rPr>
                        <a:t>электро-энергии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Чайник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Polaris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5 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0,2 </a:t>
                      </a:r>
                      <a:r>
                        <a:rPr lang="ru-RU" sz="1800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ВЫГОДНО!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Calibri"/>
                          <a:ea typeface="Calibri"/>
                          <a:cs typeface="Times New Roman"/>
                        </a:rPr>
                        <a:t>Электропли-та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«Электра – 1001»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13 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0,33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0,64 </a:t>
                      </a:r>
                      <a:r>
                        <a:rPr lang="ru-RU" sz="1800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Calibri"/>
                          <a:ea typeface="Calibri"/>
                          <a:cs typeface="Times New Roman"/>
                        </a:rPr>
                        <a:t>Стеклокера-мическая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плита «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Kaiser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11 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0,22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0,44 </a:t>
                      </a:r>
                      <a:r>
                        <a:rPr lang="ru-RU" sz="1800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ВЫГОДНО!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1164301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627784" cy="227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1149</Words>
  <Application>Microsoft Office PowerPoint</Application>
  <PresentationFormat>Экран (4:3)</PresentationFormat>
  <Paragraphs>356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Тема: «Энергосбережение в быту»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Энергия, необходимая для кипячения 1 л воды:</vt:lpstr>
      <vt:lpstr>Характеристика энергопотребителей</vt:lpstr>
      <vt:lpstr>Потребление электроэнергии   в нашей семье</vt:lpstr>
      <vt:lpstr>Потребление электроэнергии   в нашей семье в режиме экономии</vt:lpstr>
      <vt:lpstr>Средние показатели при разных условиях потребления электроэнергии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Статистический опрос</vt:lpstr>
      <vt:lpstr>Сокращение выбросов углекислого газа в атмосферу при экономии электроэнергии</vt:lpstr>
      <vt:lpstr>Заменив одну лампу накаливания на энергосберегающую сэкономим 53 кг каменного угля либо 18 м3 природного газа </vt:lpstr>
      <vt:lpstr>Заменив одну лампу накаливания на энергосберегающую сэкономим 3377 кг каменного угля либо 1146888 м3 природного газа </vt:lpstr>
      <vt:lpstr>Наши предложения по энергосбережению:</vt:lpstr>
      <vt:lpstr>Наши предложения по энергосбережению: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«Энергосбережение в быту».</dc:title>
  <dc:creator>GEG</dc:creator>
  <cp:lastModifiedBy>Image&amp;Matros ®</cp:lastModifiedBy>
  <cp:revision>58</cp:revision>
  <dcterms:created xsi:type="dcterms:W3CDTF">2011-11-24T20:48:01Z</dcterms:created>
  <dcterms:modified xsi:type="dcterms:W3CDTF">2016-11-08T14:17:25Z</dcterms:modified>
</cp:coreProperties>
</file>