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3" r:id="rId5"/>
    <p:sldId id="265" r:id="rId6"/>
    <p:sldId id="264" r:id="rId7"/>
    <p:sldId id="262" r:id="rId8"/>
    <p:sldId id="266" r:id="rId9"/>
    <p:sldId id="259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055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chicagoexcelclasses.com/wp-content/uploads/2015/03/office-excel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7773" y="2924944"/>
            <a:ext cx="4272699" cy="22322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6" name="Rectangle 6"/>
          <p:cNvSpPr txBox="1">
            <a:spLocks noChangeArrowheads="1"/>
          </p:cNvSpPr>
          <p:nvPr/>
        </p:nvSpPr>
        <p:spPr>
          <a:xfrm>
            <a:off x="4126" y="332656"/>
            <a:ext cx="9139875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1.</a:t>
            </a: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сверхпопулярным приложением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r="32250" b="625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707904" y="1082972"/>
            <a:ext cx="4665530" cy="329804"/>
          </a:xfrm>
          <a:prstGeom prst="rect">
            <a:avLst/>
          </a:prstGeom>
          <a:noFill/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ПОСЛЕДОВАТЕЛЬНОСТИ ЯЧЕЕК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43808" y="2043336"/>
            <a:ext cx="720080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5" r="68035" b="32388"/>
          <a:stretch/>
        </p:blipFill>
        <p:spPr bwMode="auto">
          <a:xfrm>
            <a:off x="4860032" y="1772816"/>
            <a:ext cx="4159076" cy="368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413083" y="2354264"/>
            <a:ext cx="1368153" cy="0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Rectangle 6"/>
          <p:cNvSpPr txBox="1">
            <a:spLocks noChangeArrowheads="1"/>
          </p:cNvSpPr>
          <p:nvPr/>
        </p:nvSpPr>
        <p:spPr>
          <a:xfrm>
            <a:off x="44902" y="4725144"/>
            <a:ext cx="9118779" cy="1795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7.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74-летний художник из Японии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Татсуо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Хориучи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 свои картины в таблицах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его словам, он начал заниматься этим, увидев, как другие люди работают в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Преобразование строк в столбцы и обратно</a:t>
            </a:r>
            <a:endParaRPr lang="ru-RU" dirty="0"/>
          </a:p>
        </p:txBody>
      </p:sp>
      <p:pic>
        <p:nvPicPr>
          <p:cNvPr id="5121" name="Picture 1" descr="C:\Users\Hell\Desktop\1408737021_07093322-ezgif.com-save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855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Rectangle 6"/>
          <p:cNvSpPr txBox="1">
            <a:spLocks noChangeArrowheads="1"/>
          </p:cNvSpPr>
          <p:nvPr/>
        </p:nvSpPr>
        <p:spPr>
          <a:xfrm>
            <a:off x="44902" y="4725144"/>
            <a:ext cx="9118779" cy="1795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8.</a:t>
            </a: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и платформой для видеоигр. </a:t>
            </a: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Скопировать без нарушения форматов</a:t>
            </a:r>
            <a:endParaRPr lang="ru-RU" dirty="0"/>
          </a:p>
        </p:txBody>
      </p:sp>
      <p:pic>
        <p:nvPicPr>
          <p:cNvPr id="14338" name="Picture 2" descr="C:\Users\Hell\Desktop\1408736964_07092857-ezgif.com-save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85699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Rectangle 6"/>
          <p:cNvSpPr txBox="1">
            <a:spLocks noChangeArrowheads="1"/>
          </p:cNvSpPr>
          <p:nvPr/>
        </p:nvSpPr>
        <p:spPr>
          <a:xfrm>
            <a:off x="44902" y="4725144"/>
            <a:ext cx="9118779" cy="1795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7.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Reddit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Hoguemr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GIF с черепашками-ниндзя. По его признанию, в то утро работа у него не заладилась и он решил порисовать.</a:t>
            </a:r>
          </a:p>
        </p:txBody>
      </p:sp>
    </p:spTree>
    <p:extLst>
      <p:ext uri="{BB962C8B-B14F-4D97-AF65-F5344CB8AC3E}">
        <p14:creationId xmlns:p14="http://schemas.microsoft.com/office/powerpoint/2010/main" val="1524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0" y="2305417"/>
            <a:ext cx="5472608" cy="30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Rectangle 6"/>
          <p:cNvSpPr txBox="1">
            <a:spLocks noChangeArrowheads="1"/>
          </p:cNvSpPr>
          <p:nvPr/>
        </p:nvSpPr>
        <p:spPr>
          <a:xfrm>
            <a:off x="107502" y="188640"/>
            <a:ext cx="8856985" cy="212697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хитростей никаких нет, это просто виртуозное владение электронной таблицей EXCEL, которое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желательным, но необязательным условием для работы с программой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1194" y="5517232"/>
            <a:ext cx="8229600" cy="720080"/>
          </a:xfrm>
        </p:spPr>
        <p:txBody>
          <a:bodyPr/>
          <a:lstStyle/>
          <a:p>
            <a:r>
              <a:rPr lang="ru-RU" dirty="0" smtClean="0"/>
              <a:t>Практическая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milanor.net/blog/wp-content/uploads/2016/02/excel-emptyShe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1" b="772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Rectangle 6"/>
          <p:cNvSpPr txBox="1">
            <a:spLocks noChangeArrowheads="1"/>
          </p:cNvSpPr>
          <p:nvPr/>
        </p:nvSpPr>
        <p:spPr>
          <a:xfrm>
            <a:off x="327651" y="874315"/>
            <a:ext cx="8816347" cy="18346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таблицы – это одно из эффективных средств обработки табличной информации и организации расчетов.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38990" y="2708920"/>
            <a:ext cx="8805011" cy="18002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just">
              <a:buFontTx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Табличный процессор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это  класс программных средств, предназначенных специально для создания и обработки таблиц.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829419" y="116633"/>
            <a:ext cx="6311529" cy="432047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ОПРЕДЕЛЕНИЯ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38990" y="4509120"/>
            <a:ext cx="8805011" cy="234307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just">
              <a:buFontTx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таблица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документ, который имеет табличную структуру, состоит из  столбцов и строк.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2052" name="Picture 4" descr="http://www.milanor.net/blog/wp-content/uploads/2016/02/excel-emptyShe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1" b="772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4932040" y="3827789"/>
            <a:ext cx="331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область листа</a:t>
            </a: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300314" y="2708920"/>
            <a:ext cx="331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формул</a:t>
            </a:r>
            <a:endParaRPr lang="ru-RU" altLang="ru-RU" sz="2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3364210" y="345009"/>
            <a:ext cx="1872208" cy="2489746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49906" y="800296"/>
            <a:ext cx="865710" cy="1548584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47898" y="2224238"/>
            <a:ext cx="39047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весь документ</a:t>
            </a:r>
            <a:endParaRPr lang="ru-RU" altLang="ru-RU" sz="2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253531" y="729456"/>
            <a:ext cx="574675" cy="611311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>
            <a:off x="277813" y="3815926"/>
            <a:ext cx="1044574" cy="0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17740" y="1202234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столбцов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322387" y="3550784"/>
            <a:ext cx="208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строк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1023908" y="357906"/>
            <a:ext cx="883795" cy="851594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23909" y="1209501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Выбранная ячейка</a:t>
            </a:r>
            <a:endParaRPr lang="ru-RU" altLang="ru-RU" sz="2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/>
          <a:srcRect l="-1" t="91280" b="4186"/>
          <a:stretch/>
        </p:blipFill>
        <p:spPr bwMode="auto">
          <a:xfrm>
            <a:off x="0" y="6381328"/>
            <a:ext cx="9144002" cy="4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382586" y="5025181"/>
            <a:ext cx="641321" cy="1343736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815973" y="5714073"/>
            <a:ext cx="506413" cy="654844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1322385" y="5966039"/>
            <a:ext cx="1310877" cy="391188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42201" y="4563516"/>
            <a:ext cx="5056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прокрутки вкладок листов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128872" y="5252408"/>
            <a:ext cx="3008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лист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633264" y="5735207"/>
            <a:ext cx="4127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Вкладки невидимых листов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1734389" y="6035541"/>
            <a:ext cx="898874" cy="321686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3590172" y="141883"/>
            <a:ext cx="4434516" cy="334789"/>
          </a:xfrm>
          <a:prstGeom prst="rect">
            <a:avLst/>
          </a:prstGeom>
          <a:noFill/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ИНТЕРФЕЙС ПРОГРАММЫ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milanor.net/blog/wp-content/uploads/2016/02/excel-emptyShe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1" b="772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1" y="836712"/>
            <a:ext cx="8001000" cy="410445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 ячейки, расположенные в одном вертикальном ряду таблицы.</a:t>
            </a: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элементарный объект электронной таблицы, расположенный на пересечении столбца и строки. </a:t>
            </a: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ячейки, расположенные на одном горизонтальном уровне.</a:t>
            </a: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ячеек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группа смежных ячеек, которая может состоять из одной ячейки, строки (или ее части), столбца (или его части), а также из совокупности ячеек, охватывающих прямоугольную область таблицы.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 flipV="1">
            <a:off x="975887" y="692696"/>
            <a:ext cx="315841" cy="432048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735620" y="1916833"/>
            <a:ext cx="556110" cy="48898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 flipV="1">
            <a:off x="179512" y="2722565"/>
            <a:ext cx="1112218" cy="0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291728" y="3501008"/>
            <a:ext cx="2" cy="1584176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85184"/>
            <a:ext cx="2383506" cy="504056"/>
          </a:xfrm>
          <a:prstGeom prst="rect">
            <a:avLst/>
          </a:prstGeom>
          <a:solidFill>
            <a:schemeClr val="bg1">
              <a:lumMod val="50000"/>
              <a:alpha val="38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Rectangle 6"/>
          <p:cNvSpPr txBox="1">
            <a:spLocks noChangeArrowheads="1"/>
          </p:cNvSpPr>
          <p:nvPr/>
        </p:nvSpPr>
        <p:spPr>
          <a:xfrm>
            <a:off x="0" y="5733256"/>
            <a:ext cx="9143999" cy="112474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2.</a:t>
            </a: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xcel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английского означает "превосходить, выделяться".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3590172" y="141883"/>
            <a:ext cx="4434516" cy="334789"/>
          </a:xfrm>
          <a:prstGeom prst="rect">
            <a:avLst/>
          </a:prstGeom>
          <a:noFill/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ИНТЕРФЕЙС ПРОГРАММЫ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29722" b="5204"/>
          <a:stretch/>
        </p:blipFill>
        <p:spPr bwMode="auto">
          <a:xfrm>
            <a:off x="0" y="0"/>
            <a:ext cx="9144000" cy="684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0" y="1052736"/>
            <a:ext cx="4434516" cy="323278"/>
          </a:xfrm>
          <a:prstGeom prst="rect">
            <a:avLst/>
          </a:prstGeom>
          <a:noFill/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ТАБЛИЦЫ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Rectangle 6"/>
          <p:cNvSpPr txBox="1">
            <a:spLocks noChangeArrowheads="1"/>
          </p:cNvSpPr>
          <p:nvPr/>
        </p:nvSpPr>
        <p:spPr>
          <a:xfrm>
            <a:off x="1" y="1376015"/>
            <a:ext cx="1907704" cy="234101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 </a:t>
            </a: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1763688" y="1556792"/>
            <a:ext cx="0" cy="1863266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12" name="Rectangle 6"/>
          <p:cNvSpPr txBox="1">
            <a:spLocks noChangeArrowheads="1"/>
          </p:cNvSpPr>
          <p:nvPr/>
        </p:nvSpPr>
        <p:spPr>
          <a:xfrm>
            <a:off x="4716016" y="1700808"/>
            <a:ext cx="4104456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все ячейки в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скрыты или находятся в не активном состоянии, т.е. для их активации нужно создать границы ячеек.</a:t>
            </a: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3" name="Rectangle 6"/>
          <p:cNvSpPr txBox="1">
            <a:spLocks noChangeArrowheads="1"/>
          </p:cNvSpPr>
          <p:nvPr/>
        </p:nvSpPr>
        <p:spPr>
          <a:xfrm>
            <a:off x="25221" y="4946352"/>
            <a:ext cx="9118779" cy="1795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3.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получить сертификат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Specialist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сдать либо экзамен по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экзамен по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" b="6035"/>
          <a:stretch/>
        </p:blipFill>
        <p:spPr bwMode="auto">
          <a:xfrm>
            <a:off x="0" y="0"/>
            <a:ext cx="9208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260648"/>
            <a:ext cx="1008112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7" t="6688" r="33044" b="28025"/>
          <a:stretch/>
        </p:blipFill>
        <p:spPr bwMode="auto">
          <a:xfrm>
            <a:off x="5838163" y="260648"/>
            <a:ext cx="3024336" cy="63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459683" y="469900"/>
            <a:ext cx="384250" cy="0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5" name="Rectangle 6"/>
          <p:cNvSpPr txBox="1">
            <a:spLocks noChangeArrowheads="1"/>
          </p:cNvSpPr>
          <p:nvPr/>
        </p:nvSpPr>
        <p:spPr>
          <a:xfrm>
            <a:off x="89623" y="4949646"/>
            <a:ext cx="9118779" cy="165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4.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хорошо разбираются в математике, обычно лучше справляются с практическими работами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Rectangle 6"/>
          <p:cNvSpPr txBox="1">
            <a:spLocks noChangeArrowheads="1"/>
          </p:cNvSpPr>
          <p:nvPr/>
        </p:nvSpPr>
        <p:spPr>
          <a:xfrm>
            <a:off x="348820" y="1700808"/>
            <a:ext cx="5311439" cy="25922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формат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формат используется по умолчанию и позволяет вводить любые данные (числа, текст, даты, время и т.д.), которые распознаются и форматируются автоматически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403648" y="1124744"/>
            <a:ext cx="4434516" cy="216023"/>
          </a:xfrm>
          <a:prstGeom prst="rect">
            <a:avLst/>
          </a:prstGeom>
          <a:noFill/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 ЯЧЕЕК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3" name="Rectangle 6"/>
          <p:cNvSpPr txBox="1">
            <a:spLocks noChangeArrowheads="1"/>
          </p:cNvSpPr>
          <p:nvPr/>
        </p:nvSpPr>
        <p:spPr>
          <a:xfrm>
            <a:off x="216633" y="4221182"/>
            <a:ext cx="5621530" cy="7284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Д.З. - Описать все форматы ячеек.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57200" y="3413442"/>
          <a:ext cx="8229600" cy="5486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Люди, которые хорошо разбираются в математике, обычно лучше справляются с практическими работами в </a:t>
                      </a:r>
                      <a:r>
                        <a:rPr lang="ru-RU" dirty="0" err="1">
                          <a:latin typeface="Arial"/>
                        </a:rPr>
                        <a:t>Excel</a:t>
                      </a:r>
                      <a:r>
                        <a:rPr lang="ru-RU" dirty="0">
                          <a:latin typeface="Arial"/>
                        </a:rPr>
                        <a:t>.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F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www.milanor.net/blog/wp-content/uploads/2016/02/excel-emptyShe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1" b="772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6"/>
          <p:cNvSpPr txBox="1">
            <a:spLocks noChangeArrowheads="1"/>
          </p:cNvSpPr>
          <p:nvPr/>
        </p:nvSpPr>
        <p:spPr>
          <a:xfrm>
            <a:off x="25221" y="4946352"/>
            <a:ext cx="9118779" cy="1795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5.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насчитывает около 300 встроенных функций: математических, статистических, логических, финансовых, для работы с текстом и базами данных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/>
          <a:stretch/>
        </p:blipFill>
        <p:spPr bwMode="auto">
          <a:xfrm>
            <a:off x="0" y="863599"/>
            <a:ext cx="4799690" cy="40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 flipH="1" flipV="1">
            <a:off x="2987823" y="369417"/>
            <a:ext cx="720080" cy="494182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 useBgFill="1">
        <p:nvSpPr>
          <p:cNvPr id="12" name="Rectangle 6"/>
          <p:cNvSpPr txBox="1">
            <a:spLocks noChangeArrowheads="1"/>
          </p:cNvSpPr>
          <p:nvPr/>
        </p:nvSpPr>
        <p:spPr>
          <a:xfrm>
            <a:off x="4816885" y="863599"/>
            <a:ext cx="4327115" cy="422158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Диалоговое окно,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ведет пользователя от выбора нужной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настройки всех аргументов.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2013, в отличие от более ранних версий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диалоговое окно называется не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функций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Вставка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341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3203848" y="153394"/>
            <a:ext cx="4434516" cy="323278"/>
          </a:xfrm>
          <a:prstGeom prst="rect">
            <a:avLst/>
          </a:prstGeom>
          <a:noFill/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ФУНКЦИЙ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r="32511" b="6250"/>
          <a:stretch/>
        </p:blipFill>
        <p:spPr bwMode="auto">
          <a:xfrm>
            <a:off x="0" y="-25524"/>
            <a:ext cx="9144000" cy="688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51570" y="476672"/>
            <a:ext cx="2208661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3275856" y="692696"/>
            <a:ext cx="1126707" cy="1152128"/>
          </a:xfrm>
          <a:prstGeom prst="line">
            <a:avLst/>
          </a:prstGeom>
          <a:noFill/>
          <a:ln w="50800">
            <a:solidFill>
              <a:srgbClr val="163F6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123728" y="1082972"/>
            <a:ext cx="4665530" cy="216023"/>
          </a:xfrm>
          <a:prstGeom prst="rect">
            <a:avLst/>
          </a:prstGeom>
          <a:noFill/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spcBef>
                <a:spcPct val="0"/>
              </a:spcBef>
              <a:spcAft>
                <a:spcPct val="7000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ОБЪЕДИНИТЬ ЯЧЕЙКИ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Rectangle 6"/>
          <p:cNvSpPr txBox="1">
            <a:spLocks noChangeArrowheads="1"/>
          </p:cNvSpPr>
          <p:nvPr/>
        </p:nvSpPr>
        <p:spPr>
          <a:xfrm>
            <a:off x="44902" y="3430372"/>
            <a:ext cx="9118779" cy="17950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 6.</a:t>
            </a:r>
          </a:p>
          <a:p>
            <a:pPr marL="0" indent="0" algn="just">
              <a:spcBef>
                <a:spcPct val="0"/>
              </a:spcBef>
              <a:spcAft>
                <a:spcPct val="70000"/>
              </a:spcAft>
              <a:buNone/>
              <a:defRPr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появился на компьютерах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iwork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уже потом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8"/>
            <a:ext cx="91440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1. Найти сумму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32248" b="13500"/>
          <a:stretch/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776" y="4141542"/>
            <a:ext cx="4856088" cy="540296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1. Выбор ячейки.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776" y="4681838"/>
            <a:ext cx="4856088" cy="540296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2. Мастер функций.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4776" y="5209633"/>
            <a:ext cx="4856088" cy="540296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3. Поиск и выбор формул.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776" y="5749929"/>
            <a:ext cx="4856088" cy="540296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4. Назначить диапазон.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7809" y="6290225"/>
            <a:ext cx="4856088" cy="540296"/>
          </a:xfrm>
          <a:prstGeom prst="rect">
            <a:avLst/>
          </a:prstGeom>
          <a:solidFill>
            <a:schemeClr val="bg1"/>
          </a:solidFill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5. Ввести данные.</a:t>
            </a:r>
            <a:endParaRPr lang="ru-RU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t="14209" r="39887" b="37889"/>
          <a:stretch/>
        </p:blipFill>
        <p:spPr bwMode="auto">
          <a:xfrm>
            <a:off x="4215564" y="758785"/>
            <a:ext cx="3883406" cy="338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2820" y="2423884"/>
            <a:ext cx="831068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35206" y="1556792"/>
            <a:ext cx="415534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t="27188" r="30949" b="28612"/>
          <a:stretch/>
        </p:blipFill>
        <p:spPr bwMode="auto">
          <a:xfrm>
            <a:off x="3563888" y="807236"/>
            <a:ext cx="5589795" cy="333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flipH="1" flipV="1">
            <a:off x="3995936" y="1268760"/>
            <a:ext cx="3456384" cy="720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t="25391" r="31594" b="63050"/>
          <a:stretch/>
        </p:blipFill>
        <p:spPr bwMode="auto">
          <a:xfrm>
            <a:off x="1353084" y="2269280"/>
            <a:ext cx="8837442" cy="99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" r="29647" b="48127"/>
          <a:stretch/>
        </p:blipFill>
        <p:spPr bwMode="auto">
          <a:xfrm>
            <a:off x="0" y="551676"/>
            <a:ext cx="915368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9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4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</TotalTime>
  <Words>534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1. Найти сумму</vt:lpstr>
      <vt:lpstr>Презентация PowerPoint</vt:lpstr>
      <vt:lpstr>Преобразование строк в столбцы и обратно</vt:lpstr>
      <vt:lpstr>Скопировать без нарушения форматов</vt:lpstr>
      <vt:lpstr>Практическая работа.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Гарник Аракелян</dc:creator>
  <cp:lastModifiedBy>Hell</cp:lastModifiedBy>
  <cp:revision>22</cp:revision>
  <dcterms:created xsi:type="dcterms:W3CDTF">2016-12-15T16:35:05Z</dcterms:created>
  <dcterms:modified xsi:type="dcterms:W3CDTF">2016-12-15T20:24:04Z</dcterms:modified>
</cp:coreProperties>
</file>