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70" r:id="rId2"/>
  </p:sldMasterIdLst>
  <p:notesMasterIdLst>
    <p:notesMasterId r:id="rId22"/>
  </p:notesMasterIdLst>
  <p:sldIdLst>
    <p:sldId id="266" r:id="rId3"/>
    <p:sldId id="256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0" r:id="rId12"/>
    <p:sldId id="272" r:id="rId13"/>
    <p:sldId id="273" r:id="rId14"/>
    <p:sldId id="274" r:id="rId15"/>
    <p:sldId id="267" r:id="rId16"/>
    <p:sldId id="268" r:id="rId17"/>
    <p:sldId id="269" r:id="rId18"/>
    <p:sldId id="270" r:id="rId19"/>
    <p:sldId id="271" r:id="rId20"/>
    <p:sldId id="26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15D16-33EC-4A1B-A396-BA4D87FC3ED6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4E19-EA19-4E55-BA17-0E7025132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1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4E19-EA19-4E55-BA17-0E7025132D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728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4E19-EA19-4E55-BA17-0E7025132D4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796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957E0-B645-4412-ADD3-317C0EADD1EA}" type="slidenum">
              <a:rPr lang="ru-RU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15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957E0-B645-4412-ADD3-317C0EADD1EA}" type="slidenum">
              <a:rPr lang="ru-RU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248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957E0-B645-4412-ADD3-317C0EADD1EA}" type="slidenum">
              <a:rPr lang="ru-RU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5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9F54-F163-496B-A3DA-BCA67689259C}" type="slidenum">
              <a:rPr lang="ru-RU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51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9F54-F163-496B-A3DA-BCA67689259C}" type="slidenum">
              <a:rPr lang="ru-RU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55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9F54-F163-496B-A3DA-BCA67689259C}" type="slidenum">
              <a:rPr lang="ru-RU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77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9F54-F163-496B-A3DA-BCA67689259C}" type="slidenum">
              <a:rPr lang="ru-RU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486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9F54-F163-496B-A3DA-BCA67689259C}" type="slidenum">
              <a:rPr lang="ru-RU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82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4E19-EA19-4E55-BA17-0E7025132D4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4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4E19-EA19-4E55-BA17-0E7025132D4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871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4E19-EA19-4E55-BA17-0E7025132D4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1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4E19-EA19-4E55-BA17-0E7025132D4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505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4E19-EA19-4E55-BA17-0E7025132D4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082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9F54-F163-496B-A3DA-BCA67689259C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15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9F54-F163-496B-A3DA-BCA67689259C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92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9F54-F163-496B-A3DA-BCA67689259C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683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9F54-F163-496B-A3DA-BCA67689259C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1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yaksa.net/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331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1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1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1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1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333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333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3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4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4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4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4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4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4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4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5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5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5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5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5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5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5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5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5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5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6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8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8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8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8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8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8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8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8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8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8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9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0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2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3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4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5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6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6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6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6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6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6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6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6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6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6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7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7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7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7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7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7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7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7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7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7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8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8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8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8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8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8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8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8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8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8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9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9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9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9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9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9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9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9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9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9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0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0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0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0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0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0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0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0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0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0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1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1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1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1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1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1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1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1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1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1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2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2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2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2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2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2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2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2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2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2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53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353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532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533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534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B674CD-F09A-483E-A9B4-EE37D428C8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2FA0E7-23BC-4FCB-BDA4-22253BD6546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54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C5066C-7FAA-4B13-9542-B25390CB082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60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32194F-7556-4A91-8E5E-CB0CAACF735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6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24246345-5C2A-4B73-8E94-7DA3D632E50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88072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88073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ru-RU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8074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8075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ru-RU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8076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8077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8078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68313" y="404813"/>
            <a:ext cx="7775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Verdana" pitchFamily="34" charset="0"/>
                <a:cs typeface="+mn-cs"/>
              </a:rPr>
              <a:t>Информатика в школе 				         </a:t>
            </a:r>
            <a:r>
              <a:rPr lang="en-US" sz="1400">
                <a:solidFill>
                  <a:srgbClr val="000000"/>
                </a:solidFill>
                <a:latin typeface="Verdana" pitchFamily="34" charset="0"/>
                <a:cs typeface="+mn-cs"/>
                <a:hlinkClick r:id="rId2"/>
              </a:rPr>
              <a:t>www.klyaksa.net</a:t>
            </a:r>
            <a:endParaRPr lang="ru-RU" sz="140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2855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54138-702D-4D06-8C4D-9CDF588995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451816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F0557-BC91-46F9-9B2D-355BE526FCD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43208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D6BF6-300B-4526-A30D-F19D7E65B14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73473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58063-B22A-4E95-B004-2ED3B12AA0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86888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2BF6B-6C10-4ECB-816C-6049D59B1D5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38539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43C7B-69B7-48A6-B20A-F4F2A990EA0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158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B8AABA-A898-4336-AE5B-A725F2A06F6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717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4004F-8386-44AC-A03E-BAE3651B01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87408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B0C7E-A164-4B18-9DAC-AF9E9F4968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31310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B74C1-1DC5-47EA-9874-EA9AFBAA05E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418831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02AE3-3F0E-40AF-818D-59FE64435E1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044323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47B26E-D2AA-45F0-B0B6-13F14107176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39846"/>
      </p:ext>
    </p:extLst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FAD172-E474-44C4-B793-E06BAD08EA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6945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D21736-1566-49D8-95DA-5DA1D1E5AB2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6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2AC2DB-1E46-49D9-BFC2-302BF7E297B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8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DF55D7-162D-4D8A-827F-D613D8CF47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06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0B38C7-677F-40C9-998E-8632D803B37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8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D142D4-2F73-47C9-9AAF-8F3264D11F0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99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95BA13-0DF4-4B3B-8B2C-78E5546A39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9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3C8461-A21D-4256-B322-BC6449002BA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72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hyperlink" Target="http://www.klyaksa.net/" TargetMode="Externa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50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3233AF0-F633-40C9-9B69-33E8003A05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50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50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50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51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304AE2F1-8C0C-4FF5-BC76-80EE21139FC4}" type="slidenum">
              <a:rPr lang="ru-RU">
                <a:solidFill>
                  <a:srgbClr val="000000"/>
                </a:solidFill>
                <a:cs typeface="+mn-cs"/>
              </a:rPr>
              <a:pPr/>
              <a:t>‹#›</a:t>
            </a:fld>
            <a:endParaRPr lang="ru-RU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87047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7049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7050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7051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7052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450850" y="93663"/>
            <a:ext cx="8137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rgbClr val="000000"/>
                </a:solidFill>
                <a:latin typeface="Verdana" pitchFamily="34" charset="0"/>
                <a:cs typeface="+mn-cs"/>
              </a:rPr>
              <a:t>Информатика в школе 				              </a:t>
            </a:r>
            <a:r>
              <a:rPr lang="en-US" sz="1400">
                <a:solidFill>
                  <a:srgbClr val="000000"/>
                </a:solidFill>
                <a:latin typeface="Verdana" pitchFamily="34" charset="0"/>
                <a:cs typeface="+mn-cs"/>
                <a:hlinkClick r:id="rId15"/>
              </a:rPr>
              <a:t>www.klyaksa.net</a:t>
            </a:r>
            <a:endParaRPr lang="ru-RU" sz="140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38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Файл и файловая система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1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Полное имя файла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034" y="4063375"/>
            <a:ext cx="6553200" cy="792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latin typeface="Batang" pitchFamily="18" charset="-127"/>
              </a:rPr>
              <a:t>C:</a:t>
            </a:r>
            <a:r>
              <a:rPr lang="ru-RU" dirty="0">
                <a:latin typeface="Batang" pitchFamily="18" charset="-127"/>
              </a:rPr>
              <a:t>/</a:t>
            </a:r>
            <a:r>
              <a:rPr lang="en-US" dirty="0">
                <a:latin typeface="Batang" pitchFamily="18" charset="-127"/>
              </a:rPr>
              <a:t>Windows</a:t>
            </a:r>
            <a:r>
              <a:rPr lang="ru-RU" dirty="0">
                <a:latin typeface="Batang" pitchFamily="18" charset="-127"/>
              </a:rPr>
              <a:t>/</a:t>
            </a:r>
            <a:r>
              <a:rPr lang="en-US" dirty="0">
                <a:latin typeface="Batang" pitchFamily="18" charset="-127"/>
              </a:rPr>
              <a:t>Media</a:t>
            </a:r>
            <a:r>
              <a:rPr lang="ru-RU" dirty="0">
                <a:latin typeface="Batang" pitchFamily="18" charset="-127"/>
              </a:rPr>
              <a:t>/</a:t>
            </a:r>
            <a:r>
              <a:rPr lang="en-US" dirty="0">
                <a:latin typeface="Batang" pitchFamily="18" charset="-127"/>
              </a:rPr>
              <a:t>tada.wav</a:t>
            </a:r>
            <a:endParaRPr lang="ru-RU" dirty="0">
              <a:latin typeface="Batang" pitchFamily="18" charset="-127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042988" y="5661248"/>
            <a:ext cx="77057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D: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/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Video</a:t>
            </a:r>
            <a:r>
              <a:rPr lang="ru-RU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MS Gothic" pitchFamily="49" charset="-128"/>
              </a:rPr>
              <a:t>/Комедии/Бриллиантовая рука.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avi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99509" y="4863448"/>
            <a:ext cx="86042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C: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/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ProgramFiles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/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SIN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/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CTester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/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</a:rPr>
              <a:t>CTester.exe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5" y="1602629"/>
            <a:ext cx="7589837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4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14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549275"/>
            <a:ext cx="7772400" cy="1012825"/>
          </a:xfrm>
        </p:spPr>
        <p:txBody>
          <a:bodyPr/>
          <a:lstStyle/>
          <a:p>
            <a:r>
              <a:rPr lang="ru-RU"/>
              <a:t>Маска файла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1916113"/>
            <a:ext cx="6400800" cy="1296987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sz="3600" b="1"/>
              <a:t>?</a:t>
            </a:r>
            <a:r>
              <a:rPr lang="ru-RU"/>
              <a:t> – один произвольный символ</a:t>
            </a:r>
          </a:p>
          <a:p>
            <a:pPr algn="l">
              <a:lnSpc>
                <a:spcPct val="90000"/>
              </a:lnSpc>
            </a:pPr>
            <a:r>
              <a:rPr lang="ru-RU" sz="3600" b="1"/>
              <a:t>*</a:t>
            </a:r>
            <a:r>
              <a:rPr lang="ru-RU"/>
              <a:t> - множество любых символов</a:t>
            </a:r>
          </a:p>
        </p:txBody>
      </p:sp>
    </p:spTree>
    <p:extLst>
      <p:ext uri="{BB962C8B-B14F-4D97-AF65-F5344CB8AC3E}">
        <p14:creationId xmlns:p14="http://schemas.microsoft.com/office/powerpoint/2010/main" val="64348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549275"/>
            <a:ext cx="7772400" cy="1012825"/>
          </a:xfrm>
        </p:spPr>
        <p:txBody>
          <a:bodyPr/>
          <a:lstStyle/>
          <a:p>
            <a:r>
              <a:rPr lang="ru-RU"/>
              <a:t>Маска файла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03350" y="2276475"/>
            <a:ext cx="547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3850" y="2133600"/>
            <a:ext cx="8569325" cy="33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 u="sng" smtClean="0">
                <a:solidFill>
                  <a:srgbClr val="FFFFFF"/>
                </a:solidFill>
                <a:latin typeface="Times New Roman" pitchFamily="18" charset="0"/>
              </a:rPr>
              <a:t>*. </a:t>
            </a:r>
            <a:r>
              <a:rPr lang="en-US" sz="3200" b="1" u="sng" smtClean="0">
                <a:solidFill>
                  <a:srgbClr val="FFFFFF"/>
                </a:solidFill>
                <a:latin typeface="Times New Roman" pitchFamily="18" charset="0"/>
              </a:rPr>
              <a:t>exe</a:t>
            </a:r>
            <a:r>
              <a:rPr lang="ru-RU" sz="2800" smtClean="0">
                <a:solidFill>
                  <a:srgbClr val="FFFFFF"/>
                </a:solidFill>
                <a:latin typeface="Times New Roman" pitchFamily="18" charset="0"/>
              </a:rPr>
              <a:t> – </a:t>
            </a:r>
            <a:r>
              <a:rPr lang="ru-RU" sz="2800" i="1" smtClean="0">
                <a:solidFill>
                  <a:srgbClr val="FFFFFF"/>
                </a:solidFill>
                <a:latin typeface="Times New Roman" pitchFamily="18" charset="0"/>
              </a:rPr>
              <a:t>все файлы программ с расширением </a:t>
            </a: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</a:rPr>
              <a:t>exe</a:t>
            </a:r>
            <a:r>
              <a:rPr lang="ru-RU" sz="2800" i="1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  <a:endParaRPr lang="en-US" sz="2800" i="1" smtClean="0">
              <a:solidFill>
                <a:srgbClr val="FFFFFF"/>
              </a:solidFill>
              <a:latin typeface="Times New Roman" pitchFamily="18" charset="0"/>
            </a:endParaRPr>
          </a:p>
          <a:p>
            <a:r>
              <a:rPr lang="en-US" sz="3200" b="1" u="sng" smtClean="0">
                <a:solidFill>
                  <a:srgbClr val="FFFFFF"/>
                </a:solidFill>
                <a:latin typeface="Times New Roman" pitchFamily="18" charset="0"/>
              </a:rPr>
              <a:t>t</a:t>
            </a:r>
            <a:r>
              <a:rPr lang="ru-RU" sz="3200" b="1" u="sng" smtClean="0">
                <a:solidFill>
                  <a:srgbClr val="FFFFFF"/>
                </a:solidFill>
                <a:latin typeface="Times New Roman" pitchFamily="18" charset="0"/>
              </a:rPr>
              <a:t>*.</a:t>
            </a:r>
            <a:r>
              <a:rPr lang="en-US" sz="3200" b="1" u="sng" smtClean="0">
                <a:solidFill>
                  <a:srgbClr val="FFFFFF"/>
                </a:solidFill>
                <a:latin typeface="Times New Roman" pitchFamily="18" charset="0"/>
              </a:rPr>
              <a:t>doc</a:t>
            </a:r>
            <a:r>
              <a:rPr lang="ru-RU" sz="2800" smtClean="0">
                <a:solidFill>
                  <a:srgbClr val="FFFFFF"/>
                </a:solidFill>
                <a:latin typeface="Times New Roman" pitchFamily="18" charset="0"/>
              </a:rPr>
              <a:t> – </a:t>
            </a:r>
            <a:r>
              <a:rPr lang="ru-RU" sz="2800" i="1" smtClean="0">
                <a:solidFill>
                  <a:srgbClr val="FFFFFF"/>
                </a:solidFill>
                <a:latin typeface="Times New Roman" pitchFamily="18" charset="0"/>
              </a:rPr>
              <a:t>все файлы документов, начинающихся на букву </a:t>
            </a: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</a:rPr>
              <a:t>t</a:t>
            </a:r>
            <a:r>
              <a:rPr lang="ru-RU" sz="2800" i="1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</a:p>
          <a:p>
            <a:r>
              <a:rPr lang="ru-RU" sz="3200" b="1" u="sng" smtClean="0">
                <a:solidFill>
                  <a:srgbClr val="FFFFFF"/>
                </a:solidFill>
                <a:latin typeface="Times New Roman" pitchFamily="18" charset="0"/>
              </a:rPr>
              <a:t>???.</a:t>
            </a:r>
            <a:r>
              <a:rPr lang="en-US" sz="3200" b="1" u="sng" smtClean="0">
                <a:solidFill>
                  <a:srgbClr val="FFFFFF"/>
                </a:solidFill>
                <a:latin typeface="Times New Roman" pitchFamily="18" charset="0"/>
              </a:rPr>
              <a:t>bmp</a:t>
            </a:r>
            <a:r>
              <a:rPr lang="ru-RU" sz="2800" smtClean="0">
                <a:solidFill>
                  <a:srgbClr val="FFFFFF"/>
                </a:solidFill>
                <a:latin typeface="Times New Roman" pitchFamily="18" charset="0"/>
              </a:rPr>
              <a:t> – </a:t>
            </a:r>
            <a:r>
              <a:rPr lang="ru-RU" sz="2800" i="1" smtClean="0">
                <a:solidFill>
                  <a:srgbClr val="FFFFFF"/>
                </a:solidFill>
                <a:latin typeface="Times New Roman" pitchFamily="18" charset="0"/>
              </a:rPr>
              <a:t>все файлы рисунков, имена которых состоят из 3 букв и расширение которых </a:t>
            </a: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</a:rPr>
              <a:t>bmp</a:t>
            </a:r>
            <a:r>
              <a:rPr lang="ru-RU" sz="2800" i="1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</a:p>
          <a:p>
            <a:r>
              <a:rPr lang="ru-RU" sz="3200" b="1" u="sng" smtClean="0">
                <a:solidFill>
                  <a:srgbClr val="FFFFFF"/>
                </a:solidFill>
                <a:latin typeface="Times New Roman" pitchFamily="18" charset="0"/>
              </a:rPr>
              <a:t>??р*.</a:t>
            </a:r>
            <a:r>
              <a:rPr lang="en-US" sz="3200" b="1" u="sng" smtClean="0">
                <a:solidFill>
                  <a:srgbClr val="FFFFFF"/>
                </a:solidFill>
                <a:latin typeface="Times New Roman" pitchFamily="18" charset="0"/>
              </a:rPr>
              <a:t>avi</a:t>
            </a:r>
            <a:r>
              <a:rPr lang="ru-RU" sz="2800" smtClean="0">
                <a:solidFill>
                  <a:srgbClr val="FFFFFF"/>
                </a:solidFill>
                <a:latin typeface="Times New Roman" pitchFamily="18" charset="0"/>
              </a:rPr>
              <a:t> – </a:t>
            </a:r>
            <a:r>
              <a:rPr lang="ru-RU" sz="2800" i="1" smtClean="0">
                <a:solidFill>
                  <a:srgbClr val="FFFFFF"/>
                </a:solidFill>
                <a:latin typeface="Times New Roman" pitchFamily="18" charset="0"/>
              </a:rPr>
              <a:t>видео файл, в имени которого </a:t>
            </a:r>
            <a:r>
              <a:rPr lang="ru-RU" sz="3200" b="1" smtClean="0">
                <a:solidFill>
                  <a:srgbClr val="FFFFFF"/>
                </a:solidFill>
                <a:latin typeface="Times New Roman" pitchFamily="18" charset="0"/>
              </a:rPr>
              <a:t>р</a:t>
            </a:r>
            <a:r>
              <a:rPr lang="ru-RU" sz="2800" i="1" smtClean="0">
                <a:solidFill>
                  <a:srgbClr val="FFFFFF"/>
                </a:solidFill>
                <a:latin typeface="Times New Roman" pitchFamily="18" charset="0"/>
              </a:rPr>
              <a:t> должна быть третьей буквой</a:t>
            </a:r>
            <a:r>
              <a:rPr lang="en-US" sz="2800" i="1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ru-RU" sz="2800" i="1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619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4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979613" y="981075"/>
            <a:ext cx="4608512" cy="411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smtClean="0">
                <a:solidFill>
                  <a:srgbClr val="FFFFFF"/>
                </a:solidFill>
                <a:latin typeface="Tahoma" pitchFamily="34" charset="0"/>
              </a:rPr>
              <a:t>a???.bmp</a:t>
            </a:r>
          </a:p>
          <a:p>
            <a:pPr>
              <a:spcBef>
                <a:spcPct val="50000"/>
              </a:spcBef>
            </a:pPr>
            <a:r>
              <a:rPr lang="en-US" sz="4800" smtClean="0">
                <a:solidFill>
                  <a:srgbClr val="FFFFFF"/>
                </a:solidFill>
                <a:latin typeface="Tahoma" pitchFamily="34" charset="0"/>
              </a:rPr>
              <a:t>Win*.wav</a:t>
            </a:r>
          </a:p>
          <a:p>
            <a:pPr>
              <a:spcBef>
                <a:spcPct val="50000"/>
              </a:spcBef>
            </a:pPr>
            <a:r>
              <a:rPr lang="en-US" sz="4800" smtClean="0">
                <a:solidFill>
                  <a:srgbClr val="FFFFFF"/>
                </a:solidFill>
                <a:latin typeface="Tahoma" pitchFamily="34" charset="0"/>
              </a:rPr>
              <a:t>?s*.giv</a:t>
            </a:r>
          </a:p>
          <a:p>
            <a:pPr>
              <a:spcBef>
                <a:spcPct val="50000"/>
              </a:spcBef>
            </a:pPr>
            <a:r>
              <a:rPr lang="en-US" sz="4800" smtClean="0">
                <a:solidFill>
                  <a:srgbClr val="FFFFFF"/>
                </a:solidFill>
                <a:latin typeface="Tahoma" pitchFamily="34" charset="0"/>
              </a:rPr>
              <a:t>set*.*</a:t>
            </a:r>
            <a:endParaRPr lang="ru-RU" sz="4800" smtClean="0">
              <a:solidFill>
                <a:srgbClr val="FFFFFF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Папка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В операционной системе </a:t>
            </a:r>
            <a:r>
              <a:rPr lang="en-US" sz="2800" dirty="0"/>
              <a:t>Windows </a:t>
            </a:r>
            <a:r>
              <a:rPr lang="ru-RU" sz="2800" dirty="0"/>
              <a:t>вместо каталогов используется понятие «папка».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u="sng" dirty="0"/>
              <a:t>Папка</a:t>
            </a:r>
            <a:r>
              <a:rPr lang="ru-RU" sz="2800" dirty="0"/>
              <a:t> – это объект </a:t>
            </a:r>
            <a:r>
              <a:rPr lang="en-US" sz="2800" dirty="0"/>
              <a:t>Windows</a:t>
            </a:r>
            <a:r>
              <a:rPr lang="ru-RU" sz="2800" dirty="0"/>
              <a:t>, предназначенное для объединения файлов и других папок в группы.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Понятие папки шире, чем понятие «каталог». В </a:t>
            </a:r>
            <a:r>
              <a:rPr lang="ru-RU" sz="2800" dirty="0" err="1"/>
              <a:t>Windows</a:t>
            </a:r>
            <a:r>
              <a:rPr lang="ru-RU" sz="2800" dirty="0"/>
              <a:t> на вершине иерархии папок находится папка Рабочий стол. (Следующий уровень представлен папками Мой компьютер, Корзина и Сетевое окружение (если компьютер подключен к локальной сети). </a:t>
            </a:r>
          </a:p>
        </p:txBody>
      </p:sp>
    </p:spTree>
    <p:extLst>
      <p:ext uri="{BB962C8B-B14F-4D97-AF65-F5344CB8AC3E}">
        <p14:creationId xmlns:p14="http://schemas.microsoft.com/office/powerpoint/2010/main" val="334233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Запишите полные имена всех файлов</a:t>
            </a:r>
          </a:p>
        </p:txBody>
      </p:sp>
      <p:pic>
        <p:nvPicPr>
          <p:cNvPr id="80900" name="Picture 4" descr="файловая-систем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44675"/>
            <a:ext cx="698500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1" name="WordArt 5"/>
          <p:cNvSpPr>
            <a:spLocks noChangeArrowheads="1" noChangeShapeType="1" noTextEdit="1"/>
          </p:cNvSpPr>
          <p:nvPr/>
        </p:nvSpPr>
        <p:spPr bwMode="auto">
          <a:xfrm>
            <a:off x="7956550" y="692150"/>
            <a:ext cx="563563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09632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58863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Запишите полные имена всех файлов</a:t>
            </a:r>
          </a:p>
        </p:txBody>
      </p:sp>
      <p:pic>
        <p:nvPicPr>
          <p:cNvPr id="81923" name="Picture 3" descr="файловая-систем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73238"/>
            <a:ext cx="4824413" cy="316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50825" y="4941888"/>
            <a:ext cx="864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468313" y="5373688"/>
            <a:ext cx="8207375" cy="1311275"/>
          </a:xfrm>
          <a:prstGeom prst="rect">
            <a:avLst/>
          </a:prstGeom>
          <a:solidFill>
            <a:srgbClr val="E2F3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C:\Мои документы\Иванов\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QBasic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.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doc</a:t>
            </a:r>
          </a:p>
          <a:p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C:\Мои документы\Петров\Письмо.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txt</a:t>
            </a:r>
          </a:p>
          <a:p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C:\Мои документы\Петров\Рисунки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\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Море.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bmp</a:t>
            </a:r>
          </a:p>
          <a:p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C:\Фильмы\Интересный фильм.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avi</a:t>
            </a:r>
            <a:endParaRPr lang="ru-RU" sz="20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81926" name="WordArt 6"/>
          <p:cNvSpPr>
            <a:spLocks noChangeArrowheads="1" noChangeShapeType="1" noTextEdit="1"/>
          </p:cNvSpPr>
          <p:nvPr/>
        </p:nvSpPr>
        <p:spPr bwMode="auto">
          <a:xfrm>
            <a:off x="7956550" y="692150"/>
            <a:ext cx="563563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09632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096620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Постройте дерево каталогов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2060575"/>
            <a:ext cx="8353425" cy="2376488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/>
              <a:t>C:\Рисунки\Природа\Небо.</a:t>
            </a:r>
            <a:r>
              <a:rPr lang="en-US" sz="3600" b="1"/>
              <a:t>bmp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/>
              <a:t>C:\Рисунки\Природа\Снег.</a:t>
            </a:r>
            <a:r>
              <a:rPr lang="en-US" sz="3600" b="1"/>
              <a:t>bmp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/>
              <a:t>C:\Рисунки\Компьютер\Монитор.</a:t>
            </a:r>
            <a:r>
              <a:rPr lang="en-US" sz="3600" b="1"/>
              <a:t>bmp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/>
              <a:t>C:\Мои документы\Доклад.</a:t>
            </a:r>
            <a:r>
              <a:rPr lang="en-US" sz="3600" b="1"/>
              <a:t>doc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3600"/>
          </a:p>
        </p:txBody>
      </p:sp>
      <p:sp>
        <p:nvSpPr>
          <p:cNvPr id="83976" name="WordArt 8"/>
          <p:cNvSpPr>
            <a:spLocks noChangeArrowheads="1" noChangeShapeType="1" noTextEdit="1"/>
          </p:cNvSpPr>
          <p:nvPr/>
        </p:nvSpPr>
        <p:spPr bwMode="auto">
          <a:xfrm>
            <a:off x="7956550" y="692150"/>
            <a:ext cx="563563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09632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596128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Постройте дерево каталогов</a:t>
            </a:r>
          </a:p>
        </p:txBody>
      </p:sp>
      <p:pic>
        <p:nvPicPr>
          <p:cNvPr id="82948" name="Picture 4" descr="файловая-сис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12925"/>
            <a:ext cx="6192837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468313" y="5246688"/>
            <a:ext cx="8353425" cy="1611312"/>
          </a:xfrm>
          <a:prstGeom prst="rect">
            <a:avLst/>
          </a:prstGeom>
          <a:solidFill>
            <a:srgbClr val="E2F3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C:\Рисунки\Природа\Небо.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bmp</a:t>
            </a:r>
          </a:p>
          <a:p>
            <a:pPr marL="469900" indent="-46990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C:\Рисунки\Природа\Снег.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bmp</a:t>
            </a:r>
          </a:p>
          <a:p>
            <a:pPr marL="469900" indent="-46990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C:\Рисунки\Компьютер\Монитор.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bmp</a:t>
            </a:r>
          </a:p>
          <a:p>
            <a:pPr marL="469900" indent="-46990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C:\Мои документы\Доклад.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doc</a:t>
            </a:r>
          </a:p>
          <a:p>
            <a:pPr marL="469900" indent="-469900"/>
            <a:endParaRPr lang="ru-RU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82950" name="WordArt 6"/>
          <p:cNvSpPr>
            <a:spLocks noChangeArrowheads="1" noChangeShapeType="1" noTextEdit="1"/>
          </p:cNvSpPr>
          <p:nvPr/>
        </p:nvSpPr>
        <p:spPr bwMode="auto">
          <a:xfrm>
            <a:off x="7956550" y="692150"/>
            <a:ext cx="563563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09632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843264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00200"/>
            <a:ext cx="6707088" cy="45339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7772400" cy="728663"/>
          </a:xfrm>
        </p:spPr>
        <p:txBody>
          <a:bodyPr/>
          <a:lstStyle/>
          <a:p>
            <a:r>
              <a:rPr lang="ru-RU" sz="6000" dirty="0" smtClean="0"/>
              <a:t>Что такое файл?</a:t>
            </a:r>
            <a:endParaRPr lang="ru-RU" sz="48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9750" y="2565400"/>
            <a:ext cx="7772400" cy="216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pPr algn="ctr"/>
            <a:r>
              <a:rPr lang="ru-RU" sz="4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 </a:t>
            </a:r>
            <a:r>
              <a:rPr lang="ru-RU" sz="4800" dirty="0" smtClean="0"/>
              <a:t>- </a:t>
            </a:r>
            <a:r>
              <a:rPr lang="ru-RU" sz="4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</a:t>
            </a:r>
            <a:r>
              <a:rPr lang="ru-RU" sz="4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поименованная область памяти на носителе</a:t>
            </a:r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648"/>
            <a:ext cx="8147050" cy="865188"/>
          </a:xfrm>
        </p:spPr>
        <p:txBody>
          <a:bodyPr/>
          <a:lstStyle/>
          <a:p>
            <a:r>
              <a:rPr lang="ru-RU" dirty="0"/>
              <a:t>Имя  файла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373216"/>
            <a:ext cx="8229600" cy="1181100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В имени файла нельзя применять: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endParaRPr lang="ru-RU" sz="2400" b="1" dirty="0"/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/>
              <a:t>. , :; &gt; &lt; *?  ” ’/ \ |</a:t>
            </a:r>
            <a:r>
              <a:rPr lang="ru-RU" sz="2800" dirty="0"/>
              <a:t>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68313" y="3968799"/>
            <a:ext cx="81470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имя 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расширение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974338"/>
            <a:ext cx="836384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lvl="0" indent="-469900">
              <a:lnSpc>
                <a:spcPct val="90000"/>
              </a:lnSpc>
              <a:spcBef>
                <a:spcPct val="20000"/>
              </a:spcBef>
              <a:buClr>
                <a:srgbClr val="669966"/>
              </a:buClr>
              <a:buSzPct val="70000"/>
            </a:pP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Имя файла состоит из двух частей, разделенных точкой: собственно 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имя файла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расширение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определяющее его тип (программа, данные и т.д.). </a:t>
            </a:r>
          </a:p>
          <a:p>
            <a:pPr marL="469900" lvl="0" indent="-469900">
              <a:lnSpc>
                <a:spcPct val="90000"/>
              </a:lnSpc>
              <a:spcBef>
                <a:spcPct val="20000"/>
              </a:spcBef>
              <a:buClr>
                <a:srgbClr val="669966"/>
              </a:buClr>
              <a:buSzPct val="70000"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Имя 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файлу дает пользователь, а 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расширение (тип файла) 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обычно задается программой автоматически при его создании.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/>
              <a:t>Таблица типов файлов и их расширений</a:t>
            </a:r>
            <a:r>
              <a:rPr lang="ru-RU" sz="4000" i="1"/>
              <a:t/>
            </a:r>
            <a:br>
              <a:rPr lang="ru-RU" sz="4000" i="1"/>
            </a:br>
            <a:endParaRPr lang="ru-RU" sz="4000" i="1"/>
          </a:p>
        </p:txBody>
      </p:sp>
      <p:graphicFrame>
        <p:nvGraphicFramePr>
          <p:cNvPr id="15484" name="Group 1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450789"/>
              </p:ext>
            </p:extLst>
          </p:nvPr>
        </p:nvGraphicFramePr>
        <p:xfrm>
          <a:off x="468313" y="1196975"/>
          <a:ext cx="8229600" cy="522833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Тип файла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Расширение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Значок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Windows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Исполняемый файл, программы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exe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(программа, приложения)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com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(служебная программа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Документы (текстовые документы,  электронные таблицы)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doc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txt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.xls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Звуковые файлы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wav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Графические файлы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bmp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(большой размер файла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jpg</a:t>
                      </a:r>
                      <a:r>
                        <a:rPr kumimoji="0" lang="ru-R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(сжатая </a:t>
                      </a:r>
                      <a:r>
                        <a:rPr kumimoji="0" lang="ru-RU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информ</a:t>
                      </a:r>
                      <a:r>
                        <a:rPr kumimoji="0" lang="ru-R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- для фото) 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gif</a:t>
                      </a:r>
                      <a:r>
                        <a:rPr kumimoji="0" lang="ru-R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(рисунок компактной формой записи</a:t>
                      </a:r>
                      <a:r>
                        <a:rPr kumimoji="0" lang="ru-RU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altLang="ko-K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tif</a:t>
                      </a:r>
                      <a:r>
                        <a:rPr kumimoji="0" lang="ru-RU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Видео файлы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avi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mpeg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Системные файлы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sys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.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bin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Командные файлы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bat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9" name="Rectangle 89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48" name="Object 88"/>
          <p:cNvGraphicFramePr>
            <a:graphicFrameLocks noChangeAspect="1"/>
          </p:cNvGraphicFramePr>
          <p:nvPr/>
        </p:nvGraphicFramePr>
        <p:xfrm>
          <a:off x="6215063" y="2592388"/>
          <a:ext cx="4286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2" name="Точечный рисунок" r:id="rId4" imgW="434340" imgH="342900" progId="Paint.Picture">
                  <p:embed/>
                </p:oleObj>
              </mc:Choice>
              <mc:Fallback>
                <p:oleObj name="Точечный рисунок" r:id="rId4" imgW="434340" imgH="342900" progId="Paint.Picture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2592388"/>
                        <a:ext cx="4286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51" name="Rectangle 91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50" name="Object 90"/>
          <p:cNvGraphicFramePr>
            <a:graphicFrameLocks noChangeAspect="1"/>
          </p:cNvGraphicFramePr>
          <p:nvPr/>
        </p:nvGraphicFramePr>
        <p:xfrm>
          <a:off x="6877050" y="2735263"/>
          <a:ext cx="4381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3" name="Точечный рисунок" r:id="rId6" imgW="443484" imgH="397764" progId="Paint.Picture">
                  <p:embed/>
                </p:oleObj>
              </mc:Choice>
              <mc:Fallback>
                <p:oleObj name="Точечный рисунок" r:id="rId6" imgW="443484" imgH="397764" progId="Paint.Picture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2735263"/>
                        <a:ext cx="4381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55" name="Rectangle 95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54" name="Object 94"/>
          <p:cNvGraphicFramePr>
            <a:graphicFrameLocks noChangeAspect="1"/>
          </p:cNvGraphicFramePr>
          <p:nvPr/>
        </p:nvGraphicFramePr>
        <p:xfrm>
          <a:off x="7653338" y="2857500"/>
          <a:ext cx="4191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4" name="Точечный рисунок" r:id="rId8" imgW="429768" imgH="356616" progId="Paint.Picture">
                  <p:embed/>
                </p:oleObj>
              </mc:Choice>
              <mc:Fallback>
                <p:oleObj name="Точечный рисунок" r:id="rId8" imgW="429768" imgH="356616" progId="Paint.Picture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3338" y="2857500"/>
                        <a:ext cx="4191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57" name="Rectangle 97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56" name="Object 96"/>
          <p:cNvGraphicFramePr>
            <a:graphicFrameLocks noChangeAspect="1"/>
          </p:cNvGraphicFramePr>
          <p:nvPr/>
        </p:nvGraphicFramePr>
        <p:xfrm>
          <a:off x="7021513" y="5427663"/>
          <a:ext cx="3429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5" name="Точечный рисунок" r:id="rId10" imgW="352044" imgH="365760" progId="Paint.Picture">
                  <p:embed/>
                </p:oleObj>
              </mc:Choice>
              <mc:Fallback>
                <p:oleObj name="Точечный рисунок" r:id="rId10" imgW="352044" imgH="365760" progId="Paint.Picture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513" y="5427663"/>
                        <a:ext cx="3429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59" name="Rectangle 9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58" name="Object 98"/>
          <p:cNvGraphicFramePr>
            <a:graphicFrameLocks noChangeAspect="1"/>
          </p:cNvGraphicFramePr>
          <p:nvPr/>
        </p:nvGraphicFramePr>
        <p:xfrm>
          <a:off x="6999288" y="5986463"/>
          <a:ext cx="3714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6" name="Точечный рисунок" r:id="rId12" imgW="379476" imgH="306324" progId="Paint.Picture">
                  <p:embed/>
                </p:oleObj>
              </mc:Choice>
              <mc:Fallback>
                <p:oleObj name="Точечный рисунок" r:id="rId12" imgW="379476" imgH="306324" progId="Paint.Picture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288" y="5986463"/>
                        <a:ext cx="37147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1" name="Rectangle 101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60" name="Object 100"/>
          <p:cNvGraphicFramePr>
            <a:graphicFrameLocks noChangeAspect="1"/>
          </p:cNvGraphicFramePr>
          <p:nvPr/>
        </p:nvGraphicFramePr>
        <p:xfrm>
          <a:off x="6827838" y="1849438"/>
          <a:ext cx="4000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7" name="Точечный рисунок" r:id="rId14" imgW="411480" imgH="333756" progId="Paint.Picture">
                  <p:embed/>
                </p:oleObj>
              </mc:Choice>
              <mc:Fallback>
                <p:oleObj name="Точечный рисунок" r:id="rId14" imgW="411480" imgH="333756" progId="Paint.Picture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1849438"/>
                        <a:ext cx="4000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" name="Rectangle 103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62" name="Object 102"/>
          <p:cNvGraphicFramePr>
            <a:graphicFrameLocks noChangeAspect="1"/>
          </p:cNvGraphicFramePr>
          <p:nvPr/>
        </p:nvGraphicFramePr>
        <p:xfrm>
          <a:off x="7007225" y="4924425"/>
          <a:ext cx="3429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8" name="Точечный рисунок" r:id="rId16" imgW="347472" imgH="352044" progId="Paint.Picture">
                  <p:embed/>
                </p:oleObj>
              </mc:Choice>
              <mc:Fallback>
                <p:oleObj name="Точечный рисунок" r:id="rId16" imgW="347472" imgH="352044" progId="Paint.Picture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5" y="4924425"/>
                        <a:ext cx="3429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5" name="Rectangle 10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64" name="Object 104"/>
          <p:cNvGraphicFramePr>
            <a:graphicFrameLocks noChangeAspect="1"/>
          </p:cNvGraphicFramePr>
          <p:nvPr/>
        </p:nvGraphicFramePr>
        <p:xfrm>
          <a:off x="6948488" y="3987800"/>
          <a:ext cx="4000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9" name="Точечный рисунок" r:id="rId18" imgW="406908" imgH="384048" progId="Paint.Picture">
                  <p:embed/>
                </p:oleObj>
              </mc:Choice>
              <mc:Fallback>
                <p:oleObj name="Точечный рисунок" r:id="rId18" imgW="406908" imgH="384048" progId="Paint.Picture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987800"/>
                        <a:ext cx="40005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70" name="Rectangle 110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69" name="Object 109"/>
          <p:cNvGraphicFramePr>
            <a:graphicFrameLocks noChangeAspect="1"/>
          </p:cNvGraphicFramePr>
          <p:nvPr/>
        </p:nvGraphicFramePr>
        <p:xfrm>
          <a:off x="6961188" y="3324225"/>
          <a:ext cx="3333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0" name="Точечный рисунок" r:id="rId20" imgW="342900" imgH="374904" progId="Paint.Picture">
                  <p:embed/>
                </p:oleObj>
              </mc:Choice>
              <mc:Fallback>
                <p:oleObj name="Точечный рисунок" r:id="rId20" imgW="342900" imgH="374904" progId="Paint.Picture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88" y="3324225"/>
                        <a:ext cx="3333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Примеры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771800" y="1600200"/>
            <a:ext cx="4176464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ru-RU" smtClean="0"/>
              <a:t>Мама.</a:t>
            </a:r>
            <a:r>
              <a:rPr lang="en-US" smtClean="0"/>
              <a:t>doc</a:t>
            </a:r>
          </a:p>
          <a:p>
            <a:r>
              <a:rPr lang="ru-RU" smtClean="0"/>
              <a:t>Мама.</a:t>
            </a:r>
            <a:r>
              <a:rPr lang="en-US" smtClean="0"/>
              <a:t>jpg</a:t>
            </a:r>
          </a:p>
          <a:p>
            <a:r>
              <a:rPr lang="ru-RU" smtClean="0"/>
              <a:t>Мама.</a:t>
            </a:r>
            <a:r>
              <a:rPr lang="en-US" smtClean="0"/>
              <a:t>bmp</a:t>
            </a:r>
          </a:p>
          <a:p>
            <a:r>
              <a:rPr lang="ru-RU" smtClean="0"/>
              <a:t>Мама.</a:t>
            </a:r>
            <a:r>
              <a:rPr lang="en-US" smtClean="0"/>
              <a:t>wav</a:t>
            </a:r>
          </a:p>
          <a:p>
            <a:r>
              <a:rPr lang="ru-RU" smtClean="0"/>
              <a:t>Мама.</a:t>
            </a:r>
            <a:r>
              <a:rPr lang="en-US" smtClean="0"/>
              <a:t>avi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Файловая система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На каждом носителе информации (гибком, жестком или лазерном диске) может храниться большое количество файлов. Порядок хранения файлов на диске определяется установленной файловой системой. </a:t>
            </a:r>
            <a:endParaRPr lang="ru-RU" u="sng" dirty="0"/>
          </a:p>
          <a:p>
            <a:pPr>
              <a:buFont typeface="Wingdings" pitchFamily="2" charset="2"/>
              <a:buNone/>
            </a:pPr>
            <a:r>
              <a:rPr lang="ru-RU" u="sng" dirty="0"/>
              <a:t>Файловая система</a:t>
            </a:r>
            <a:r>
              <a:rPr lang="ru-RU" dirty="0"/>
              <a:t> - это система хранения файлов и организации каталогов.</a:t>
            </a:r>
          </a:p>
        </p:txBody>
      </p:sp>
    </p:spTree>
    <p:extLst>
      <p:ext uri="{BB962C8B-B14F-4D97-AF65-F5344CB8AC3E}">
        <p14:creationId xmlns:p14="http://schemas.microsoft.com/office/powerpoint/2010/main" val="122957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Многоуровневая иерархическая файловая система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686800" cy="1600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Если на диске хранятся сотни и тысячи файлов, то для удобства поиска файлы организуются в </a:t>
            </a:r>
            <a:r>
              <a:rPr lang="ru-RU" sz="2400" i="1" dirty="0"/>
              <a:t>многоуровневую иерархическую файловую систему</a:t>
            </a:r>
            <a:r>
              <a:rPr lang="ru-RU" sz="2400" dirty="0"/>
              <a:t>, которая имеет «древовидную» структуру (имеет вид перевернутого дерева).</a:t>
            </a:r>
          </a:p>
        </p:txBody>
      </p:sp>
      <p:pic>
        <p:nvPicPr>
          <p:cNvPr id="73733" name="Picture 5" descr="многоуровневая иерархическая файловая систем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29000"/>
            <a:ext cx="3960813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27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Путь к файлу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5003800" y="1828800"/>
            <a:ext cx="3683000" cy="4302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Для того чтобы найти файл в иерархической файловой структуре необходимо указать путь к файлу. В путь к файлу входят записываемые через разделитель "\" логическое имя диска и последовательность имен вложенных друг в друга каталогов, в последнем из которых находится данный нужный файл. </a:t>
            </a:r>
          </a:p>
        </p:txBody>
      </p:sp>
      <p:pic>
        <p:nvPicPr>
          <p:cNvPr id="74756" name="Picture 4" descr="Без-имени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133600"/>
            <a:ext cx="518318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059113" y="5445125"/>
            <a:ext cx="3384550" cy="1190625"/>
          </a:xfrm>
          <a:prstGeom prst="rect">
            <a:avLst/>
          </a:prstGeom>
          <a:solidFill>
            <a:srgbClr val="E2F3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C:\Рефераты\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C:\Рефераты\Физика\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C:\Рефераты\Информатика\ 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C:\Рисунки\ </a:t>
            </a:r>
          </a:p>
        </p:txBody>
      </p:sp>
    </p:spTree>
    <p:extLst>
      <p:ext uri="{BB962C8B-B14F-4D97-AF65-F5344CB8AC3E}">
        <p14:creationId xmlns:p14="http://schemas.microsoft.com/office/powerpoint/2010/main" val="27131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052"/>
            <a:ext cx="8229600" cy="818660"/>
          </a:xfrm>
        </p:spPr>
        <p:txBody>
          <a:bodyPr/>
          <a:lstStyle/>
          <a:p>
            <a:r>
              <a:rPr lang="ru-RU" dirty="0"/>
              <a:t>Полное имя файла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00563" y="919470"/>
            <a:ext cx="4643437" cy="14398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Путь к файлу вместе с именем файла называют </a:t>
            </a:r>
            <a:r>
              <a:rPr lang="ru-RU" sz="2800" u="sng" dirty="0"/>
              <a:t>полным именем файла</a:t>
            </a:r>
            <a:r>
              <a:rPr lang="ru-RU" sz="2800" dirty="0"/>
              <a:t>. </a:t>
            </a:r>
          </a:p>
        </p:txBody>
      </p:sp>
      <p:pic>
        <p:nvPicPr>
          <p:cNvPr id="76804" name="Picture 4" descr="Без-имени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2" y="908720"/>
            <a:ext cx="42481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3861048"/>
            <a:ext cx="82601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Записываемые через разделитель "\" логическое имя диска и последовательность имен вложенных друг в друга каталогов, в последнем из которых находится данный нужный файл.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462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Квадрант">
  <a:themeElements>
    <a:clrScheme name="1_Квадрант 6">
      <a:dk1>
        <a:srgbClr val="000000"/>
      </a:dk1>
      <a:lt1>
        <a:srgbClr val="FFFFFF"/>
      </a:lt1>
      <a:dk2>
        <a:srgbClr val="000000"/>
      </a:dk2>
      <a:lt2>
        <a:srgbClr val="669966"/>
      </a:lt2>
      <a:accent1>
        <a:srgbClr val="CCCC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E2E2FF"/>
      </a:accent5>
      <a:accent6>
        <a:srgbClr val="8A8AB9"/>
      </a:accent6>
      <a:hlink>
        <a:srgbClr val="000066"/>
      </a:hlink>
      <a:folHlink>
        <a:srgbClr val="333399"/>
      </a:folHlink>
    </a:clrScheme>
    <a:fontScheme name="1_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644</Words>
  <Application>Microsoft Office PowerPoint</Application>
  <PresentationFormat>Экран (4:3)</PresentationFormat>
  <Paragraphs>112</Paragraphs>
  <Slides>19</Slides>
  <Notes>19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Точки</vt:lpstr>
      <vt:lpstr>1_Квадрант</vt:lpstr>
      <vt:lpstr>Точечный рисунок</vt:lpstr>
      <vt:lpstr>Файл и файловая система</vt:lpstr>
      <vt:lpstr>Что такое файл?</vt:lpstr>
      <vt:lpstr>Имя  файла </vt:lpstr>
      <vt:lpstr>Таблица типов файлов и их расширений </vt:lpstr>
      <vt:lpstr>Примеры </vt:lpstr>
      <vt:lpstr>Файловая система</vt:lpstr>
      <vt:lpstr>Многоуровневая иерархическая файловая система</vt:lpstr>
      <vt:lpstr>Путь к файлу</vt:lpstr>
      <vt:lpstr>Полное имя файла</vt:lpstr>
      <vt:lpstr>Полное имя файла</vt:lpstr>
      <vt:lpstr>Маска файла</vt:lpstr>
      <vt:lpstr>Маска файла</vt:lpstr>
      <vt:lpstr>Презентация PowerPoint</vt:lpstr>
      <vt:lpstr>Папка</vt:lpstr>
      <vt:lpstr>Запишите полные имена всех файлов</vt:lpstr>
      <vt:lpstr>Запишите полные имена всех файлов</vt:lpstr>
      <vt:lpstr>Постройте дерево каталогов</vt:lpstr>
      <vt:lpstr>Постройте дерево каталогов</vt:lpstr>
      <vt:lpstr>Презентация PowerPoint</vt:lpstr>
    </vt:vector>
  </TitlesOfParts>
  <Company>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2</cp:lastModifiedBy>
  <cp:revision>69</cp:revision>
  <dcterms:created xsi:type="dcterms:W3CDTF">2007-11-23T05:36:47Z</dcterms:created>
  <dcterms:modified xsi:type="dcterms:W3CDTF">2017-03-15T06:52:36Z</dcterms:modified>
</cp:coreProperties>
</file>