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EC4F5-E244-4565-840B-947F27B633E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6D47A-270C-4B36-B622-BE2463E76F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8DF1A4-6DFF-4DE5-8D87-1A002A3B192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E1E2D6-07A4-472B-971B-E4F6D164F68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b="1" i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Файлы </a:t>
            </a:r>
            <a:r>
              <a:rPr lang="ru-RU" b="1" i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и </a:t>
            </a:r>
            <a:br>
              <a:rPr lang="ru-RU" b="1" i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</a:br>
            <a:r>
              <a:rPr lang="ru-RU" b="1" i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файловая система</a:t>
            </a:r>
            <a:br>
              <a:rPr lang="ru-RU" b="1" i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357686" y="4357694"/>
            <a:ext cx="2881313" cy="984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8 класс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141" y="5572140"/>
            <a:ext cx="3267946" cy="1034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dirty="0" smtClean="0"/>
              <a:t>Учитель информатики и ИКТ</a:t>
            </a:r>
          </a:p>
          <a:p>
            <a:pPr algn="ctr">
              <a:spcBef>
                <a:spcPct val="20000"/>
              </a:spcBef>
            </a:pPr>
            <a:r>
              <a:rPr lang="ru-RU" dirty="0" err="1" smtClean="0"/>
              <a:t>Новак</a:t>
            </a:r>
            <a:r>
              <a:rPr lang="ru-RU" dirty="0" smtClean="0"/>
              <a:t> Ирина Васильевна</a:t>
            </a:r>
            <a:endParaRPr lang="ru-RU" dirty="0" smtClean="0"/>
          </a:p>
          <a:p>
            <a:pPr algn="ctr">
              <a:spcBef>
                <a:spcPct val="20000"/>
              </a:spcBef>
            </a:pPr>
            <a:r>
              <a:rPr lang="ru-RU" dirty="0" smtClean="0"/>
              <a:t>МБОУ </a:t>
            </a:r>
            <a:r>
              <a:rPr lang="ru-RU" dirty="0" smtClean="0"/>
              <a:t>СОШ </a:t>
            </a:r>
            <a:r>
              <a:rPr lang="ru-RU" dirty="0" smtClean="0"/>
              <a:t>№79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6"/>
          <p:cNvSpPr>
            <a:spLocks noChangeArrowheads="1" noChangeShapeType="1" noTextEdit="1"/>
          </p:cNvSpPr>
          <p:nvPr/>
        </p:nvSpPr>
        <p:spPr bwMode="auto">
          <a:xfrm>
            <a:off x="642910" y="357166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2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785786" y="192880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25" y="1857375"/>
            <a:ext cx="494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Установите соответствие.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2643182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.wav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728" y="3643314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.bmp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4714884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.zip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5715016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.rtf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00496" y="2500306"/>
            <a:ext cx="4714908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текстовый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00496" y="3571876"/>
            <a:ext cx="4643470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архив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00496" y="4643446"/>
            <a:ext cx="4714908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звуковой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00496" y="5715016"/>
            <a:ext cx="4714908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графический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143240" y="3000372"/>
            <a:ext cx="1143000" cy="2071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286116" y="4143380"/>
            <a:ext cx="1143000" cy="2071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286116" y="3929066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286116" y="2786058"/>
            <a:ext cx="1143000" cy="3286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6"/>
          <p:cNvSpPr>
            <a:spLocks noChangeArrowheads="1" noChangeShapeType="1" noTextEdit="1"/>
          </p:cNvSpPr>
          <p:nvPr/>
        </p:nvSpPr>
        <p:spPr bwMode="auto">
          <a:xfrm>
            <a:off x="857224" y="428604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3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928662" y="192880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35" y="2143125"/>
            <a:ext cx="821537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каталоге хранился файл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.doc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После создания в этом каталоге подкаталога и перемещения в созданный подкаталог  файла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.doc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полное имя файла стало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:\SCHOOL\ADMIN\DOC\YEAR\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.doc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Полное имя каталога, в котором хранился файл до перемещения: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14546" y="4643446"/>
            <a:ext cx="1058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YEAR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00500" y="4643438"/>
            <a:ext cx="3760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:\SCHOOL\ADMIN\DOC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00500" y="5286375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:\SCHOOL\ADMIN\DOC\YEAR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5984" y="5286388"/>
            <a:ext cx="83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DOC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4786322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8" y="4786313"/>
            <a:ext cx="214312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5429264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3" name="Прямоугольник 22"/>
          <p:cNvSpPr/>
          <p:nvPr/>
        </p:nvSpPr>
        <p:spPr>
          <a:xfrm>
            <a:off x="3786188" y="5429250"/>
            <a:ext cx="214312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2" name="Группа 39"/>
          <p:cNvGrpSpPr>
            <a:grpSpLocks/>
          </p:cNvGrpSpPr>
          <p:nvPr/>
        </p:nvGrpSpPr>
        <p:grpSpPr bwMode="auto">
          <a:xfrm>
            <a:off x="3832225" y="4683125"/>
            <a:ext cx="214313" cy="285750"/>
            <a:chOff x="7929586" y="3000372"/>
            <a:chExt cx="285752" cy="51413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16200000" flipH="1">
              <a:off x="7793744" y="3279090"/>
              <a:ext cx="357190" cy="8550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7851114" y="3150282"/>
              <a:ext cx="514134" cy="214314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6"/>
          <p:cNvSpPr>
            <a:spLocks noChangeArrowheads="1" noChangeShapeType="1" noTextEdit="1"/>
          </p:cNvSpPr>
          <p:nvPr/>
        </p:nvSpPr>
        <p:spPr bwMode="auto">
          <a:xfrm>
            <a:off x="857224" y="357166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4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857224" y="1785926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62"/>
          <p:cNvGrpSpPr>
            <a:grpSpLocks/>
          </p:cNvGrpSpPr>
          <p:nvPr/>
        </p:nvGrpSpPr>
        <p:grpSpPr bwMode="auto">
          <a:xfrm>
            <a:off x="2571736" y="2714620"/>
            <a:ext cx="4030663" cy="2246312"/>
            <a:chOff x="1364675" y="2052492"/>
            <a:chExt cx="4030474" cy="2245906"/>
          </a:xfrm>
        </p:grpSpPr>
        <p:pic>
          <p:nvPicPr>
            <p:cNvPr id="13321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57356" y="2052492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1928212" y="2642935"/>
              <a:ext cx="214302" cy="21427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800" dirty="0"/>
                <a:t>-</a:t>
              </a:r>
            </a:p>
          </p:txBody>
        </p:sp>
        <p:pic>
          <p:nvPicPr>
            <p:cNvPr id="13323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63545" y="2537465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Прямая соединительная линия 10"/>
            <p:cNvCxnSpPr>
              <a:stCxn id="5" idx="2"/>
              <a:endCxn id="8" idx="0"/>
            </p:cNvCxnSpPr>
            <p:nvPr/>
          </p:nvCxnSpPr>
          <p:spPr>
            <a:xfrm rot="5400000">
              <a:off x="1958382" y="2566749"/>
              <a:ext cx="153959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8" idx="3"/>
              <a:endCxn id="9" idx="1"/>
            </p:cNvCxnSpPr>
            <p:nvPr/>
          </p:nvCxnSpPr>
          <p:spPr>
            <a:xfrm>
              <a:off x="2142514" y="2750866"/>
              <a:ext cx="220653" cy="47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417150" y="3057197"/>
              <a:ext cx="168245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327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28860" y="3714752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8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928926" y="2920781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9" name="Прямая соединительная линия 38"/>
            <p:cNvCxnSpPr>
              <a:stCxn id="27" idx="1"/>
            </p:cNvCxnSpPr>
            <p:nvPr/>
          </p:nvCxnSpPr>
          <p:spPr>
            <a:xfrm rot="10800000" flipV="1">
              <a:off x="2499685" y="3139732"/>
              <a:ext cx="428605" cy="31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2487790" y="4203959"/>
              <a:ext cx="169832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 flipV="1">
              <a:off x="2571118" y="4285700"/>
              <a:ext cx="1785854" cy="47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stCxn id="8" idx="2"/>
            </p:cNvCxnSpPr>
            <p:nvPr/>
          </p:nvCxnSpPr>
          <p:spPr>
            <a:xfrm rot="16200000" flipH="1">
              <a:off x="1517934" y="3375432"/>
              <a:ext cx="1071369" cy="349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26" idx="1"/>
            </p:cNvCxnSpPr>
            <p:nvPr/>
          </p:nvCxnSpPr>
          <p:spPr>
            <a:xfrm rot="10800000">
              <a:off x="2071080" y="3928578"/>
              <a:ext cx="357170" cy="47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2987830" y="3418288"/>
              <a:ext cx="169831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0800000" flipV="1">
              <a:off x="3071158" y="3500030"/>
              <a:ext cx="1214380" cy="47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36" name="TextBox 55"/>
            <p:cNvSpPr txBox="1">
              <a:spLocks noChangeArrowheads="1"/>
            </p:cNvSpPr>
            <p:nvPr/>
          </p:nvSpPr>
          <p:spPr bwMode="auto">
            <a:xfrm>
              <a:off x="1364675" y="209178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A:\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7" name="TextBox 56"/>
            <p:cNvSpPr txBox="1">
              <a:spLocks noChangeArrowheads="1"/>
            </p:cNvSpPr>
            <p:nvPr/>
          </p:nvSpPr>
          <p:spPr bwMode="auto">
            <a:xfrm>
              <a:off x="2714612" y="2571744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Doc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8" name="TextBox 57"/>
            <p:cNvSpPr txBox="1">
              <a:spLocks noChangeArrowheads="1"/>
            </p:cNvSpPr>
            <p:nvPr/>
          </p:nvSpPr>
          <p:spPr bwMode="auto">
            <a:xfrm>
              <a:off x="3214678" y="3000372"/>
              <a:ext cx="6848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Form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9" name="TextBox 58"/>
            <p:cNvSpPr txBox="1">
              <a:spLocks noChangeArrowheads="1"/>
            </p:cNvSpPr>
            <p:nvPr/>
          </p:nvSpPr>
          <p:spPr bwMode="auto">
            <a:xfrm>
              <a:off x="4357686" y="3214686"/>
              <a:ext cx="10118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ABC.odt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0" name="TextBox 59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9028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Risunki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1" name="TextBox 61"/>
            <p:cNvSpPr txBox="1">
              <a:spLocks noChangeArrowheads="1"/>
            </p:cNvSpPr>
            <p:nvPr/>
          </p:nvSpPr>
          <p:spPr bwMode="auto">
            <a:xfrm>
              <a:off x="4357686" y="3929066"/>
              <a:ext cx="10374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BUS.png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14348" y="1857364"/>
            <a:ext cx="80010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Записать полное имя файлов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ABC.odt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BUS.png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(включая путь к файлу) в иерархической файловой системе, изображенной на рисунке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2571736" y="5143512"/>
            <a:ext cx="4432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А</a:t>
            </a:r>
            <a:r>
              <a:rPr lang="en-US" sz="2800" b="1" dirty="0">
                <a:latin typeface="Bookman Old Style" pitchFamily="18" charset="0"/>
              </a:rPr>
              <a:t>:\Doc</a:t>
            </a:r>
            <a:r>
              <a:rPr lang="ru-RU" sz="2800" b="1" dirty="0">
                <a:latin typeface="Bookman Old Style" pitchFamily="18" charset="0"/>
              </a:rPr>
              <a:t>\</a:t>
            </a:r>
            <a:r>
              <a:rPr lang="en-US" sz="2800" b="1" dirty="0">
                <a:latin typeface="Bookman Old Style" pitchFamily="18" charset="0"/>
              </a:rPr>
              <a:t>Form</a:t>
            </a:r>
            <a:r>
              <a:rPr lang="ru-RU" sz="2800" b="1" dirty="0">
                <a:latin typeface="Bookman Old Style" pitchFamily="18" charset="0"/>
              </a:rPr>
              <a:t>\</a:t>
            </a:r>
            <a:r>
              <a:rPr lang="en-US" sz="2800" b="1" dirty="0">
                <a:latin typeface="Bookman Old Style" pitchFamily="18" charset="0"/>
              </a:rPr>
              <a:t>ABC.odt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2643174" y="5715016"/>
            <a:ext cx="4003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Bookman Old Style" pitchFamily="18" charset="0"/>
              </a:rPr>
              <a:t>А</a:t>
            </a:r>
            <a:r>
              <a:rPr lang="en-US" sz="2800" b="1" dirty="0">
                <a:latin typeface="Bookman Old Style" pitchFamily="18" charset="0"/>
              </a:rPr>
              <a:t>:\</a:t>
            </a:r>
            <a:r>
              <a:rPr lang="en-US" sz="2800" b="1" dirty="0" err="1">
                <a:latin typeface="Bookman Old Style" pitchFamily="18" charset="0"/>
              </a:rPr>
              <a:t>Risunki</a:t>
            </a:r>
            <a:r>
              <a:rPr lang="ru-RU" sz="2800" b="1" dirty="0">
                <a:latin typeface="Bookman Old Style" pitchFamily="18" charset="0"/>
              </a:rPr>
              <a:t>\</a:t>
            </a:r>
            <a:r>
              <a:rPr lang="en-US" sz="2800" b="1" dirty="0">
                <a:latin typeface="Bookman Old Style" pitchFamily="18" charset="0"/>
              </a:rPr>
              <a:t>BUS.png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500034" y="2143116"/>
            <a:ext cx="814390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«Форматирование, проверка, дефрагментация носителей информации»</a:t>
            </a: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1000100" y="357166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071538" y="1785926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1071538" y="500042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Домашнее задание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071538" y="2071678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285992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>
              <a:buFontTx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п. 2.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2.3.2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2.3.3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-58</a:t>
            </a:r>
            <a:endParaRPr lang="en-US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800" indent="-304800">
              <a:buFontTx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Задание 2.3, 2.4, 2.5 стр.53</a:t>
            </a:r>
          </a:p>
          <a:p>
            <a:pPr marL="304800" indent="-304800">
              <a:buFontTx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Задание 2.6 стр.57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3000364" y="500042"/>
            <a:ext cx="3095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ФАЙЛ</a:t>
            </a:r>
          </a:p>
        </p:txBody>
      </p:sp>
      <p:sp>
        <p:nvSpPr>
          <p:cNvPr id="3075" name="Line 16"/>
          <p:cNvSpPr>
            <a:spLocks noChangeShapeType="1"/>
          </p:cNvSpPr>
          <p:nvPr/>
        </p:nvSpPr>
        <p:spPr bwMode="auto">
          <a:xfrm>
            <a:off x="1071538" y="1000108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17"/>
          <p:cNvSpPr>
            <a:spLocks noChangeShapeType="1"/>
          </p:cNvSpPr>
          <p:nvPr/>
        </p:nvSpPr>
        <p:spPr bwMode="auto">
          <a:xfrm>
            <a:off x="1142976" y="2214554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1214414" y="1214422"/>
            <a:ext cx="7200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400" dirty="0">
                <a:latin typeface="Times New Roman" pitchFamily="18" charset="0"/>
              </a:rPr>
              <a:t>Все программы и данные хранятся в долговременной (внешней) памяти компьютера в виде </a:t>
            </a:r>
            <a:r>
              <a:rPr lang="ru-RU" sz="2400" b="1" dirty="0">
                <a:latin typeface="Times New Roman" pitchFamily="18" charset="0"/>
              </a:rPr>
              <a:t>файлов</a:t>
            </a:r>
            <a:r>
              <a:rPr lang="ru-RU" sz="2000" b="1" dirty="0">
                <a:latin typeface="Times New Roman" pitchFamily="18" charset="0"/>
              </a:rPr>
              <a:t>.</a:t>
            </a:r>
          </a:p>
        </p:txBody>
      </p:sp>
      <p:pic>
        <p:nvPicPr>
          <p:cNvPr id="3078" name="Picture 10" descr="H:\прилож\файл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2428875"/>
            <a:ext cx="4089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2910" y="3000372"/>
            <a:ext cx="4929188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3700" b="1" dirty="0">
                <a:latin typeface="Times New Roman" pitchFamily="18" charset="0"/>
              </a:rPr>
              <a:t>Файл </a:t>
            </a:r>
            <a:r>
              <a:rPr lang="ru-RU" sz="3700" dirty="0">
                <a:latin typeface="Times New Roman" pitchFamily="18" charset="0"/>
              </a:rPr>
              <a:t>– это программа или данные, имеющие имя и хранящиеся в долговременной памяти.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/>
          </p:cNvGraphicFramePr>
          <p:nvPr/>
        </p:nvGraphicFramePr>
        <p:xfrm>
          <a:off x="857224" y="1643050"/>
          <a:ext cx="7786742" cy="32210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82556"/>
                <a:gridCol w="5604186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DOC, TXT, ODT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текстовую информацию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BMP, JPG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GIF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графическую информацию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видеоизображение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WAV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MP3, MID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звуковую информацию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BAC, PAS 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Файлы на языке программирования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ZIP, RAR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Архивные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Исполняемые файлы (запускает программу)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SYS, DRV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Системные файлы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</a:tbl>
          </a:graphicData>
        </a:graphic>
      </p:graphicFrame>
      <p:sp>
        <p:nvSpPr>
          <p:cNvPr id="4130" name="WordArt 4"/>
          <p:cNvSpPr>
            <a:spLocks noChangeArrowheads="1" noChangeShapeType="1" noTextEdit="1"/>
          </p:cNvSpPr>
          <p:nvPr/>
        </p:nvSpPr>
        <p:spPr bwMode="auto">
          <a:xfrm>
            <a:off x="2071670" y="428604"/>
            <a:ext cx="4786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ТИП ФАЙЛА</a:t>
            </a:r>
          </a:p>
        </p:txBody>
      </p:sp>
      <p:sp>
        <p:nvSpPr>
          <p:cNvPr id="4131" name="Line 16"/>
          <p:cNvSpPr>
            <a:spLocks noChangeShapeType="1"/>
          </p:cNvSpPr>
          <p:nvPr/>
        </p:nvSpPr>
        <p:spPr bwMode="auto">
          <a:xfrm>
            <a:off x="928662" y="928670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17"/>
          <p:cNvSpPr>
            <a:spLocks noChangeShapeType="1"/>
          </p:cNvSpPr>
          <p:nvPr/>
        </p:nvSpPr>
        <p:spPr bwMode="auto">
          <a:xfrm>
            <a:off x="928662" y="157161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28662" y="928670"/>
            <a:ext cx="720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Расширение имени файла определяет тип хранящейся информации в файле.</a:t>
            </a:r>
            <a:endParaRPr lang="ru-RU" sz="2000" b="1" i="1" dirty="0">
              <a:latin typeface="Times New Roman" pitchFamily="18" charset="0"/>
            </a:endParaRPr>
          </a:p>
        </p:txBody>
      </p:sp>
      <p:pic>
        <p:nvPicPr>
          <p:cNvPr id="4134" name="Picture 41" descr="C:\Users\Ноут\Downloads\rar_970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52863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Picture 42" descr="C:\Users\Ноут\Downloads\mp3_702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535782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43" descr="C:\Users\Ноут\Downloads\documents_1226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57356" y="500063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7" name="Picture 44" descr="C:\Users\Ноут\Downloads\jpg_884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488" y="535782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8" name="Picture 47" descr="C:\Users\Ноут\Downloads\avi_2704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9058" y="485776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9" name="Picture 48" descr="C:\Users\Ноут\Downloads\text-x-pascal_7109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57884" y="492919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0" name="Picture 49" descr="C:\Users\Ноут\Downloads\application-x-executable_7079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715272" y="4929198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2"/>
          <p:cNvSpPr>
            <a:spLocks noChangeArrowheads="1" noChangeShapeType="1" noTextEdit="1"/>
          </p:cNvSpPr>
          <p:nvPr/>
        </p:nvSpPr>
        <p:spPr bwMode="auto">
          <a:xfrm>
            <a:off x="1928794" y="428604"/>
            <a:ext cx="49672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ИМЯ ФАЙЛА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857224" y="1071546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</a:rPr>
              <a:t>Имя файла</a:t>
            </a:r>
            <a:r>
              <a:rPr lang="ru-RU" sz="2400" dirty="0">
                <a:latin typeface="Times New Roman" pitchFamily="18" charset="0"/>
              </a:rPr>
              <a:t>  – состоит из двух частей, разделенных точкой: </a:t>
            </a:r>
            <a:r>
              <a:rPr lang="ru-RU" sz="2400" b="1" i="1" dirty="0">
                <a:solidFill>
                  <a:srgbClr val="000099"/>
                </a:solidFill>
                <a:latin typeface="Times New Roman" pitchFamily="18" charset="0"/>
              </a:rPr>
              <a:t>имени файла</a:t>
            </a:r>
            <a:r>
              <a:rPr lang="ru-RU" sz="2400" i="1" dirty="0">
                <a:solidFill>
                  <a:srgbClr val="409632"/>
                </a:solidFill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и </a:t>
            </a:r>
            <a:r>
              <a:rPr lang="ru-RU" sz="2400" b="1" i="1" dirty="0">
                <a:solidFill>
                  <a:srgbClr val="000099"/>
                </a:solidFill>
                <a:latin typeface="Times New Roman" pitchFamily="18" charset="0"/>
              </a:rPr>
              <a:t>расширения</a:t>
            </a:r>
            <a:r>
              <a:rPr lang="ru-RU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auto">
          <a:xfrm>
            <a:off x="857224" y="928670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15"/>
          <p:cNvSpPr>
            <a:spLocks noChangeShapeType="1"/>
          </p:cNvSpPr>
          <p:nvPr/>
        </p:nvSpPr>
        <p:spPr bwMode="auto">
          <a:xfrm>
            <a:off x="785786" y="192880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714375" y="2286000"/>
            <a:ext cx="79359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 dirty="0">
                <a:solidFill>
                  <a:srgbClr val="FF3300"/>
                </a:solidFill>
                <a:latin typeface="Georgia" pitchFamily="18" charset="0"/>
              </a:rPr>
              <a:t>Приветствие</a:t>
            </a:r>
            <a:r>
              <a:rPr lang="en-US" sz="6600" b="1" dirty="0">
                <a:solidFill>
                  <a:srgbClr val="FF3300"/>
                </a:solidFill>
                <a:latin typeface="Georgia" pitchFamily="18" charset="0"/>
              </a:rPr>
              <a:t>.doc</a:t>
            </a:r>
            <a:endParaRPr lang="ru-RU" sz="6600" b="1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 rot="-5400000">
            <a:off x="7665244" y="2678906"/>
            <a:ext cx="285750" cy="1500188"/>
          </a:xfrm>
          <a:prstGeom prst="leftBrace">
            <a:avLst>
              <a:gd name="adj1" fmla="val 389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sz="1800"/>
          </a:p>
        </p:txBody>
      </p:sp>
      <p:sp>
        <p:nvSpPr>
          <p:cNvPr id="2" name="AutoShape 5"/>
          <p:cNvSpPr>
            <a:spLocks/>
          </p:cNvSpPr>
          <p:nvPr/>
        </p:nvSpPr>
        <p:spPr bwMode="auto">
          <a:xfrm rot="-5400000">
            <a:off x="3643313" y="500062"/>
            <a:ext cx="285750" cy="5857875"/>
          </a:xfrm>
          <a:prstGeom prst="leftBrace">
            <a:avLst>
              <a:gd name="adj1" fmla="val 1511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sz="1800"/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857250" y="4071938"/>
            <a:ext cx="39608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дает пользователь</a:t>
            </a:r>
          </a:p>
        </p:txBody>
      </p:sp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5072063" y="4071938"/>
            <a:ext cx="350046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3200" dirty="0">
                <a:latin typeface="Times New Roman" pitchFamily="18" charset="0"/>
              </a:rPr>
              <a:t>указывает, какого рода информация хранится в файле, тип файла.</a:t>
            </a:r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2571750" y="3643313"/>
            <a:ext cx="184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99"/>
                </a:solidFill>
              </a:rPr>
              <a:t>имя файла</a:t>
            </a:r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6357951" y="3571875"/>
            <a:ext cx="2357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99"/>
                </a:solidFill>
              </a:rPr>
              <a:t>расширение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6" grpId="0"/>
      <p:bldP spid="45061" grpId="0" animBg="1"/>
      <p:bldP spid="2" grpId="0" animBg="1"/>
      <p:bldP spid="5129" grpId="0"/>
      <p:bldP spid="5130" grpId="0"/>
      <p:bldP spid="5131" grpId="0"/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2"/>
          <p:cNvSpPr>
            <a:spLocks noChangeArrowheads="1" noChangeShapeType="1" noTextEdit="1"/>
          </p:cNvSpPr>
          <p:nvPr/>
        </p:nvSpPr>
        <p:spPr bwMode="auto">
          <a:xfrm>
            <a:off x="857224" y="500042"/>
            <a:ext cx="7273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ФОРМАТИРОВАНИЕ ДИСКОВ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642910" y="928670"/>
            <a:ext cx="7273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</a:rPr>
              <a:t>процесс разметки устройств хранения или носителей информации: жёстких дисков, дискет, устройств хранения на основе </a:t>
            </a:r>
            <a:r>
              <a:rPr lang="ru-RU" sz="2000" dirty="0" err="1">
                <a:latin typeface="Times New Roman" pitchFamily="18" charset="0"/>
              </a:rPr>
              <a:t>флеш-памяти</a:t>
            </a:r>
            <a:r>
              <a:rPr lang="ru-RU" sz="2000" dirty="0">
                <a:latin typeface="Times New Roman" pitchFamily="18" charset="0"/>
              </a:rPr>
              <a:t>, оптических носителей и др.</a:t>
            </a:r>
            <a:r>
              <a:rPr lang="ru-RU" dirty="0"/>
              <a:t> </a:t>
            </a:r>
          </a:p>
        </p:txBody>
      </p:sp>
      <p:sp>
        <p:nvSpPr>
          <p:cNvPr id="6148" name="Line 14"/>
          <p:cNvSpPr>
            <a:spLocks noChangeShapeType="1"/>
          </p:cNvSpPr>
          <p:nvPr/>
        </p:nvSpPr>
        <p:spPr bwMode="auto">
          <a:xfrm>
            <a:off x="714348" y="1000108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15"/>
          <p:cNvSpPr>
            <a:spLocks noChangeShapeType="1"/>
          </p:cNvSpPr>
          <p:nvPr/>
        </p:nvSpPr>
        <p:spPr bwMode="auto">
          <a:xfrm>
            <a:off x="714348" y="192880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771775" y="1844675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>
                <a:latin typeface="Times New Roman" pitchFamily="18" charset="0"/>
              </a:rPr>
              <a:t>Способы форматирования 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500034" y="2214554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</a:rPr>
              <a:t>1. </a:t>
            </a:r>
            <a:r>
              <a:rPr lang="ru-RU" sz="2000" b="1" dirty="0">
                <a:latin typeface="Times New Roman" pitchFamily="18" charset="0"/>
              </a:rPr>
              <a:t>Полное форматирование</a:t>
            </a:r>
            <a:r>
              <a:rPr lang="ru-RU" sz="2000" dirty="0">
                <a:latin typeface="Times New Roman" pitchFamily="18" charset="0"/>
              </a:rPr>
              <a:t> включает в себя разметку диска на дорожки и секторы, поэтому все хранящиеся на диске файлы уничтожаются.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500034" y="2857496"/>
            <a:ext cx="8551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</a:rPr>
              <a:t>2. </a:t>
            </a:r>
            <a:r>
              <a:rPr lang="ru-RU" sz="2000" b="1" dirty="0">
                <a:latin typeface="Times New Roman" pitchFamily="18" charset="0"/>
              </a:rPr>
              <a:t>Быстрое форматирование</a:t>
            </a:r>
            <a:r>
              <a:rPr lang="ru-RU" sz="2000" dirty="0">
                <a:latin typeface="Times New Roman" pitchFamily="18" charset="0"/>
              </a:rPr>
              <a:t> производит лишь очистку каталогов диска, поэтому информация, т.е. сами файлы, сохраняются, и существует возможность их восстановления.</a:t>
            </a:r>
          </a:p>
        </p:txBody>
      </p:sp>
      <p:pic>
        <p:nvPicPr>
          <p:cNvPr id="6153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75" y="3894138"/>
            <a:ext cx="2000250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3500438"/>
            <a:ext cx="2778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Oval 13"/>
          <p:cNvSpPr>
            <a:spLocks noChangeArrowheads="1"/>
          </p:cNvSpPr>
          <p:nvPr/>
        </p:nvSpPr>
        <p:spPr bwMode="auto">
          <a:xfrm>
            <a:off x="4929188" y="5743575"/>
            <a:ext cx="1643062" cy="285750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0313" y="5600700"/>
            <a:ext cx="1214437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6150" grpId="0"/>
      <p:bldP spid="6151" grpId="0"/>
      <p:bldP spid="6152" grpId="0"/>
      <p:bldP spid="6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2"/>
          <p:cNvSpPr>
            <a:spLocks noChangeArrowheads="1" noChangeShapeType="1" noTextEdit="1"/>
          </p:cNvSpPr>
          <p:nvPr/>
        </p:nvSpPr>
        <p:spPr bwMode="auto">
          <a:xfrm>
            <a:off x="928662" y="428604"/>
            <a:ext cx="7273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ФАЙЛОВАЯ </a:t>
            </a:r>
            <a:r>
              <a:rPr lang="ru-RU" sz="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СИСТЕМА</a:t>
            </a:r>
            <a:endParaRPr lang="ru-RU" sz="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928662" y="857232"/>
            <a:ext cx="727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порядок, определяющий способ организации, хранения и именования данных на носителях информации в компьютерах, а также в другом электронном оборудовании.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Line 14"/>
          <p:cNvSpPr>
            <a:spLocks noChangeShapeType="1"/>
          </p:cNvSpPr>
          <p:nvPr/>
        </p:nvSpPr>
        <p:spPr bwMode="auto">
          <a:xfrm>
            <a:off x="928662" y="928670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15"/>
          <p:cNvSpPr>
            <a:spLocks noChangeShapeType="1"/>
          </p:cNvSpPr>
          <p:nvPr/>
        </p:nvSpPr>
        <p:spPr bwMode="auto">
          <a:xfrm>
            <a:off x="928662" y="192880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1143000" y="2071688"/>
            <a:ext cx="3124200" cy="10715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</a:rPr>
              <a:t>Одноуровневая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5175250" y="2071688"/>
            <a:ext cx="3429000" cy="10715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100" b="1">
                <a:latin typeface="Times New Roman" pitchFamily="18" charset="0"/>
              </a:rPr>
              <a:t>Многоуровневая</a:t>
            </a:r>
          </a:p>
          <a:p>
            <a:pPr algn="ctr"/>
            <a:r>
              <a:rPr lang="ru-RU" sz="3100" b="1">
                <a:latin typeface="Times New Roman" pitchFamily="18" charset="0"/>
              </a:rPr>
              <a:t>(иерархическая)</a:t>
            </a:r>
          </a:p>
        </p:txBody>
      </p:sp>
      <p:pic>
        <p:nvPicPr>
          <p:cNvPr id="7176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688" y="3500438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5786438"/>
            <a:ext cx="6016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7988" y="4572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688" y="4572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5715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188" y="5715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86688" y="4572000"/>
            <a:ext cx="6016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Прямая со стрелкой 25"/>
          <p:cNvCxnSpPr>
            <a:stCxn id="11" idx="2"/>
            <a:endCxn id="18" idx="0"/>
          </p:cNvCxnSpPr>
          <p:nvPr/>
        </p:nvCxnSpPr>
        <p:spPr>
          <a:xfrm rot="5400000">
            <a:off x="6179344" y="3815557"/>
            <a:ext cx="357187" cy="11557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2"/>
            <a:endCxn id="19" idx="0"/>
          </p:cNvCxnSpPr>
          <p:nvPr/>
        </p:nvCxnSpPr>
        <p:spPr>
          <a:xfrm rot="5400000">
            <a:off x="6757988" y="4394200"/>
            <a:ext cx="357188" cy="158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2"/>
            <a:endCxn id="24" idx="0"/>
          </p:cNvCxnSpPr>
          <p:nvPr/>
        </p:nvCxnSpPr>
        <p:spPr>
          <a:xfrm rot="16200000" flipH="1">
            <a:off x="7333457" y="3817144"/>
            <a:ext cx="357187" cy="1152525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8" idx="2"/>
            <a:endCxn id="16" idx="0"/>
          </p:cNvCxnSpPr>
          <p:nvPr/>
        </p:nvCxnSpPr>
        <p:spPr>
          <a:xfrm rot="5400000">
            <a:off x="5219700" y="5226050"/>
            <a:ext cx="500063" cy="62071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9" idx="2"/>
            <a:endCxn id="20" idx="0"/>
          </p:cNvCxnSpPr>
          <p:nvPr/>
        </p:nvCxnSpPr>
        <p:spPr>
          <a:xfrm rot="5400000">
            <a:off x="6471444" y="5250656"/>
            <a:ext cx="428625" cy="5000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9" idx="2"/>
            <a:endCxn id="21" idx="0"/>
          </p:cNvCxnSpPr>
          <p:nvPr/>
        </p:nvCxnSpPr>
        <p:spPr>
          <a:xfrm rot="16200000" flipH="1">
            <a:off x="7007225" y="5214938"/>
            <a:ext cx="428625" cy="5715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89" name="TextBox 36"/>
          <p:cNvSpPr txBox="1">
            <a:spLocks noChangeArrowheads="1"/>
          </p:cNvSpPr>
          <p:nvPr/>
        </p:nvSpPr>
        <p:spPr bwMode="auto">
          <a:xfrm>
            <a:off x="7143750" y="3429000"/>
            <a:ext cx="1446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Корневой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каталог</a:t>
            </a:r>
          </a:p>
        </p:txBody>
      </p:sp>
      <p:sp>
        <p:nvSpPr>
          <p:cNvPr id="7190" name="TextBox 37"/>
          <p:cNvSpPr txBox="1">
            <a:spLocks noChangeArrowheads="1"/>
          </p:cNvSpPr>
          <p:nvPr/>
        </p:nvSpPr>
        <p:spPr bwMode="auto">
          <a:xfrm>
            <a:off x="785813" y="3357563"/>
            <a:ext cx="1446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Корневой</a:t>
            </a:r>
          </a:p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каталог</a:t>
            </a:r>
          </a:p>
        </p:txBody>
      </p:sp>
      <p:pic>
        <p:nvPicPr>
          <p:cNvPr id="7191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3286124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4500570"/>
            <a:ext cx="6016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4572008"/>
            <a:ext cx="6016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4572008"/>
            <a:ext cx="6016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4572008"/>
            <a:ext cx="6016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4572008"/>
            <a:ext cx="6016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Прямая соединительная линия 51"/>
          <p:cNvCxnSpPr/>
          <p:nvPr/>
        </p:nvCxnSpPr>
        <p:spPr>
          <a:xfrm rot="5400000">
            <a:off x="2674129" y="3826673"/>
            <a:ext cx="500063" cy="847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3396448" y="3890173"/>
            <a:ext cx="542925" cy="763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3839360" y="3447260"/>
            <a:ext cx="514350" cy="16208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V="1">
            <a:off x="2071670" y="4000504"/>
            <a:ext cx="1276348" cy="4286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3040847" y="4245773"/>
            <a:ext cx="500063" cy="95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7189" grpId="0"/>
      <p:bldP spid="7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2"/>
          <p:cNvSpPr>
            <a:spLocks noChangeArrowheads="1" noChangeShapeType="1" noTextEdit="1"/>
          </p:cNvSpPr>
          <p:nvPr/>
        </p:nvSpPr>
        <p:spPr bwMode="auto">
          <a:xfrm>
            <a:off x="928662" y="428604"/>
            <a:ext cx="7273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Диск или логический раздел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857224" y="928670"/>
            <a:ext cx="727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порядок, определяющий способ организации, хранения и именования данных на носителях информации в компьютерах, а также в другом электронном оборудовании.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Line 14"/>
          <p:cNvSpPr>
            <a:spLocks noChangeShapeType="1"/>
          </p:cNvSpPr>
          <p:nvPr/>
        </p:nvSpPr>
        <p:spPr bwMode="auto">
          <a:xfrm>
            <a:off x="857224" y="1000108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15"/>
          <p:cNvSpPr>
            <a:spLocks noChangeShapeType="1"/>
          </p:cNvSpPr>
          <p:nvPr/>
        </p:nvSpPr>
        <p:spPr bwMode="auto">
          <a:xfrm>
            <a:off x="857224" y="2000240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2143125"/>
            <a:ext cx="3786214" cy="278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42976" y="5000636"/>
            <a:ext cx="3913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Диски в ОС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Windows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9" name="Picture 7" descr="I:\Снимок-2 - копия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2143125"/>
            <a:ext cx="385765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37"/>
          <p:cNvSpPr txBox="1">
            <a:spLocks noChangeArrowheads="1"/>
          </p:cNvSpPr>
          <p:nvPr/>
        </p:nvSpPr>
        <p:spPr bwMode="auto">
          <a:xfrm>
            <a:off x="5357818" y="4929198"/>
            <a:ext cx="3343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Диски в ОС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Linux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12"/>
          <p:cNvSpPr>
            <a:spLocks noChangeArrowheads="1" noChangeShapeType="1" noTextEdit="1"/>
          </p:cNvSpPr>
          <p:nvPr/>
        </p:nvSpPr>
        <p:spPr bwMode="auto">
          <a:xfrm>
            <a:off x="1785918" y="428604"/>
            <a:ext cx="49672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Путь к файлу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571472" y="857232"/>
            <a:ext cx="7273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 dirty="0">
                <a:solidFill>
                  <a:srgbClr val="0D0D0D"/>
                </a:solidFill>
                <a:latin typeface="Times New Roman" pitchFamily="18" charset="0"/>
              </a:rPr>
              <a:t>Путь к файлу </a:t>
            </a:r>
            <a:r>
              <a:rPr lang="ru-RU" sz="2000" dirty="0">
                <a:solidFill>
                  <a:srgbClr val="0D0D0D"/>
                </a:solidFill>
                <a:latin typeface="Times New Roman" pitchFamily="18" charset="0"/>
              </a:rPr>
              <a:t>начинается с логического имени диска в операционной системе 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</a:rPr>
              <a:t>Windows </a:t>
            </a:r>
            <a:r>
              <a:rPr lang="ru-RU" sz="2000" dirty="0">
                <a:solidFill>
                  <a:srgbClr val="0D0D0D"/>
                </a:solidFill>
                <a:latin typeface="Times New Roman" pitchFamily="18" charset="0"/>
              </a:rPr>
              <a:t>или с имени папки, в которую монтируется диск в операционной системе 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</a:rPr>
              <a:t>Linux.	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9220" name="Line 14"/>
          <p:cNvSpPr>
            <a:spLocks noChangeShapeType="1"/>
          </p:cNvSpPr>
          <p:nvPr/>
        </p:nvSpPr>
        <p:spPr bwMode="auto">
          <a:xfrm>
            <a:off x="571472" y="928670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15"/>
          <p:cNvSpPr>
            <a:spLocks noChangeShapeType="1"/>
          </p:cNvSpPr>
          <p:nvPr/>
        </p:nvSpPr>
        <p:spPr bwMode="auto">
          <a:xfrm>
            <a:off x="571472" y="1857364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120"/>
          <p:cNvGrpSpPr>
            <a:grpSpLocks/>
          </p:cNvGrpSpPr>
          <p:nvPr/>
        </p:nvGrpSpPr>
        <p:grpSpPr bwMode="auto">
          <a:xfrm>
            <a:off x="3929059" y="2001838"/>
            <a:ext cx="4714907" cy="2141537"/>
            <a:chOff x="3571868" y="1928802"/>
            <a:chExt cx="5286412" cy="2141954"/>
          </a:xfrm>
        </p:grpSpPr>
        <p:pic>
          <p:nvPicPr>
            <p:cNvPr id="9257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71868" y="1928802"/>
              <a:ext cx="5286412" cy="166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8" name="Line 21"/>
            <p:cNvSpPr>
              <a:spLocks noChangeShapeType="1"/>
            </p:cNvSpPr>
            <p:nvPr/>
          </p:nvSpPr>
          <p:spPr bwMode="auto">
            <a:xfrm>
              <a:off x="4221155" y="2220902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Line 22"/>
            <p:cNvSpPr>
              <a:spLocks noChangeShapeType="1"/>
            </p:cNvSpPr>
            <p:nvPr/>
          </p:nvSpPr>
          <p:spPr bwMode="auto">
            <a:xfrm>
              <a:off x="4221155" y="2579677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4364030" y="2940040"/>
              <a:ext cx="1444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>
              <a:off x="4652955" y="3084502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Line 25"/>
            <p:cNvSpPr>
              <a:spLocks noChangeShapeType="1"/>
            </p:cNvSpPr>
            <p:nvPr/>
          </p:nvSpPr>
          <p:spPr bwMode="auto">
            <a:xfrm flipH="1">
              <a:off x="4652955" y="3371840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Text Box 26"/>
            <p:cNvSpPr txBox="1">
              <a:spLocks noChangeArrowheads="1"/>
            </p:cNvSpPr>
            <p:nvPr/>
          </p:nvSpPr>
          <p:spPr bwMode="auto">
            <a:xfrm>
              <a:off x="3573455" y="3571876"/>
              <a:ext cx="5284825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264" name="Line 27"/>
            <p:cNvSpPr>
              <a:spLocks noChangeShapeType="1"/>
            </p:cNvSpPr>
            <p:nvPr/>
          </p:nvSpPr>
          <p:spPr bwMode="auto">
            <a:xfrm>
              <a:off x="5229218" y="3516302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Line 28"/>
            <p:cNvSpPr>
              <a:spLocks noChangeShapeType="1"/>
            </p:cNvSpPr>
            <p:nvPr/>
          </p:nvSpPr>
          <p:spPr bwMode="auto">
            <a:xfrm>
              <a:off x="5229218" y="3660765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Text Box 29"/>
            <p:cNvSpPr txBox="1">
              <a:spLocks noChangeArrowheads="1"/>
            </p:cNvSpPr>
            <p:nvPr/>
          </p:nvSpPr>
          <p:spPr bwMode="auto">
            <a:xfrm>
              <a:off x="6813543" y="3335327"/>
              <a:ext cx="1603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Times New Roman" pitchFamily="18" charset="0"/>
                </a:rPr>
                <a:t>На_даче.</a:t>
              </a:r>
              <a:r>
                <a:rPr lang="en-US" sz="2000">
                  <a:latin typeface="Times New Roman" pitchFamily="18" charset="0"/>
                </a:rPr>
                <a:t>bmp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67" name="Line 30"/>
            <p:cNvSpPr>
              <a:spLocks noChangeShapeType="1"/>
            </p:cNvSpPr>
            <p:nvPr/>
          </p:nvSpPr>
          <p:spPr bwMode="auto">
            <a:xfrm>
              <a:off x="4652955" y="2651115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Line 31"/>
            <p:cNvSpPr>
              <a:spLocks noChangeShapeType="1"/>
            </p:cNvSpPr>
            <p:nvPr/>
          </p:nvSpPr>
          <p:spPr bwMode="auto">
            <a:xfrm>
              <a:off x="4652955" y="2795577"/>
              <a:ext cx="2232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Text Box 32"/>
            <p:cNvSpPr txBox="1">
              <a:spLocks noChangeArrowheads="1"/>
            </p:cNvSpPr>
            <p:nvPr/>
          </p:nvSpPr>
          <p:spPr bwMode="auto">
            <a:xfrm>
              <a:off x="6753218" y="2471727"/>
              <a:ext cx="2063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Times New Roman" pitchFamily="18" charset="0"/>
                </a:rPr>
                <a:t>Сочинение_1.</a:t>
              </a:r>
              <a:r>
                <a:rPr lang="en-US" sz="2000">
                  <a:latin typeface="Times New Roman" pitchFamily="18" charset="0"/>
                </a:rPr>
                <a:t>doc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70" name="Text Box 36"/>
            <p:cNvSpPr txBox="1">
              <a:spLocks noChangeArrowheads="1"/>
            </p:cNvSpPr>
            <p:nvPr/>
          </p:nvSpPr>
          <p:spPr bwMode="auto">
            <a:xfrm>
              <a:off x="3573455" y="3732202"/>
              <a:ext cx="5284825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271" name="Text Box 38"/>
            <p:cNvSpPr txBox="1">
              <a:spLocks noChangeArrowheads="1"/>
            </p:cNvSpPr>
            <p:nvPr/>
          </p:nvSpPr>
          <p:spPr bwMode="auto">
            <a:xfrm>
              <a:off x="6813543" y="3622665"/>
              <a:ext cx="16081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Times New Roman" pitchFamily="18" charset="0"/>
                </a:rPr>
                <a:t>В_парке.</a:t>
              </a:r>
              <a:r>
                <a:rPr lang="en-US" sz="2000">
                  <a:latin typeface="Times New Roman" pitchFamily="18" charset="0"/>
                </a:rPr>
                <a:t>bmp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72" name="Line 39"/>
            <p:cNvSpPr>
              <a:spLocks noChangeShapeType="1"/>
            </p:cNvSpPr>
            <p:nvPr/>
          </p:nvSpPr>
          <p:spPr bwMode="auto">
            <a:xfrm>
              <a:off x="5229218" y="3659177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Line 40"/>
            <p:cNvSpPr>
              <a:spLocks noChangeShapeType="1"/>
            </p:cNvSpPr>
            <p:nvPr/>
          </p:nvSpPr>
          <p:spPr bwMode="auto">
            <a:xfrm>
              <a:off x="5229218" y="3948102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Line 43"/>
            <p:cNvSpPr>
              <a:spLocks noChangeShapeType="1"/>
            </p:cNvSpPr>
            <p:nvPr/>
          </p:nvSpPr>
          <p:spPr bwMode="auto">
            <a:xfrm flipH="1">
              <a:off x="3859205" y="2144702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Line 44"/>
            <p:cNvSpPr>
              <a:spLocks noChangeShapeType="1"/>
            </p:cNvSpPr>
            <p:nvPr/>
          </p:nvSpPr>
          <p:spPr bwMode="auto">
            <a:xfrm flipV="1">
              <a:off x="3787768" y="1957377"/>
              <a:ext cx="0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571625" y="4624388"/>
            <a:ext cx="645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Е</a:t>
            </a:r>
            <a:r>
              <a:rPr lang="en-US" sz="2800" b="1">
                <a:latin typeface="Bookman Old Style" pitchFamily="18" charset="0"/>
              </a:rPr>
              <a:t>:\</a:t>
            </a:r>
            <a:r>
              <a:rPr lang="ru-RU" sz="2800" b="1">
                <a:latin typeface="Bookman Old Style" pitchFamily="18" charset="0"/>
              </a:rPr>
              <a:t>Сочинения\Сочинение_1</a:t>
            </a:r>
            <a:r>
              <a:rPr lang="en-US" sz="2800" b="1">
                <a:latin typeface="Bookman Old Style" pitchFamily="18" charset="0"/>
              </a:rPr>
              <a:t>.doc</a:t>
            </a:r>
            <a:endParaRPr lang="ru-RU" sz="2800" b="1">
              <a:latin typeface="Bookman Old Style" pitchFamily="18" charset="0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947863" y="5695950"/>
            <a:ext cx="5578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Е</a:t>
            </a:r>
            <a:r>
              <a:rPr lang="en-US" sz="2800" b="1">
                <a:latin typeface="Bookman Old Style" pitchFamily="18" charset="0"/>
              </a:rPr>
              <a:t>:\</a:t>
            </a:r>
            <a:r>
              <a:rPr lang="ru-RU" sz="2800" b="1">
                <a:latin typeface="Bookman Old Style" pitchFamily="18" charset="0"/>
              </a:rPr>
              <a:t>Фото\Лето\На_даче</a:t>
            </a:r>
            <a:r>
              <a:rPr lang="en-US" sz="2800" b="1">
                <a:latin typeface="Bookman Old Style" pitchFamily="18" charset="0"/>
              </a:rPr>
              <a:t>.bmp</a:t>
            </a:r>
            <a:endParaRPr lang="ru-RU" sz="2800" b="1">
              <a:latin typeface="Bookman Old Style" pitchFamily="18" charset="0"/>
            </a:endParaRPr>
          </a:p>
        </p:txBody>
      </p:sp>
      <p:sp>
        <p:nvSpPr>
          <p:cNvPr id="38" name="AutoShape 4"/>
          <p:cNvSpPr>
            <a:spLocks/>
          </p:cNvSpPr>
          <p:nvPr/>
        </p:nvSpPr>
        <p:spPr bwMode="auto">
          <a:xfrm rot="-5400000">
            <a:off x="2991644" y="3637756"/>
            <a:ext cx="228600" cy="3068638"/>
          </a:xfrm>
          <a:prstGeom prst="leftBrace">
            <a:avLst>
              <a:gd name="adj1" fmla="val 1118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sz="1800"/>
          </a:p>
        </p:txBody>
      </p:sp>
      <p:sp>
        <p:nvSpPr>
          <p:cNvPr id="39" name="AutoShape 4"/>
          <p:cNvSpPr>
            <a:spLocks/>
          </p:cNvSpPr>
          <p:nvPr/>
        </p:nvSpPr>
        <p:spPr bwMode="auto">
          <a:xfrm rot="-5400000">
            <a:off x="6226175" y="3571875"/>
            <a:ext cx="228600" cy="32004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sz="180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219325" y="5186363"/>
            <a:ext cx="191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</a:rPr>
              <a:t>путь к файлу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5659438" y="52578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</a:rPr>
              <a:t>имя файла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1928813" y="6338888"/>
            <a:ext cx="5568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Е</a:t>
            </a:r>
            <a:r>
              <a:rPr lang="en-US" sz="2800" b="1">
                <a:latin typeface="Bookman Old Style" pitchFamily="18" charset="0"/>
              </a:rPr>
              <a:t>:\</a:t>
            </a:r>
            <a:r>
              <a:rPr lang="ru-RU" sz="2800" b="1">
                <a:latin typeface="Bookman Old Style" pitchFamily="18" charset="0"/>
              </a:rPr>
              <a:t>Фото\Лето\В_парке</a:t>
            </a:r>
            <a:r>
              <a:rPr lang="en-US" sz="2800" b="1">
                <a:latin typeface="Bookman Old Style" pitchFamily="18" charset="0"/>
              </a:rPr>
              <a:t>.bmp</a:t>
            </a:r>
            <a:endParaRPr lang="ru-RU" sz="2800" b="1">
              <a:latin typeface="Bookman Old Style" pitchFamily="18" charset="0"/>
            </a:endParaRPr>
          </a:p>
        </p:txBody>
      </p:sp>
      <p:cxnSp>
        <p:nvCxnSpPr>
          <p:cNvPr id="52" name="Прямая соединительная линия 51"/>
          <p:cNvCxnSpPr>
            <a:stCxn id="9232" idx="2"/>
            <a:endCxn id="9231" idx="0"/>
          </p:cNvCxnSpPr>
          <p:nvPr/>
        </p:nvCxnSpPr>
        <p:spPr>
          <a:xfrm rot="5400000">
            <a:off x="1301750" y="2219326"/>
            <a:ext cx="136525" cy="425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9232" idx="2"/>
            <a:endCxn id="45" idx="0"/>
          </p:cNvCxnSpPr>
          <p:nvPr/>
        </p:nvCxnSpPr>
        <p:spPr>
          <a:xfrm rot="16200000" flipH="1">
            <a:off x="1787525" y="2159001"/>
            <a:ext cx="136525" cy="546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9231" idx="2"/>
            <a:endCxn id="9234" idx="0"/>
          </p:cNvCxnSpPr>
          <p:nvPr/>
        </p:nvCxnSpPr>
        <p:spPr>
          <a:xfrm rot="16200000" flipH="1">
            <a:off x="869157" y="3277394"/>
            <a:ext cx="582612" cy="63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5" idx="2"/>
            <a:endCxn id="49" idx="0"/>
          </p:cNvCxnSpPr>
          <p:nvPr/>
        </p:nvCxnSpPr>
        <p:spPr>
          <a:xfrm rot="16200000" flipH="1">
            <a:off x="2310607" y="2807494"/>
            <a:ext cx="165100" cy="5286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9233" idx="0"/>
            <a:endCxn id="49" idx="2"/>
          </p:cNvCxnSpPr>
          <p:nvPr/>
        </p:nvCxnSpPr>
        <p:spPr>
          <a:xfrm rot="5400000" flipH="1" flipV="1">
            <a:off x="2310606" y="3439320"/>
            <a:ext cx="142875" cy="5508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9" idx="2"/>
            <a:endCxn id="47" idx="0"/>
          </p:cNvCxnSpPr>
          <p:nvPr/>
        </p:nvCxnSpPr>
        <p:spPr>
          <a:xfrm rot="16200000" flipH="1">
            <a:off x="2846387" y="3454401"/>
            <a:ext cx="142875" cy="520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123"/>
          <p:cNvGrpSpPr>
            <a:grpSpLocks/>
          </p:cNvGrpSpPr>
          <p:nvPr/>
        </p:nvGrpSpPr>
        <p:grpSpPr bwMode="auto">
          <a:xfrm>
            <a:off x="1285875" y="1947863"/>
            <a:ext cx="2493963" cy="415925"/>
            <a:chOff x="1285852" y="1947438"/>
            <a:chExt cx="2494523" cy="415746"/>
          </a:xfrm>
        </p:grpSpPr>
        <p:pic>
          <p:nvPicPr>
            <p:cNvPr id="9255" name="Picture 16" descr="H:\прилож\disc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85852" y="2000241"/>
              <a:ext cx="593908" cy="362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6" name="TextBox 112"/>
            <p:cNvSpPr txBox="1">
              <a:spLocks noChangeArrowheads="1"/>
            </p:cNvSpPr>
            <p:nvPr/>
          </p:nvSpPr>
          <p:spPr bwMode="auto">
            <a:xfrm>
              <a:off x="1785918" y="1947438"/>
              <a:ext cx="19944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Локальный диск (Е:)</a:t>
              </a:r>
            </a:p>
          </p:txBody>
        </p:sp>
      </p:grpSp>
      <p:grpSp>
        <p:nvGrpSpPr>
          <p:cNvPr id="4" name="Группа 124"/>
          <p:cNvGrpSpPr>
            <a:grpSpLocks/>
          </p:cNvGrpSpPr>
          <p:nvPr/>
        </p:nvGrpSpPr>
        <p:grpSpPr bwMode="auto">
          <a:xfrm>
            <a:off x="493713" y="2500313"/>
            <a:ext cx="1149350" cy="695325"/>
            <a:chOff x="493881" y="2500306"/>
            <a:chExt cx="1149161" cy="695744"/>
          </a:xfrm>
        </p:grpSpPr>
        <p:pic>
          <p:nvPicPr>
            <p:cNvPr id="9253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956639" y="2500306"/>
              <a:ext cx="400651" cy="489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4" name="TextBox 113"/>
            <p:cNvSpPr txBox="1">
              <a:spLocks noChangeArrowheads="1"/>
            </p:cNvSpPr>
            <p:nvPr/>
          </p:nvSpPr>
          <p:spPr bwMode="auto">
            <a:xfrm>
              <a:off x="493881" y="2857496"/>
              <a:ext cx="11491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Сочинения</a:t>
              </a:r>
            </a:p>
          </p:txBody>
        </p:sp>
      </p:grpSp>
      <p:grpSp>
        <p:nvGrpSpPr>
          <p:cNvPr id="5" name="Группа 125"/>
          <p:cNvGrpSpPr>
            <a:grpSpLocks/>
          </p:cNvGrpSpPr>
          <p:nvPr/>
        </p:nvGrpSpPr>
        <p:grpSpPr bwMode="auto">
          <a:xfrm>
            <a:off x="1792288" y="2500313"/>
            <a:ext cx="636587" cy="714375"/>
            <a:chOff x="1792724" y="2500306"/>
            <a:chExt cx="636136" cy="714380"/>
          </a:xfrm>
        </p:grpSpPr>
        <p:pic>
          <p:nvPicPr>
            <p:cNvPr id="9251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28794" y="2500306"/>
              <a:ext cx="400652" cy="489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2" name="TextBox 114"/>
            <p:cNvSpPr txBox="1">
              <a:spLocks noChangeArrowheads="1"/>
            </p:cNvSpPr>
            <p:nvPr/>
          </p:nvSpPr>
          <p:spPr bwMode="auto">
            <a:xfrm>
              <a:off x="1792724" y="2876132"/>
              <a:ext cx="6361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Фото</a:t>
              </a:r>
            </a:p>
          </p:txBody>
        </p:sp>
      </p:grpSp>
      <p:grpSp>
        <p:nvGrpSpPr>
          <p:cNvPr id="6" name="Группа 126"/>
          <p:cNvGrpSpPr>
            <a:grpSpLocks/>
          </p:cNvGrpSpPr>
          <p:nvPr/>
        </p:nvGrpSpPr>
        <p:grpSpPr bwMode="auto">
          <a:xfrm>
            <a:off x="2357422" y="3143248"/>
            <a:ext cx="1065213" cy="703262"/>
            <a:chOff x="2149258" y="3153628"/>
            <a:chExt cx="1065420" cy="704000"/>
          </a:xfrm>
        </p:grpSpPr>
        <p:pic>
          <p:nvPicPr>
            <p:cNvPr id="9249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456837" y="3153628"/>
              <a:ext cx="400652" cy="489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0" name="TextBox 115"/>
            <p:cNvSpPr txBox="1">
              <a:spLocks noChangeArrowheads="1"/>
            </p:cNvSpPr>
            <p:nvPr/>
          </p:nvSpPr>
          <p:spPr bwMode="auto">
            <a:xfrm>
              <a:off x="2149258" y="3519074"/>
              <a:ext cx="10654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Лето 2013</a:t>
              </a:r>
            </a:p>
          </p:txBody>
        </p:sp>
      </p:grpSp>
      <p:grpSp>
        <p:nvGrpSpPr>
          <p:cNvPr id="7" name="Группа 133"/>
          <p:cNvGrpSpPr>
            <a:grpSpLocks/>
          </p:cNvGrpSpPr>
          <p:nvPr/>
        </p:nvGrpSpPr>
        <p:grpSpPr bwMode="auto">
          <a:xfrm>
            <a:off x="1663700" y="3786188"/>
            <a:ext cx="908050" cy="785812"/>
            <a:chOff x="1664308" y="3786191"/>
            <a:chExt cx="907428" cy="785817"/>
          </a:xfrm>
        </p:grpSpPr>
        <p:pic>
          <p:nvPicPr>
            <p:cNvPr id="9247" name="Picture 17" descr="C:\Users\Ноут\Downloads\bmp_3859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57357" y="3786191"/>
              <a:ext cx="500065" cy="50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8" name="TextBox 116"/>
            <p:cNvSpPr txBox="1">
              <a:spLocks noChangeArrowheads="1"/>
            </p:cNvSpPr>
            <p:nvPr/>
          </p:nvSpPr>
          <p:spPr bwMode="auto">
            <a:xfrm>
              <a:off x="1664308" y="4233454"/>
              <a:ext cx="9074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На_даче</a:t>
              </a:r>
            </a:p>
          </p:txBody>
        </p:sp>
      </p:grpSp>
      <p:grpSp>
        <p:nvGrpSpPr>
          <p:cNvPr id="8" name="Группа 132"/>
          <p:cNvGrpSpPr>
            <a:grpSpLocks/>
          </p:cNvGrpSpPr>
          <p:nvPr/>
        </p:nvGrpSpPr>
        <p:grpSpPr bwMode="auto">
          <a:xfrm>
            <a:off x="2928926" y="3786190"/>
            <a:ext cx="914400" cy="785812"/>
            <a:chOff x="2729594" y="3786191"/>
            <a:chExt cx="913712" cy="785817"/>
          </a:xfrm>
        </p:grpSpPr>
        <p:pic>
          <p:nvPicPr>
            <p:cNvPr id="9245" name="Picture 17" descr="C:\Users\Ноут\Downloads\bmp_3859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928927" y="3786191"/>
              <a:ext cx="500065" cy="50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6" name="TextBox 118"/>
            <p:cNvSpPr txBox="1">
              <a:spLocks noChangeArrowheads="1"/>
            </p:cNvSpPr>
            <p:nvPr/>
          </p:nvSpPr>
          <p:spPr bwMode="auto">
            <a:xfrm>
              <a:off x="2729594" y="4233454"/>
              <a:ext cx="9137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В_парке</a:t>
              </a:r>
            </a:p>
          </p:txBody>
        </p:sp>
      </p:grpSp>
      <p:grpSp>
        <p:nvGrpSpPr>
          <p:cNvPr id="9" name="Группа 127"/>
          <p:cNvGrpSpPr>
            <a:grpSpLocks/>
          </p:cNvGrpSpPr>
          <p:nvPr/>
        </p:nvGrpSpPr>
        <p:grpSpPr bwMode="auto">
          <a:xfrm>
            <a:off x="506413" y="3571875"/>
            <a:ext cx="1350962" cy="714375"/>
            <a:chOff x="506217" y="3571877"/>
            <a:chExt cx="1351139" cy="714379"/>
          </a:xfrm>
        </p:grpSpPr>
        <p:pic>
          <p:nvPicPr>
            <p:cNvPr id="9243" name="Picture 18" descr="H:\прилож\word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956798" y="3571877"/>
              <a:ext cx="414793" cy="45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TextBox 119"/>
            <p:cNvSpPr txBox="1">
              <a:spLocks noChangeArrowheads="1"/>
            </p:cNvSpPr>
            <p:nvPr/>
          </p:nvSpPr>
          <p:spPr bwMode="auto">
            <a:xfrm>
              <a:off x="506217" y="3947702"/>
              <a:ext cx="13511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Сочинение_1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6"/>
          <p:cNvSpPr>
            <a:spLocks noChangeArrowheads="1" noChangeShapeType="1" noTextEdit="1"/>
          </p:cNvSpPr>
          <p:nvPr/>
        </p:nvSpPr>
        <p:spPr bwMode="auto">
          <a:xfrm>
            <a:off x="928662" y="428604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1</a:t>
            </a: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714348" y="1928802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928813"/>
            <a:ext cx="638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Какое расширение имеет текстовые файлы?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2357438"/>
            <a:ext cx="1822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exe, bat, com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2786063"/>
            <a:ext cx="115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ppt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pps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3252788"/>
            <a:ext cx="230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rtf, doc, docx, txt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1625" y="3681413"/>
            <a:ext cx="2146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avi, wmv, mpeg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36" y="4214818"/>
            <a:ext cx="5094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Определите тип файла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рисунок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.jpg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313" y="2500313"/>
            <a:ext cx="214312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16" name="Прямоугольник 15"/>
          <p:cNvSpPr/>
          <p:nvPr/>
        </p:nvSpPr>
        <p:spPr>
          <a:xfrm>
            <a:off x="1357313" y="2928938"/>
            <a:ext cx="214312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17" name="Прямоугольник 16"/>
          <p:cNvSpPr/>
          <p:nvPr/>
        </p:nvSpPr>
        <p:spPr>
          <a:xfrm>
            <a:off x="1357313" y="3829050"/>
            <a:ext cx="214312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57313" y="3400425"/>
            <a:ext cx="214312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14678" y="4714884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демонстрация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14678" y="5214950"/>
            <a:ext cx="187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графический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14678" y="5643578"/>
            <a:ext cx="134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звуковой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14678" y="6072206"/>
            <a:ext cx="181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4857760"/>
            <a:ext cx="214313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5357826"/>
            <a:ext cx="214313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6215082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57488" y="5786454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1400175" y="3271838"/>
            <a:ext cx="214313" cy="285750"/>
            <a:chOff x="7929586" y="3000372"/>
            <a:chExt cx="285752" cy="51413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7793744" y="3279090"/>
              <a:ext cx="357190" cy="8550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7851114" y="3150282"/>
              <a:ext cx="514134" cy="214314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" name="Группа 39"/>
          <p:cNvGrpSpPr>
            <a:grpSpLocks/>
          </p:cNvGrpSpPr>
          <p:nvPr/>
        </p:nvGrpSpPr>
        <p:grpSpPr bwMode="auto">
          <a:xfrm>
            <a:off x="2857488" y="5286388"/>
            <a:ext cx="232173" cy="285750"/>
            <a:chOff x="7929586" y="3000371"/>
            <a:chExt cx="309566" cy="51413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16200000" flipH="1">
              <a:off x="7793744" y="3279090"/>
              <a:ext cx="357190" cy="8550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7874928" y="3150281"/>
              <a:ext cx="514134" cy="214314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872</TotalTime>
  <Words>519</Words>
  <Application>Microsoft Office PowerPoint</Application>
  <PresentationFormat>Экран (4:3)</PresentationFormat>
  <Paragraphs>116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Файлы и  файловая система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</cp:lastModifiedBy>
  <cp:revision>38</cp:revision>
  <dcterms:created xsi:type="dcterms:W3CDTF">2009-10-07T17:55:06Z</dcterms:created>
  <dcterms:modified xsi:type="dcterms:W3CDTF">2015-01-18T17:41:01Z</dcterms:modified>
</cp:coreProperties>
</file>