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63" r:id="rId11"/>
    <p:sldId id="264" r:id="rId12"/>
    <p:sldId id="269" r:id="rId13"/>
    <p:sldId id="265" r:id="rId14"/>
    <p:sldId id="266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9FF328-3572-419D-BB12-418B4F9FD561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685994-4180-457D-93A5-9FE89D9C1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9FF328-3572-419D-BB12-418B4F9FD561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685994-4180-457D-93A5-9FE89D9C1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9FF328-3572-419D-BB12-418B4F9FD561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685994-4180-457D-93A5-9FE89D9C1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9FF328-3572-419D-BB12-418B4F9FD561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685994-4180-457D-93A5-9FE89D9C1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9FF328-3572-419D-BB12-418B4F9FD561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685994-4180-457D-93A5-9FE89D9C1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9FF328-3572-419D-BB12-418B4F9FD561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685994-4180-457D-93A5-9FE89D9C1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9FF328-3572-419D-BB12-418B4F9FD561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685994-4180-457D-93A5-9FE89D9C1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9FF328-3572-419D-BB12-418B4F9FD561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685994-4180-457D-93A5-9FE89D9C1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9FF328-3572-419D-BB12-418B4F9FD561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685994-4180-457D-93A5-9FE89D9C1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9FF328-3572-419D-BB12-418B4F9FD561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685994-4180-457D-93A5-9FE89D9C1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9FF328-3572-419D-BB12-418B4F9FD561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685994-4180-457D-93A5-9FE89D9C16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79FF328-3572-419D-BB12-418B4F9FD561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A685994-4180-457D-93A5-9FE89D9C1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Тема. Понятие и факторы экономического роста.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332656"/>
            <a:ext cx="4104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E3DED1">
                    <a:lumMod val="10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     Что влияет?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052736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Труд, физический капитал, человеческий капитал, природные ресурсы, технологические знания.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332656"/>
            <a:ext cx="4176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E3DED1">
                    <a:lumMod val="10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     Какой бывает?</a:t>
            </a: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95536" y="908720"/>
            <a:ext cx="810039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Экономический рост тоже бывает двух типов: качественный (интенсивный), количественный (экстенсивный)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332656"/>
            <a:ext cx="31454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Интенсивный тип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332656"/>
            <a:ext cx="32599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Экстенсивный тип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908720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Дополнительная рабочая  сила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768" y="1340768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Открытие новых месторождений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3768" y="1844824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Использование ресурсосберегающих технологий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5776" y="2708920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Научная организация   труда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3768" y="3212976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Использование дополнительных земель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5776" y="4005064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Увеличение кол-ва оборудования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9792" y="4437112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Научно-технический прогресс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5776" y="4869160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Строительство новых предприятий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99792" y="5733256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Эффективные методы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гос-го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регулирования экономики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46821E-7 L 0.22066 -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7341E-6 L 0.19687 -0.002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44509E-6 L -0.23611 0.002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12139E-6 L -0.24409 -0.0020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69942E-6 L 0.21267 0.0025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38728E-6 L 0.19305 -0.0020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00833E-6 L 0.22847 0.0023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332656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E3DED1">
                    <a:lumMod val="10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     Для чего?</a:t>
            </a: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539552" y="1628220"/>
            <a:ext cx="74523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Для повышения уровня жизни.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Это и есть цель экономического роста.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332656"/>
            <a:ext cx="3816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E3DED1">
                    <a:lumMod val="10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     Как ускорить?</a:t>
            </a: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611560" y="1412195"/>
            <a:ext cx="745232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Государственная политика должна быть направлена на: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инвестиции – вложения в развитие производства;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инвестиции в образование;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исследования и разработки;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политическая стабильность..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20" y="548680"/>
            <a:ext cx="1082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E3DED1">
                    <a:lumMod val="10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     ?</a:t>
            </a:r>
            <a:endParaRPr lang="ru-RU" sz="2800" b="1" dirty="0">
              <a:solidFill>
                <a:srgbClr val="E3DED1">
                  <a:lumMod val="1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2-tub-ru.yandex.net/i?id=df1cb221f2cd1ae1e18e49f5508d1e3b&amp;n=33&amp;h=215&amp;w=1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548680"/>
            <a:ext cx="1944216" cy="3344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://www.bookin.org.ru/book/25001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284984"/>
            <a:ext cx="2849154" cy="2135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http://ezhikezhik.ru/images/events/573kh370-56bdfb0ec3f0d_620_416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725144"/>
            <a:ext cx="2256634" cy="1514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https://im3-tub-ru.yandex.net/i?id=f412b5870bddfc203ed4ccbb870c2e01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4005064"/>
            <a:ext cx="1986711" cy="1384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2483768" y="3501008"/>
            <a:ext cx="864096" cy="36004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endCxn id="1030" idx="0"/>
          </p:cNvCxnSpPr>
          <p:nvPr/>
        </p:nvCxnSpPr>
        <p:spPr>
          <a:xfrm flipH="1">
            <a:off x="4548189" y="4005064"/>
            <a:ext cx="23811" cy="72008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652120" y="3356992"/>
            <a:ext cx="792088" cy="504056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1340768"/>
            <a:ext cx="34955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n w="1905"/>
                <a:gradFill>
                  <a:gsLst>
                    <a:gs pos="0">
                      <a:srgbClr val="C19859">
                        <a:shade val="20000"/>
                        <a:satMod val="200000"/>
                      </a:srgbClr>
                    </a:gs>
                    <a:gs pos="78000">
                      <a:srgbClr val="C1985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1985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номинальный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620688"/>
            <a:ext cx="3217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n w="1905"/>
                <a:gradFill>
                  <a:gsLst>
                    <a:gs pos="0">
                      <a:srgbClr val="C19859">
                        <a:shade val="20000"/>
                        <a:satMod val="200000"/>
                      </a:srgbClr>
                    </a:gs>
                    <a:gs pos="78000">
                      <a:srgbClr val="C1985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1985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реальный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988840"/>
            <a:ext cx="11528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 w="1905"/>
                <a:gradFill>
                  <a:gsLst>
                    <a:gs pos="0">
                      <a:srgbClr val="C19859">
                        <a:shade val="20000"/>
                        <a:satMod val="200000"/>
                      </a:srgbClr>
                    </a:gs>
                    <a:gs pos="78000">
                      <a:srgbClr val="C1985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1985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ВВП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9344" y="2348880"/>
            <a:ext cx="5904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n w="1905"/>
                <a:gradFill>
                  <a:gsLst>
                    <a:gs pos="0">
                      <a:srgbClr val="C19859">
                        <a:shade val="20000"/>
                        <a:satMod val="200000"/>
                      </a:srgbClr>
                    </a:gs>
                    <a:gs pos="78000">
                      <a:srgbClr val="C1985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1985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факторы производства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76256" y="476672"/>
            <a:ext cx="12426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 w="1905"/>
                <a:gradFill>
                  <a:gsLst>
                    <a:gs pos="0">
                      <a:srgbClr val="C19859">
                        <a:shade val="20000"/>
                        <a:satMod val="200000"/>
                      </a:srgbClr>
                    </a:gs>
                    <a:gs pos="78000">
                      <a:srgbClr val="C1985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1985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труд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764704"/>
            <a:ext cx="16129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 w="1905"/>
                <a:gradFill>
                  <a:gsLst>
                    <a:gs pos="0">
                      <a:srgbClr val="C19859">
                        <a:shade val="20000"/>
                        <a:satMod val="200000"/>
                      </a:srgbClr>
                    </a:gs>
                    <a:gs pos="78000">
                      <a:srgbClr val="C1985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1985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земля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516216" y="1412776"/>
            <a:ext cx="21098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 w="1905"/>
                <a:gradFill>
                  <a:gsLst>
                    <a:gs pos="0">
                      <a:srgbClr val="C19859">
                        <a:shade val="20000"/>
                        <a:satMod val="200000"/>
                      </a:srgbClr>
                    </a:gs>
                    <a:gs pos="78000">
                      <a:srgbClr val="C1985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1985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капитал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0518E-6 L -0.00156 0.660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3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95E-6 L -0.50087 0.7023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" y="3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2858E-6 L -0.29653 0.5659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" y="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3784E-6 L -0.27951 0.335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69 L -0.15955 0.3244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" y="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2766E-6 L 0.14705 0.4190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17484E-6 L 0.73247 0.2197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" y="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2708920"/>
            <a:ext cx="345479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Экономический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рост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88224" y="2060848"/>
            <a:ext cx="22927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E3DED1">
                    <a:lumMod val="10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     Что это?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660232" y="3284984"/>
            <a:ext cx="228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E3DED1">
                    <a:lumMod val="10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     Как изобразить?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4437112"/>
            <a:ext cx="228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E3DED1">
                    <a:lumMod val="10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     Как определить?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4509120"/>
            <a:ext cx="228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E3DED1">
                    <a:lumMod val="10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     Что влияет?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645024"/>
            <a:ext cx="228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E3DED1">
                    <a:lumMod val="10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     Какой бывает?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988840"/>
            <a:ext cx="228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E3DED1">
                    <a:lumMod val="10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     Для чего?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55776" y="692696"/>
            <a:ext cx="228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E3DED1">
                    <a:lumMod val="10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     Как ускорить?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436096" y="764704"/>
            <a:ext cx="1082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E3DED1">
                    <a:lumMod val="10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     ?</a:t>
            </a:r>
            <a:endParaRPr lang="ru-RU" sz="2800" b="1" dirty="0">
              <a:solidFill>
                <a:srgbClr val="E3DED1">
                  <a:lumMod val="1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5220072" y="3645024"/>
            <a:ext cx="576064" cy="72008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084168" y="3284984"/>
            <a:ext cx="576064" cy="36004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347864" y="3717032"/>
            <a:ext cx="576064" cy="792088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2195736" y="3356992"/>
            <a:ext cx="648072" cy="36004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5868144" y="2348880"/>
            <a:ext cx="720080" cy="288032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5220072" y="1628800"/>
            <a:ext cx="360040" cy="648072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 flipV="1">
            <a:off x="3779912" y="1628800"/>
            <a:ext cx="432048" cy="72008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 flipV="1">
            <a:off x="1979712" y="2420888"/>
            <a:ext cx="864096" cy="288032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23528" y="1628800"/>
            <a:ext cx="835292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Экономический рост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это долгосрочная тенденция увеличения реального ВВП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332656"/>
            <a:ext cx="22927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E3DED1">
                    <a:lumMod val="10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     Что это?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332656"/>
            <a:ext cx="4032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E3DED1">
                    <a:lumMod val="10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     Как изобразить?</a:t>
            </a:r>
          </a:p>
        </p:txBody>
      </p:sp>
      <p:pic>
        <p:nvPicPr>
          <p:cNvPr id="30722" name="Picture 2" descr="http://www.studfiles.ru/html/2706/119/html_dpSSRj6S7D.lyCl/htmlconvd-0Rxnnk_html_m51759e15.png"/>
          <p:cNvPicPr>
            <a:picLocks noChangeAspect="1" noChangeArrowheads="1"/>
          </p:cNvPicPr>
          <p:nvPr/>
        </p:nvPicPr>
        <p:blipFill>
          <a:blip r:embed="rId2" cstate="print"/>
          <a:srcRect b="15841"/>
          <a:stretch>
            <a:fillRect/>
          </a:stretch>
        </p:blipFill>
        <p:spPr bwMode="auto">
          <a:xfrm>
            <a:off x="1043608" y="908720"/>
            <a:ext cx="5832648" cy="341914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4581128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Прежде всего экономический рост — это тренд движения валового выпуска с течением времени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404664"/>
            <a:ext cx="4392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E3DED1">
                    <a:lumMod val="10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     Как определить</a:t>
            </a:r>
            <a:r>
              <a:rPr lang="ru-RU" sz="2800" b="1" dirty="0" smtClean="0">
                <a:solidFill>
                  <a:srgbClr val="E3DED1">
                    <a:lumMod val="10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  <a:endParaRPr lang="ru-RU" sz="2800" b="1" dirty="0">
              <a:solidFill>
                <a:srgbClr val="E3DED1">
                  <a:lumMod val="10000"/>
                </a:srgb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23528" y="1052736"/>
            <a:ext cx="83529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«РВВП» -- это показатель уровня экономического развития страны.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95536" y="2780928"/>
            <a:ext cx="842493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Показателем уровня благосостояния, качества жизни выступает величина реального ВВП на душу населения.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Он показывает количество товаров и услуг, которое не вообще производится в экономике, а приходится в среднем на одного человека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/>
      <p:bldP spid="358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54" y="548680"/>
            <a:ext cx="842314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352928" cy="6236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146</TotalTime>
  <Words>218</Words>
  <Application>Microsoft Office PowerPoint</Application>
  <PresentationFormat>Экран (4:3)</PresentationFormat>
  <Paragraphs>50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Тема. Понятие и факторы экономического роста.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16</cp:revision>
  <dcterms:created xsi:type="dcterms:W3CDTF">2017-02-26T16:09:59Z</dcterms:created>
  <dcterms:modified xsi:type="dcterms:W3CDTF">2017-03-13T14:36:16Z</dcterms:modified>
</cp:coreProperties>
</file>