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  <p:sldMasterId id="2147483672" r:id="rId5"/>
  </p:sldMasterIdLst>
  <p:notesMasterIdLst>
    <p:notesMasterId r:id="rId14"/>
  </p:notesMasterIdLst>
  <p:handoutMasterIdLst>
    <p:handoutMasterId r:id="rId15"/>
  </p:handoutMasterIdLst>
  <p:sldIdLst>
    <p:sldId id="431" r:id="rId6"/>
    <p:sldId id="467" r:id="rId7"/>
    <p:sldId id="468" r:id="rId8"/>
    <p:sldId id="469" r:id="rId9"/>
    <p:sldId id="471" r:id="rId10"/>
    <p:sldId id="472" r:id="rId11"/>
    <p:sldId id="473" r:id="rId12"/>
    <p:sldId id="442" r:id="rId13"/>
  </p:sldIdLst>
  <p:sldSz cx="9144000" cy="5143500" type="screen16x9"/>
  <p:notesSz cx="9775825" cy="6669088"/>
  <p:defaultTextStyle>
    <a:defPPr>
      <a:defRPr lang="en-US"/>
    </a:defPPr>
    <a:lvl1pPr marL="0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16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33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49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464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081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697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13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929" algn="l" defTabSz="38961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079">
          <p15:clr>
            <a:srgbClr val="A4A3A4"/>
          </p15:clr>
        </p15:guide>
        <p15:guide id="4" pos="2102">
          <p15:clr>
            <a:srgbClr val="A4A3A4"/>
          </p15:clr>
        </p15:guide>
        <p15:guide id="5" orient="horz" pos="2136">
          <p15:clr>
            <a:srgbClr val="A4A3A4"/>
          </p15:clr>
        </p15:guide>
        <p15:guide id="6" orient="horz" pos="2101">
          <p15:clr>
            <a:srgbClr val="A4A3A4"/>
          </p15:clr>
        </p15:guide>
        <p15:guide id="7" pos="3144">
          <p15:clr>
            <a:srgbClr val="A4A3A4"/>
          </p15:clr>
        </p15:guide>
        <p15:guide id="8" pos="308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елец" initials="В" lastIdx="39" clrIdx="0"/>
  <p:cmAuthor id="71" name="Пользователь Microsoft Office" initials="Office [70]" lastIdx="1" clrIdx="71">
    <p:extLst/>
  </p:cmAuthor>
  <p:cmAuthor id="1" name="Н. А. Золотарёв" initials="НЗ_" lastIdx="1" clrIdx="1"/>
  <p:cmAuthor id="72" name="Пользователь Microsoft Office" initials="Office [71]" lastIdx="1" clrIdx="72">
    <p:extLst/>
  </p:cmAuthor>
  <p:cmAuthor id="2" name="Пользователь Microsoft Office" initials="Office" lastIdx="1" clrIdx="2">
    <p:extLst/>
  </p:cmAuthor>
  <p:cmAuthor id="73" name="Пользователь Microsoft Office" initials="Office [72]" lastIdx="1" clrIdx="73">
    <p:extLst/>
  </p:cmAuthor>
  <p:cmAuthor id="3" name="Пользователь Microsoft Office" initials="Office [2]" lastIdx="1" clrIdx="3">
    <p:extLst/>
  </p:cmAuthor>
  <p:cmAuthor id="74" name="Пользователь Microsoft Office" initials="Office [73]" lastIdx="1" clrIdx="74">
    <p:extLst/>
  </p:cmAuthor>
  <p:cmAuthor id="4" name="Пользователь Microsoft Office" initials="Office [3]" lastIdx="1" clrIdx="4">
    <p:extLst/>
  </p:cmAuthor>
  <p:cmAuthor id="75" name="Пользователь Microsoft Office" initials="Office [74]" lastIdx="1" clrIdx="75">
    <p:extLst/>
  </p:cmAuthor>
  <p:cmAuthor id="5" name="Пользователь Microsoft Office" initials="Office [4]" lastIdx="1" clrIdx="5">
    <p:extLst/>
  </p:cmAuthor>
  <p:cmAuthor id="76" name="Пользователь Microsoft Office" initials="Office [75]" lastIdx="1" clrIdx="76">
    <p:extLst/>
  </p:cmAuthor>
  <p:cmAuthor id="6" name="Пользователь Microsoft Office" initials="Office [5]" lastIdx="1" clrIdx="6">
    <p:extLst/>
  </p:cmAuthor>
  <p:cmAuthor id="77" name="Пользователь Microsoft Office" initials="Office [76]" lastIdx="1" clrIdx="77">
    <p:extLst/>
  </p:cmAuthor>
  <p:cmAuthor id="7" name="Пользователь Microsoft Office" initials="Office [6]" lastIdx="1" clrIdx="7">
    <p:extLst/>
  </p:cmAuthor>
  <p:cmAuthor id="78" name="Пользователь Microsoft Office" initials="Office [77]" lastIdx="1" clrIdx="78">
    <p:extLst/>
  </p:cmAuthor>
  <p:cmAuthor id="8" name="Пользователь Microsoft Office" initials="Office [7]" lastIdx="1" clrIdx="8">
    <p:extLst/>
  </p:cmAuthor>
  <p:cmAuthor id="79" name="Пользователь Microsoft Office" initials="Office [78]" lastIdx="1" clrIdx="79">
    <p:extLst/>
  </p:cmAuthor>
  <p:cmAuthor id="9" name="Пользователь Microsoft Office" initials="Office [8]" lastIdx="1" clrIdx="9">
    <p:extLst/>
  </p:cmAuthor>
  <p:cmAuthor id="80" name="Бутковский Юрий Викторович" initials="БЮВ" lastIdx="9" clrIdx="80">
    <p:extLst/>
  </p:cmAuthor>
  <p:cmAuthor id="10" name="Пользователь Microsoft Office" initials="Office [9]" lastIdx="1" clrIdx="10">
    <p:extLst/>
  </p:cmAuthor>
  <p:cmAuthor id="81" name="Усан-Подгорнова Ирина Алексеевна" initials="УИА" lastIdx="13" clrIdx="81"/>
  <p:cmAuthor id="11" name="Пользователь Microsoft Office" initials="Office [10]" lastIdx="1" clrIdx="11">
    <p:extLst/>
  </p:cmAuthor>
  <p:cmAuthor id="12" name="Пользователь Microsoft Office" initials="Office [11]" lastIdx="1" clrIdx="12">
    <p:extLst/>
  </p:cmAuthor>
  <p:cmAuthor id="13" name="Пользователь Microsoft Office" initials="Office [12]" lastIdx="1" clrIdx="13">
    <p:extLst/>
  </p:cmAuthor>
  <p:cmAuthor id="14" name="Пользователь Microsoft Office" initials="Office [13]" lastIdx="1" clrIdx="14">
    <p:extLst/>
  </p:cmAuthor>
  <p:cmAuthor id="15" name="Пользователь Microsoft Office" initials="Office [14]" lastIdx="1" clrIdx="15">
    <p:extLst/>
  </p:cmAuthor>
  <p:cmAuthor id="16" name="Пользователь Microsoft Office" initials="Office [15]" lastIdx="1" clrIdx="16">
    <p:extLst/>
  </p:cmAuthor>
  <p:cmAuthor id="17" name="Пользователь Microsoft Office" initials="Office [16]" lastIdx="1" clrIdx="17">
    <p:extLst/>
  </p:cmAuthor>
  <p:cmAuthor id="18" name="Пользователь Microsoft Office" initials="Office [17]" lastIdx="1" clrIdx="18">
    <p:extLst/>
  </p:cmAuthor>
  <p:cmAuthor id="19" name="Пользователь Microsoft Office" initials="Office [18]" lastIdx="1" clrIdx="19">
    <p:extLst/>
  </p:cmAuthor>
  <p:cmAuthor id="20" name="Пользователь Microsoft Office" initials="Office [19]" lastIdx="1" clrIdx="20">
    <p:extLst/>
  </p:cmAuthor>
  <p:cmAuthor id="21" name="Пользователь Microsoft Office" initials="Office [20]" lastIdx="1" clrIdx="21">
    <p:extLst/>
  </p:cmAuthor>
  <p:cmAuthor id="22" name="Пользователь Microsoft Office" initials="Office [21]" lastIdx="1" clrIdx="22">
    <p:extLst/>
  </p:cmAuthor>
  <p:cmAuthor id="23" name="Пользователь Microsoft Office" initials="Office [22]" lastIdx="1" clrIdx="23">
    <p:extLst/>
  </p:cmAuthor>
  <p:cmAuthor id="24" name="Пользователь Microsoft Office" initials="Office [23]" lastIdx="1" clrIdx="24">
    <p:extLst/>
  </p:cmAuthor>
  <p:cmAuthor id="25" name="Пользователь Microsoft Office" initials="Office [24]" lastIdx="1" clrIdx="25">
    <p:extLst/>
  </p:cmAuthor>
  <p:cmAuthor id="26" name="Пользователь Microsoft Office" initials="Office [25]" lastIdx="1" clrIdx="26">
    <p:extLst/>
  </p:cmAuthor>
  <p:cmAuthor id="27" name="Пользователь Microsoft Office" initials="Office [26]" lastIdx="1" clrIdx="27">
    <p:extLst/>
  </p:cmAuthor>
  <p:cmAuthor id="28" name="Пользователь Microsoft Office" initials="Office [27]" lastIdx="1" clrIdx="28">
    <p:extLst/>
  </p:cmAuthor>
  <p:cmAuthor id="29" name="Пользователь Microsoft Office" initials="Office [28]" lastIdx="1" clrIdx="29">
    <p:extLst/>
  </p:cmAuthor>
  <p:cmAuthor id="30" name="Пользователь Microsoft Office" initials="Office [29]" lastIdx="1" clrIdx="30">
    <p:extLst/>
  </p:cmAuthor>
  <p:cmAuthor id="31" name="Пользователь Microsoft Office" initials="Office [30]" lastIdx="1" clrIdx="31">
    <p:extLst/>
  </p:cmAuthor>
  <p:cmAuthor id="32" name="Пользователь Microsoft Office" initials="Office [31]" lastIdx="1" clrIdx="32">
    <p:extLst/>
  </p:cmAuthor>
  <p:cmAuthor id="33" name="Пользователь Microsoft Office" initials="Office [32]" lastIdx="1" clrIdx="33">
    <p:extLst/>
  </p:cmAuthor>
  <p:cmAuthor id="34" name="Пользователь Microsoft Office" initials="Office [33]" lastIdx="1" clrIdx="34">
    <p:extLst/>
  </p:cmAuthor>
  <p:cmAuthor id="35" name="Пользователь Microsoft Office" initials="Office [34]" lastIdx="1" clrIdx="35">
    <p:extLst/>
  </p:cmAuthor>
  <p:cmAuthor id="36" name="Пользователь Microsoft Office" initials="Office [35]" lastIdx="1" clrIdx="36">
    <p:extLst/>
  </p:cmAuthor>
  <p:cmAuthor id="37" name="Пользователь Microsoft Office" initials="Office [36]" lastIdx="1" clrIdx="37">
    <p:extLst/>
  </p:cmAuthor>
  <p:cmAuthor id="38" name="Пользователь Microsoft Office" initials="Office [37]" lastIdx="1" clrIdx="38">
    <p:extLst/>
  </p:cmAuthor>
  <p:cmAuthor id="39" name="Пользователь Microsoft Office" initials="Office [38]" lastIdx="1" clrIdx="39">
    <p:extLst/>
  </p:cmAuthor>
  <p:cmAuthor id="40" name="Пользователь Microsoft Office" initials="Office [39]" lastIdx="1" clrIdx="40">
    <p:extLst/>
  </p:cmAuthor>
  <p:cmAuthor id="41" name="Пользователь Microsoft Office" initials="Office [40]" lastIdx="1" clrIdx="41">
    <p:extLst/>
  </p:cmAuthor>
  <p:cmAuthor id="42" name="Пользователь Microsoft Office" initials="Office [41]" lastIdx="1" clrIdx="42">
    <p:extLst/>
  </p:cmAuthor>
  <p:cmAuthor id="43" name="Пользователь Microsoft Office" initials="Office [42]" lastIdx="1" clrIdx="43">
    <p:extLst/>
  </p:cmAuthor>
  <p:cmAuthor id="44" name="Пользователь Microsoft Office" initials="Office [43]" lastIdx="1" clrIdx="44">
    <p:extLst/>
  </p:cmAuthor>
  <p:cmAuthor id="45" name="Пользователь Microsoft Office" initials="Office [44]" lastIdx="1" clrIdx="45">
    <p:extLst/>
  </p:cmAuthor>
  <p:cmAuthor id="46" name="Пользователь Microsoft Office" initials="Office [45]" lastIdx="1" clrIdx="46">
    <p:extLst/>
  </p:cmAuthor>
  <p:cmAuthor id="47" name="Пользователь Microsoft Office" initials="Office [46]" lastIdx="1" clrIdx="47">
    <p:extLst/>
  </p:cmAuthor>
  <p:cmAuthor id="48" name="Пользователь Microsoft Office" initials="Office [47]" lastIdx="1" clrIdx="48">
    <p:extLst/>
  </p:cmAuthor>
  <p:cmAuthor id="49" name="Пользователь Microsoft Office" initials="Office [48]" lastIdx="1" clrIdx="49">
    <p:extLst/>
  </p:cmAuthor>
  <p:cmAuthor id="50" name="Пользователь Microsoft Office" initials="Office [49]" lastIdx="1" clrIdx="50">
    <p:extLst/>
  </p:cmAuthor>
  <p:cmAuthor id="51" name="Пользователь Microsoft Office" initials="Office [50]" lastIdx="1" clrIdx="51">
    <p:extLst/>
  </p:cmAuthor>
  <p:cmAuthor id="52" name="Пользователь Microsoft Office" initials="Office [51]" lastIdx="1" clrIdx="52">
    <p:extLst/>
  </p:cmAuthor>
  <p:cmAuthor id="53" name="Пользователь Microsoft Office" initials="Office [52]" lastIdx="1" clrIdx="53">
    <p:extLst/>
  </p:cmAuthor>
  <p:cmAuthor id="54" name="Пользователь Microsoft Office" initials="Office [53]" lastIdx="1" clrIdx="54">
    <p:extLst/>
  </p:cmAuthor>
  <p:cmAuthor id="55" name="Пользователь Microsoft Office" initials="Office [54]" lastIdx="1" clrIdx="55">
    <p:extLst/>
  </p:cmAuthor>
  <p:cmAuthor id="56" name="Пользователь Microsoft Office" initials="Office [55]" lastIdx="1" clrIdx="56">
    <p:extLst/>
  </p:cmAuthor>
  <p:cmAuthor id="57" name="Пользователь Microsoft Office" initials="Office [56]" lastIdx="1" clrIdx="57">
    <p:extLst/>
  </p:cmAuthor>
  <p:cmAuthor id="58" name="Пользователь Microsoft Office" initials="Office [57]" lastIdx="1" clrIdx="58">
    <p:extLst/>
  </p:cmAuthor>
  <p:cmAuthor id="59" name="Пользователь Microsoft Office" initials="Office [58]" lastIdx="1" clrIdx="59">
    <p:extLst/>
  </p:cmAuthor>
  <p:cmAuthor id="60" name="Пользователь Microsoft Office" initials="Office [59]" lastIdx="1" clrIdx="60">
    <p:extLst/>
  </p:cmAuthor>
  <p:cmAuthor id="61" name="Пользователь Microsoft Office" initials="Office [60]" lastIdx="1" clrIdx="61">
    <p:extLst/>
  </p:cmAuthor>
  <p:cmAuthor id="62" name="Пользователь Microsoft Office" initials="Office [61]" lastIdx="1" clrIdx="62">
    <p:extLst/>
  </p:cmAuthor>
  <p:cmAuthor id="63" name="Пользователь Microsoft Office" initials="Office [62]" lastIdx="1" clrIdx="63">
    <p:extLst/>
  </p:cmAuthor>
  <p:cmAuthor id="64" name="Пользователь Microsoft Office" initials="Office [63]" lastIdx="1" clrIdx="64">
    <p:extLst/>
  </p:cmAuthor>
  <p:cmAuthor id="65" name="Пользователь Microsoft Office" initials="Office [64]" lastIdx="1" clrIdx="65">
    <p:extLst/>
  </p:cmAuthor>
  <p:cmAuthor id="66" name="Пользователь Microsoft Office" initials="Office [65]" lastIdx="1" clrIdx="66">
    <p:extLst/>
  </p:cmAuthor>
  <p:cmAuthor id="67" name="Пользователь Microsoft Office" initials="Office [66]" lastIdx="1" clrIdx="67">
    <p:extLst/>
  </p:cmAuthor>
  <p:cmAuthor id="68" name="Пользователь Microsoft Office" initials="Office [67]" lastIdx="1" clrIdx="68">
    <p:extLst/>
  </p:cmAuthor>
  <p:cmAuthor id="69" name="Пользователь Microsoft Office" initials="Office [68]" lastIdx="1" clrIdx="69">
    <p:extLst/>
  </p:cmAuthor>
  <p:cmAuthor id="70" name="Пользователь Microsoft Office" initials="Office [69]" lastIdx="1" clrIdx="7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AB4"/>
    <a:srgbClr val="0066CC"/>
    <a:srgbClr val="67CFC5"/>
    <a:srgbClr val="3AC3DE"/>
    <a:srgbClr val="69BCCD"/>
    <a:srgbClr val="CC93F7"/>
    <a:srgbClr val="9E4C4C"/>
    <a:srgbClr val="CCECFF"/>
    <a:srgbClr val="5BB5C8"/>
    <a:srgbClr val="415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707" autoAdjust="0"/>
  </p:normalViewPr>
  <p:slideViewPr>
    <p:cSldViewPr snapToObjects="1">
      <p:cViewPr>
        <p:scale>
          <a:sx n="100" d="100"/>
          <a:sy n="100" d="100"/>
        </p:scale>
        <p:origin x="-1860" y="-804"/>
      </p:cViewPr>
      <p:guideLst>
        <p:guide orient="horz" pos="2160"/>
        <p:guide orient="horz" pos="1620"/>
        <p:guide pos="3120"/>
        <p:guide pos="2880"/>
      </p:guideLst>
    </p:cSldViewPr>
  </p:slideViewPr>
  <p:outlineViewPr>
    <p:cViewPr>
      <p:scale>
        <a:sx n="33" d="100"/>
        <a:sy n="33" d="100"/>
      </p:scale>
      <p:origin x="0" y="-3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3486" y="-72"/>
      </p:cViewPr>
      <p:guideLst>
        <p:guide orient="horz" pos="3131"/>
        <p:guide orient="horz" pos="3079"/>
        <p:guide orient="horz" pos="2136"/>
        <p:guide orient="horz" pos="2101"/>
        <p:guide pos="2145"/>
        <p:guide pos="2102"/>
        <p:guide pos="3144"/>
        <p:guide pos="30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37114" cy="333454"/>
          </a:xfrm>
          <a:prstGeom prst="rect">
            <a:avLst/>
          </a:prstGeom>
        </p:spPr>
        <p:txBody>
          <a:bodyPr vert="horz" lIns="90536" tIns="45268" rIns="90536" bIns="4526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6405" y="2"/>
            <a:ext cx="4237114" cy="333454"/>
          </a:xfrm>
          <a:prstGeom prst="rect">
            <a:avLst/>
          </a:prstGeom>
        </p:spPr>
        <p:txBody>
          <a:bodyPr vert="horz" lIns="90536" tIns="45268" rIns="90536" bIns="45268" rtlCol="0"/>
          <a:lstStyle>
            <a:lvl1pPr algn="r">
              <a:defRPr sz="1200"/>
            </a:lvl1pPr>
          </a:lstStyle>
          <a:p>
            <a:fld id="{C27F9451-68AF-46A0-A2D7-CB8532B78C76}" type="datetimeFigureOut">
              <a:rPr lang="ru-RU" smtClean="0"/>
              <a:pPr/>
              <a:t>14.12.2018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34563"/>
            <a:ext cx="4237114" cy="333454"/>
          </a:xfrm>
          <a:prstGeom prst="rect">
            <a:avLst/>
          </a:prstGeom>
        </p:spPr>
        <p:txBody>
          <a:bodyPr vert="horz" lIns="90536" tIns="45268" rIns="90536" bIns="4526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6405" y="6334563"/>
            <a:ext cx="4237114" cy="333454"/>
          </a:xfrm>
          <a:prstGeom prst="rect">
            <a:avLst/>
          </a:prstGeom>
        </p:spPr>
        <p:txBody>
          <a:bodyPr vert="horz" lIns="90536" tIns="45268" rIns="90536" bIns="45268" rtlCol="0" anchor="b"/>
          <a:lstStyle>
            <a:lvl1pPr algn="r">
              <a:defRPr sz="1200"/>
            </a:lvl1pPr>
          </a:lstStyle>
          <a:p>
            <a:fld id="{BAD0A96C-9AF1-40BE-8E20-2984A43C03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494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36191" cy="333454"/>
          </a:xfrm>
          <a:prstGeom prst="rect">
            <a:avLst/>
          </a:prstGeom>
        </p:spPr>
        <p:txBody>
          <a:bodyPr vert="horz" lIns="89856" tIns="44928" rIns="89856" bIns="449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7377" y="2"/>
            <a:ext cx="4236191" cy="333454"/>
          </a:xfrm>
          <a:prstGeom prst="rect">
            <a:avLst/>
          </a:prstGeom>
        </p:spPr>
        <p:txBody>
          <a:bodyPr vert="horz" lIns="89856" tIns="44928" rIns="89856" bIns="44928" rtlCol="0"/>
          <a:lstStyle>
            <a:lvl1pPr algn="r">
              <a:defRPr sz="1200"/>
            </a:lvl1pPr>
          </a:lstStyle>
          <a:p>
            <a:fld id="{D65A330C-4897-49FF-A78D-91731BACC6D9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65413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56" tIns="44928" rIns="89856" bIns="449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584" y="3167819"/>
            <a:ext cx="7820659" cy="3001089"/>
          </a:xfrm>
          <a:prstGeom prst="rect">
            <a:avLst/>
          </a:prstGeom>
        </p:spPr>
        <p:txBody>
          <a:bodyPr vert="horz" lIns="89856" tIns="44928" rIns="89856" bIns="449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334478"/>
            <a:ext cx="4236191" cy="333454"/>
          </a:xfrm>
          <a:prstGeom prst="rect">
            <a:avLst/>
          </a:prstGeom>
        </p:spPr>
        <p:txBody>
          <a:bodyPr vert="horz" lIns="89856" tIns="44928" rIns="89856" bIns="449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7377" y="6334478"/>
            <a:ext cx="4236191" cy="333454"/>
          </a:xfrm>
          <a:prstGeom prst="rect">
            <a:avLst/>
          </a:prstGeom>
        </p:spPr>
        <p:txBody>
          <a:bodyPr vert="horz" lIns="89856" tIns="44928" rIns="89856" bIns="44928" rtlCol="0" anchor="b"/>
          <a:lstStyle>
            <a:lvl1pPr algn="r">
              <a:defRPr sz="1200"/>
            </a:lvl1pPr>
          </a:lstStyle>
          <a:p>
            <a:fld id="{D12A22E6-12C5-4627-BEE3-D95F1D2F2E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0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65413" y="500063"/>
            <a:ext cx="4445000" cy="25003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Согласно опросу населения (НАФИ в партнёрстве с ФинПотребСоюзом, ноябрь 2015 года), только каждый десятый опрошенный знает о том, какие организации в нашей стране занимаются защитой прав потребителей на финансовом рынке. И это при том, более трети россиян уверены, что их права как потребителей финансовых услуг защищены.</a:t>
            </a:r>
          </a:p>
          <a:p>
            <a:endParaRPr lang="ru-RU" dirty="0"/>
          </a:p>
          <a:p>
            <a:r>
              <a:rPr lang="ru-RU" dirty="0"/>
              <a:t>Нужно знать, куда нужно обращаться, если что-то пойдёт не так.</a:t>
            </a:r>
          </a:p>
          <a:p>
            <a:endParaRPr lang="ru-RU" dirty="0"/>
          </a:p>
          <a:p>
            <a:r>
              <a:rPr lang="ru-RU" dirty="0"/>
              <a:t>Существует несколько организаций как государственных, так и общественных, занимающихся защитой прав инвесторов и страхователей, но самый главный защитник — Центральный банк Российской Федерации (он же — Банк России). В Банке России для этого есть специальное подразделение — Служба Банка России по защите прав потребителей и обеспечению доступности финансовых услуг, именно туда необходимо обращаться за помощью в первую очередь.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0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999311"/>
            <a:ext cx="9144000" cy="214419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8441" tIns="29221" rIns="58441" bIns="2922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02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8441" tIns="29221" rIns="58441" bIns="29221"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1410" y="4196149"/>
            <a:ext cx="4324864" cy="49427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292206" indent="0" algn="ctr">
              <a:buNone/>
              <a:defRPr sz="1300"/>
            </a:lvl2pPr>
            <a:lvl3pPr marL="584410" indent="0" algn="ctr">
              <a:buNone/>
              <a:defRPr sz="1200"/>
            </a:lvl3pPr>
            <a:lvl4pPr marL="876615" indent="0" algn="ctr">
              <a:buNone/>
              <a:defRPr sz="1000"/>
            </a:lvl4pPr>
            <a:lvl5pPr marL="1168820" indent="0" algn="ctr">
              <a:buNone/>
              <a:defRPr sz="1000"/>
            </a:lvl5pPr>
            <a:lvl6pPr marL="1461024" indent="0" algn="ctr">
              <a:buNone/>
              <a:defRPr sz="1000"/>
            </a:lvl6pPr>
            <a:lvl7pPr marL="1753229" indent="0" algn="ctr">
              <a:buNone/>
              <a:defRPr sz="1000"/>
            </a:lvl7pPr>
            <a:lvl8pPr marL="2045433" indent="0" algn="ctr">
              <a:buNone/>
              <a:defRPr sz="1000"/>
            </a:lvl8pPr>
            <a:lvl9pPr marL="2337639" indent="0" algn="ctr">
              <a:buNone/>
              <a:defRPr sz="10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51410" y="3089190"/>
            <a:ext cx="4324865" cy="1019433"/>
          </a:xfrm>
        </p:spPr>
        <p:txBody>
          <a:bodyPr anchor="b">
            <a:normAutofit/>
          </a:bodyPr>
          <a:lstStyle>
            <a:lvl1pPr>
              <a:defRPr sz="17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576119" y="4736376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11892" y="4196147"/>
            <a:ext cx="4058226" cy="499421"/>
          </a:xfrm>
        </p:spPr>
        <p:txBody>
          <a:bodyPr>
            <a:noAutofit/>
          </a:bodyPr>
          <a:lstStyle>
            <a:lvl1pPr marL="0" indent="0" algn="r">
              <a:buNone/>
              <a:defRPr sz="13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8079" b="22072"/>
          <a:stretch/>
        </p:blipFill>
        <p:spPr>
          <a:xfrm>
            <a:off x="0" y="1011127"/>
            <a:ext cx="9144000" cy="19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2000" y="1221750"/>
            <a:ext cx="7920000" cy="27000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6750"/>
            <a:ext cx="7772400" cy="10800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71750"/>
            <a:ext cx="6858000" cy="8100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000" y="2470580"/>
            <a:ext cx="7920000" cy="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55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3234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4616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Нижний колонтитул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24200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507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89887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65512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84066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95590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3518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205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EE3-B502-45FA-9623-6AA67236824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3240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205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205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205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3" y="1369219"/>
            <a:ext cx="4149296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85639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85639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7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85639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597" y="906166"/>
            <a:ext cx="4947852" cy="535460"/>
          </a:xfrm>
        </p:spPr>
        <p:txBody>
          <a:bodyPr anchor="t">
            <a:normAutofit/>
          </a:bodyPr>
          <a:lstStyle>
            <a:lvl1pPr>
              <a:defRPr sz="13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7707" y="906164"/>
            <a:ext cx="3016947" cy="3777950"/>
          </a:xfrm>
        </p:spPr>
        <p:txBody>
          <a:bodyPr/>
          <a:lstStyle>
            <a:lvl1pPr marL="0" indent="0">
              <a:buNone/>
              <a:defRPr sz="2000"/>
            </a:lvl1pPr>
            <a:lvl2pPr marL="292206" indent="0">
              <a:buNone/>
              <a:defRPr sz="1800"/>
            </a:lvl2pPr>
            <a:lvl3pPr marL="584410" indent="0">
              <a:buNone/>
              <a:defRPr sz="1500"/>
            </a:lvl3pPr>
            <a:lvl4pPr marL="876615" indent="0">
              <a:buNone/>
              <a:defRPr sz="1300"/>
            </a:lvl4pPr>
            <a:lvl5pPr marL="1168820" indent="0">
              <a:buNone/>
              <a:defRPr sz="1300"/>
            </a:lvl5pPr>
            <a:lvl6pPr marL="1461024" indent="0">
              <a:buNone/>
              <a:defRPr sz="1300"/>
            </a:lvl6pPr>
            <a:lvl7pPr marL="1753229" indent="0">
              <a:buNone/>
              <a:defRPr sz="1300"/>
            </a:lvl7pPr>
            <a:lvl8pPr marL="2045433" indent="0">
              <a:buNone/>
              <a:defRPr sz="1300"/>
            </a:lvl8pPr>
            <a:lvl9pPr marL="2337639" indent="0">
              <a:buNone/>
              <a:defRPr sz="1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30597" y="1585787"/>
            <a:ext cx="4947852" cy="310428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92206" indent="0">
              <a:buNone/>
              <a:defRPr sz="900"/>
            </a:lvl2pPr>
            <a:lvl3pPr marL="584410" indent="0">
              <a:buNone/>
              <a:defRPr sz="800"/>
            </a:lvl3pPr>
            <a:lvl4pPr marL="876615" indent="0">
              <a:buNone/>
              <a:defRPr sz="700"/>
            </a:lvl4pPr>
            <a:lvl5pPr marL="1168820" indent="0">
              <a:buNone/>
              <a:defRPr sz="700"/>
            </a:lvl5pPr>
            <a:lvl6pPr marL="1461024" indent="0">
              <a:buNone/>
              <a:defRPr sz="700"/>
            </a:lvl6pPr>
            <a:lvl7pPr marL="1753229" indent="0">
              <a:buNone/>
              <a:defRPr sz="700"/>
            </a:lvl7pPr>
            <a:lvl8pPr marL="2045433" indent="0">
              <a:buNone/>
              <a:defRPr sz="700"/>
            </a:lvl8pPr>
            <a:lvl9pPr marL="2337639" indent="0">
              <a:buNone/>
              <a:defRPr sz="7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985639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22817" y="4769565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695" tIns="45695" rIns="45695" bIns="45695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81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371601" y="2914651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15" tIns="91415" rIns="91415" bIns="9141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457148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914296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1371444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182859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51458" marR="0" lvl="5" indent="-16254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08607" marR="0" lvl="6" indent="-16254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65753" marR="0" lvl="7" indent="-1625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2901" marR="0" lvl="8" indent="-1625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22817" y="4769565"/>
            <a:ext cx="263982" cy="269240"/>
          </a:xfrm>
          <a:prstGeom prst="rect">
            <a:avLst/>
          </a:prstGeom>
          <a:noFill/>
          <a:ln>
            <a:noFill/>
          </a:ln>
        </p:spPr>
        <p:txBody>
          <a:bodyPr lIns="45695" tIns="45695" rIns="45695" bIns="45695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74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12057" y="252283"/>
            <a:ext cx="2676525" cy="391298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6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638561"/>
            <a:ext cx="8149796" cy="6641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302737"/>
            <a:ext cx="8149796" cy="3536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4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140" y="311604"/>
            <a:ext cx="36017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7140" y="628521"/>
            <a:ext cx="360405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09602" y="631964"/>
            <a:ext cx="1503048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112650" y="628521"/>
            <a:ext cx="6665797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09600" y="230984"/>
            <a:ext cx="0" cy="404813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112650" y="230984"/>
            <a:ext cx="0" cy="404813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654557" y="394664"/>
            <a:ext cx="141313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700" cap="all" spc="0" baseline="0" dirty="0">
                <a:solidFill>
                  <a:schemeClr val="bg1">
                    <a:lumMod val="50000"/>
                  </a:schemeClr>
                </a:solidFill>
              </a:rPr>
              <a:t>Финансовая культура</a:t>
            </a:r>
            <a:endParaRPr lang="en-US" sz="700" cap="all" spc="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</p:sldLayoutIdLst>
  <p:hf hdr="0" ftr="0" dt="0"/>
  <p:txStyles>
    <p:titleStyle>
      <a:lvl1pPr algn="l" defTabSz="584424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46110" indent="-146110" algn="just" defTabSz="584424" rtl="0" eaLnBrk="1" latinLnBrk="0" hangingPunct="1">
        <a:lnSpc>
          <a:spcPct val="90000"/>
        </a:lnSpc>
        <a:spcBef>
          <a:spcPts val="639"/>
        </a:spcBef>
        <a:buClr>
          <a:schemeClr val="accent6"/>
        </a:buClr>
        <a:buSzPct val="100000"/>
        <a:buFont typeface="Arial" panose="020B0604020202020204" pitchFamily="34" charset="0"/>
        <a:buChar char="•"/>
        <a:defRPr lang="ru-RU" sz="1200" kern="120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113638" indent="-56820" algn="l" defTabSz="584424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382862" indent="-227282" algn="just" defTabSz="584424" rtl="0" eaLnBrk="1" latinLnBrk="0" hangingPunct="1">
        <a:lnSpc>
          <a:spcPct val="90000"/>
        </a:lnSpc>
        <a:spcBef>
          <a:spcPts val="320"/>
        </a:spcBef>
        <a:buClr>
          <a:schemeClr val="accent6"/>
        </a:buClr>
        <a:buFont typeface="Arial" panose="020B0604020202020204" pitchFamily="34" charset="0"/>
        <a:buChar char="—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228291" indent="-56820" algn="l" defTabSz="584424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531677" indent="-148815" algn="just" defTabSz="584424" rtl="0" eaLnBrk="1" latinLnBrk="0" hangingPunct="1">
        <a:lnSpc>
          <a:spcPct val="90000"/>
        </a:lnSpc>
        <a:spcBef>
          <a:spcPts val="320"/>
        </a:spcBef>
        <a:buClr>
          <a:schemeClr val="accent6"/>
        </a:buClr>
        <a:buSzPct val="80000"/>
        <a:buFont typeface="Wingdings" panose="05000000000000000000" pitchFamily="2" charset="2"/>
        <a:buChar char="v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1607167" indent="-146106" algn="l" defTabSz="584424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379" indent="-146106" algn="l" defTabSz="584424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591" indent="-146106" algn="l" defTabSz="584424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83803" indent="-146106" algn="l" defTabSz="584424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2213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84424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6637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849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61060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3272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5485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7697" algn="l" defTabSz="5844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733924"/>
            <a:ext cx="9144000" cy="405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34BEE3-B502-45FA-9623-6AA67236824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9925"/>
            <a:ext cx="9144000" cy="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47140" y="628521"/>
            <a:ext cx="360405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09602" y="631964"/>
            <a:ext cx="1503048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1"/>
          <p:cNvCxnSpPr/>
          <p:nvPr userDrawn="1"/>
        </p:nvCxnSpPr>
        <p:spPr>
          <a:xfrm flipH="1">
            <a:off x="2112650" y="628521"/>
            <a:ext cx="6665797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/>
          <p:cNvCxnSpPr/>
          <p:nvPr userDrawn="1"/>
        </p:nvCxnSpPr>
        <p:spPr>
          <a:xfrm flipV="1">
            <a:off x="609600" y="230984"/>
            <a:ext cx="0" cy="404813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2"/>
          <p:cNvCxnSpPr/>
          <p:nvPr userDrawn="1"/>
        </p:nvCxnSpPr>
        <p:spPr>
          <a:xfrm flipV="1">
            <a:off x="2112650" y="230984"/>
            <a:ext cx="0" cy="404813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54557" y="394664"/>
            <a:ext cx="141313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700" cap="all" spc="0" baseline="0" dirty="0">
                <a:solidFill>
                  <a:schemeClr val="bg1">
                    <a:lumMod val="50000"/>
                  </a:schemeClr>
                </a:solidFill>
              </a:rPr>
              <a:t>Финансовая культура</a:t>
            </a:r>
            <a:endParaRPr lang="en-US" sz="700" cap="all" spc="0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6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  <p:sldLayoutId id="214748369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SzPct val="130000"/>
        <a:buFontTx/>
        <a:buChar char="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SzPct val="130000"/>
        <a:buFontTx/>
        <a:buChar char="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SzPct val="130000"/>
        <a:buFontTx/>
        <a:buChar char="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SzPct val="130000"/>
        <a:buFontTx/>
        <a:buChar char="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SzPct val="130000"/>
        <a:buFontTx/>
        <a:buChar char="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971600" y="1923678"/>
            <a:ext cx="7776864" cy="20882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dirty="0" smtClean="0">
                <a:latin typeface="+mj-lt"/>
                <a:ea typeface="Times New Roman"/>
                <a:cs typeface="Times New Roman"/>
              </a:rPr>
              <a:t>Задание по теме «Финансовая безопасность»: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pc="-100" dirty="0" smtClean="0">
                <a:latin typeface="+mj-lt"/>
                <a:ea typeface="Calibri"/>
                <a:cs typeface="Times New Roman"/>
              </a:rPr>
              <a:t>составьте памятку </a:t>
            </a:r>
            <a:r>
              <a:rPr lang="ru-RU" spc="-100" dirty="0">
                <a:latin typeface="+mj-lt"/>
                <a:ea typeface="Calibri"/>
                <a:cs typeface="Times New Roman"/>
              </a:rPr>
              <a:t>по безопасной работе с банковскими </a:t>
            </a:r>
            <a:r>
              <a:rPr lang="ru-RU" spc="-100" dirty="0" smtClean="0">
                <a:latin typeface="+mj-lt"/>
                <a:ea typeface="Calibri"/>
                <a:cs typeface="Times New Roman"/>
              </a:rPr>
              <a:t>картами с учетом основных видов мошенничества с ними, изложенными ниже. </a:t>
            </a:r>
            <a:endParaRPr lang="ru-RU" spc="-100" dirty="0">
              <a:latin typeface="+mj-lt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4000" b="1" spc="-100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70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63" y="1347614"/>
            <a:ext cx="8280921" cy="20306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Пять мошеннических схем, которые нужно уметь распознавать: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Кража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данных карты при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расчете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Двойная транзакция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Кража денег с карт, оснащенных технологиями бесконтактной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оплаты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Изготовление дубликата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сим-карты</a:t>
            </a:r>
          </a:p>
          <a:p>
            <a:pPr marL="252000" indent="-2520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dirty="0"/>
              <a:t>Социальная инженерия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18508" y="195486"/>
            <a:ext cx="7956374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spc="-100" dirty="0">
                <a:solidFill>
                  <a:srgbClr val="FF0000"/>
                </a:solidFill>
                <a:latin typeface="+mj-lt"/>
              </a:rPr>
              <a:t>Основные виды мошенничества с банковскими </a:t>
            </a:r>
            <a:r>
              <a:rPr lang="ru-RU" sz="3200" spc="-100" dirty="0" smtClean="0">
                <a:solidFill>
                  <a:srgbClr val="FF0000"/>
                </a:solidFill>
                <a:latin typeface="+mj-lt"/>
              </a:rPr>
              <a:t>картами</a:t>
            </a:r>
            <a:endParaRPr lang="ru-RU" sz="3200" spc="-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7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9582"/>
            <a:ext cx="8460333" cy="203064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передавать карту посторонним, рассчитываясь за покупку или предоставление услуг.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Следить за поведением сотрудника, совершающего операцию </a:t>
            </a:r>
            <a:r>
              <a:rPr lang="ru-RU" dirty="0" smtClean="0"/>
              <a:t>(подозрительно, если, </a:t>
            </a:r>
            <a:r>
              <a:rPr lang="ru-RU" dirty="0"/>
              <a:t>например, </a:t>
            </a:r>
            <a:r>
              <a:rPr lang="ru-RU" dirty="0" smtClean="0"/>
              <a:t>карту фотографируют  </a:t>
            </a:r>
            <a:r>
              <a:rPr lang="ru-RU" dirty="0"/>
              <a:t>на мобильный телефон под видом набора номера или СМС).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Если есть такая возможность, завести для расчетов через Интернет отдельную карту, которая будет храниться в недоступном посторонним лицам месте, а на карте, используемой для покупки через POS-терминалы, заблокировать возможность совершения покупок через Интернет.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18508" y="195486"/>
            <a:ext cx="7956374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spc="-100" dirty="0" smtClean="0">
                <a:solidFill>
                  <a:srgbClr val="FF0000"/>
                </a:solidFill>
                <a:latin typeface="+mj-lt"/>
              </a:rPr>
              <a:t>Как избежать кражи </a:t>
            </a:r>
            <a:r>
              <a:rPr lang="ru-RU" sz="3200" spc="-100" dirty="0">
                <a:solidFill>
                  <a:srgbClr val="FF0000"/>
                </a:solidFill>
                <a:latin typeface="+mj-lt"/>
              </a:rPr>
              <a:t>данных </a:t>
            </a:r>
            <a:r>
              <a:rPr lang="ru-RU" sz="3200" spc="-100" dirty="0" smtClean="0">
                <a:solidFill>
                  <a:srgbClr val="FF0000"/>
                </a:solidFill>
                <a:latin typeface="+mj-lt"/>
              </a:rPr>
              <a:t>при </a:t>
            </a:r>
            <a:r>
              <a:rPr lang="ru-RU" sz="3200" spc="-100" dirty="0">
                <a:solidFill>
                  <a:srgbClr val="FF0000"/>
                </a:solidFill>
                <a:latin typeface="+mj-lt"/>
              </a:rPr>
              <a:t>расчете</a:t>
            </a:r>
          </a:p>
        </p:txBody>
      </p:sp>
    </p:spTree>
    <p:extLst>
      <p:ext uri="{BB962C8B-B14F-4D97-AF65-F5344CB8AC3E}">
        <p14:creationId xmlns:p14="http://schemas.microsoft.com/office/powerpoint/2010/main" val="33062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63" y="1347614"/>
            <a:ext cx="8280921" cy="203064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Подключить </a:t>
            </a:r>
            <a:r>
              <a:rPr lang="ru-RU" dirty="0"/>
              <a:t>опцию СМС-оповещений по операциям своей карты. Если первая транзакция будет совершена успешно, владелец карты тут же получит соответствующее СМС-сообщение и сможет продемонстрировать его сотруднику, настаивающему на повторной транзакции, в качестве подтверждения уже произведенной оплаты.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Если </a:t>
            </a:r>
            <a:r>
              <a:rPr lang="ru-RU" dirty="0"/>
              <a:t>вам поступило два сообщения о списании одной и той же суммы, стоит сразу же позвонить в банк и проверить, действительно ли произошло двойное снятие средств со счета.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18508" y="195486"/>
            <a:ext cx="7385940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spc="-100" dirty="0" smtClean="0">
                <a:solidFill>
                  <a:srgbClr val="FF0000"/>
                </a:solidFill>
                <a:latin typeface="+mj-lt"/>
              </a:rPr>
              <a:t>Как избежать двойных транзакций</a:t>
            </a:r>
            <a:endParaRPr lang="ru-RU" sz="3200" spc="-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20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75606"/>
            <a:ext cx="8460333" cy="203064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Использовать </a:t>
            </a:r>
            <a:r>
              <a:rPr lang="ru-RU" dirty="0"/>
              <a:t>специальные экранированные бумажники (карта кладется в отсек, экранированный фольгой).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Убедиться</a:t>
            </a:r>
            <a:r>
              <a:rPr lang="ru-RU" dirty="0"/>
              <a:t>, что в качестве подтверждения списания суммы более 1000 рублей стоит запрос PIN-кода, а не подпись чека</a:t>
            </a:r>
            <a:r>
              <a:rPr lang="ru-RU" dirty="0" smtClean="0"/>
              <a:t>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 случае если вы не планируете оплачивать бесконтактным способом покупки на сумму более 1000 рублей, рекомендуется (при наличии такой возможности у банка-эмитента) установить индивидуальный расходный лимит по карте и ограничить размер возможных транзакций.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15616" y="195486"/>
            <a:ext cx="8059266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spc="-100" dirty="0" smtClean="0">
                <a:solidFill>
                  <a:srgbClr val="FF0000"/>
                </a:solidFill>
                <a:latin typeface="+mj-lt"/>
              </a:rPr>
              <a:t>Как избежать </a:t>
            </a:r>
            <a:r>
              <a:rPr lang="ru-RU" sz="3000" spc="-100" dirty="0">
                <a:solidFill>
                  <a:srgbClr val="FF0000"/>
                </a:solidFill>
                <a:latin typeface="+mj-lt"/>
              </a:rPr>
              <a:t>кражи </a:t>
            </a:r>
            <a:r>
              <a:rPr lang="ru-RU" sz="3000" spc="-100" dirty="0" smtClean="0">
                <a:solidFill>
                  <a:srgbClr val="FF0000"/>
                </a:solidFill>
                <a:latin typeface="+mj-lt"/>
              </a:rPr>
              <a:t>денег </a:t>
            </a:r>
            <a:r>
              <a:rPr lang="ru-RU" sz="3000" spc="-100" dirty="0">
                <a:solidFill>
                  <a:srgbClr val="FF0000"/>
                </a:solidFill>
                <a:latin typeface="+mj-lt"/>
              </a:rPr>
              <a:t>с карт, оснащенных технологиями бесконтактной оплаты</a:t>
            </a:r>
          </a:p>
          <a:p>
            <a:pPr marL="0" indent="0" algn="ctr">
              <a:buNone/>
            </a:pPr>
            <a:endParaRPr lang="ru-RU" sz="3200" spc="-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12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75606"/>
            <a:ext cx="8460333" cy="203064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случае получения внезапного оповещения об изменении состояния счета после звонков с неизвестных номеров или на неизвестные номера немедленно блокировать все свои пластиковые карты, привязанные к этому телефонному номеру, позвонив на горячие линии банков, номера которых указаны на самих картах.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Обратиться </a:t>
            </a:r>
            <a:r>
              <a:rPr lang="ru-RU" dirty="0"/>
              <a:t>к мобильному оператору для разблокировки своей сим-карты и одновременной блокировки дубликата, полученного мошенниками.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Подать </a:t>
            </a:r>
            <a:r>
              <a:rPr lang="ru-RU" dirty="0"/>
              <a:t>заявление в правоохранительные органы.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9592" y="195486"/>
            <a:ext cx="8275290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Что делать при изготовлении </a:t>
            </a:r>
            <a:r>
              <a:rPr lang="ru-RU" sz="3200" dirty="0">
                <a:solidFill>
                  <a:srgbClr val="FF0000"/>
                </a:solidFill>
                <a:latin typeface="+mj-lt"/>
              </a:rPr>
              <a:t>дубликата 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сим-карты</a:t>
            </a:r>
            <a:endParaRPr lang="ru-RU" sz="3200" spc="-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65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63638"/>
            <a:ext cx="8460333" cy="203064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сообщать данные карты, персональные данные и коды, присланные в СМС, посторонним лицам.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Ни </a:t>
            </a:r>
            <a:r>
              <a:rPr lang="ru-RU" dirty="0"/>
              <a:t>в коем случае не давать никому доступ к вашей карте через онлайн-банкинг.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любых подозрительных ситуациях звонить в кредитную организацию, выдавшую карту, по номеру, указанному на оборотной стороне карты.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9592" y="195486"/>
            <a:ext cx="8275290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Как противодействовать мошеннической социальной инженерии</a:t>
            </a:r>
            <a:endParaRPr lang="ru-RU" sz="3200" spc="-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0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5566"/>
            <a:ext cx="8965504" cy="3816424"/>
          </a:xfrm>
        </p:spPr>
        <p:txBody>
          <a:bodyPr numCol="2" spcCol="36000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Банк России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Рассмотрение жалоб и обращений;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Применение мер принуждения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к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финансовым организациям,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случае нарушения ими прав потребителей финансовых услуг.</a:t>
            </a:r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Роспотребнадзор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spc="-100" dirty="0">
                <a:solidFill>
                  <a:schemeClr val="tx1">
                    <a:lumMod val="50000"/>
                  </a:schemeClr>
                </a:solidFill>
              </a:rPr>
              <a:t>Информирование, консультирование </a:t>
            </a:r>
            <a:r>
              <a:rPr lang="en-US" sz="1800" spc="-1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1800" spc="-1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spc="-100" dirty="0" smtClean="0">
                <a:solidFill>
                  <a:schemeClr val="tx1">
                    <a:lumMod val="50000"/>
                  </a:schemeClr>
                </a:solidFill>
              </a:rPr>
              <a:t>и </a:t>
            </a:r>
            <a:r>
              <a:rPr lang="ru-RU" sz="1800" spc="-100" dirty="0">
                <a:solidFill>
                  <a:schemeClr val="tx1">
                    <a:lumMod val="50000"/>
                  </a:schemeClr>
                </a:solidFill>
              </a:rPr>
              <a:t>разъяснение законодательства;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spc="-100" dirty="0">
                <a:solidFill>
                  <a:schemeClr val="tx1">
                    <a:lumMod val="50000"/>
                  </a:schemeClr>
                </a:solidFill>
              </a:rPr>
              <a:t>Проведение проверок </a:t>
            </a:r>
            <a:r>
              <a:rPr lang="ru-RU" sz="1800" spc="-100" dirty="0" smtClean="0">
                <a:solidFill>
                  <a:schemeClr val="tx1">
                    <a:lumMod val="50000"/>
                  </a:schemeClr>
                </a:solidFill>
              </a:rPr>
              <a:t>и </a:t>
            </a:r>
            <a:r>
              <a:rPr lang="ru-RU" sz="1800" spc="-100" dirty="0">
                <a:solidFill>
                  <a:schemeClr val="tx1">
                    <a:lumMod val="50000"/>
                  </a:schemeClr>
                </a:solidFill>
              </a:rPr>
              <a:t>привлечение финансовых организаций </a:t>
            </a:r>
            <a:r>
              <a:rPr lang="ru-RU" sz="1800" spc="-1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800" spc="-1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spc="-100" dirty="0" smtClean="0">
                <a:solidFill>
                  <a:schemeClr val="tx1">
                    <a:lumMod val="50000"/>
                  </a:schemeClr>
                </a:solidFill>
              </a:rPr>
              <a:t>к ответственности за </a:t>
            </a:r>
            <a:r>
              <a:rPr lang="ru-RU" sz="1800" spc="-100" dirty="0">
                <a:solidFill>
                  <a:schemeClr val="tx1">
                    <a:lumMod val="50000"/>
                  </a:schemeClr>
                </a:solidFill>
              </a:rPr>
              <a:t>допущенные нарушения;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Участие в судебной защите.</a:t>
            </a:r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Финансовый омбудсмен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Досудебное урегулирование споров </a:t>
            </a:r>
            <a:br>
              <a:rPr lang="ru-RU" sz="1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с финансовой организацией.</a:t>
            </a:r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Суд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Установление факта нарушения закона или договора;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Взыскание в пользу потребителя суммы ущерба, штрафа, неустойки.</a:t>
            </a:r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</a:rPr>
              <a:t>ФАС России</a:t>
            </a:r>
          </a:p>
          <a:p>
            <a:pPr marL="288000" lvl="2" indent="-288000" algn="l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chemeClr val="tx1">
                  <a:lumMod val="50000"/>
                </a:schemeClr>
              </a:buClr>
              <a:buFont typeface=".AppleSystemUIFont" charset="-120"/>
              <a:buChar char="–"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Пресечение недобросовестной рекламы.</a:t>
            </a:r>
          </a:p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–"/>
            </a:pPr>
            <a:endParaRPr lang="en-US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259632" y="339502"/>
            <a:ext cx="7813376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6110" indent="-146110" algn="just" defTabSz="584424" rtl="0" eaLnBrk="1" latinLnBrk="0" hangingPunct="1">
              <a:lnSpc>
                <a:spcPct val="90000"/>
              </a:lnSpc>
              <a:spcBef>
                <a:spcPts val="639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lang="ru-RU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3638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82862" indent="-227282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Font typeface="Arial" panose="020B0604020202020204" pitchFamily="34" charset="0"/>
              <a:buChar char="—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8291" indent="-56820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531677" indent="-148815" algn="just" defTabSz="584424" rtl="0" eaLnBrk="1" latinLnBrk="0" hangingPunct="1">
              <a:lnSpc>
                <a:spcPct val="90000"/>
              </a:lnSpc>
              <a:spcBef>
                <a:spcPts val="32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v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607167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379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1591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83803" indent="-146106" algn="l" defTabSz="584424" rtl="0" eaLnBrk="1" latinLnBrk="0" hangingPunct="1">
              <a:lnSpc>
                <a:spcPct val="90000"/>
              </a:lnSpc>
              <a:spcBef>
                <a:spcPts val="32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200"/>
              </a:spcBef>
              <a:buClr>
                <a:schemeClr val="accent2">
                  <a:lumMod val="50000"/>
                </a:schemeClr>
              </a:buClr>
              <a:buNone/>
            </a:pPr>
            <a:r>
              <a:rPr lang="ru-RU" sz="3000" spc="-100" dirty="0">
                <a:solidFill>
                  <a:srgbClr val="FF0000"/>
                </a:solidFill>
                <a:latin typeface="+mj-lt"/>
              </a:rPr>
              <a:t>Куда обращаться, если ваши права нарушены</a:t>
            </a:r>
            <a:endParaRPr lang="en-US" sz="3000" spc="-1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063029"/>
      </p:ext>
    </p:extLst>
  </p:cSld>
  <p:clrMapOvr>
    <a:masterClrMapping/>
  </p:clrMapOvr>
</p:sld>
</file>

<file path=ppt/theme/theme1.xml><?xml version="1.0" encoding="utf-8"?>
<a:theme xmlns:a="http://schemas.openxmlformats.org/drawingml/2006/main" name="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аба1Сдела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Georgia"/>
        <a:ea typeface=""/>
        <a:cs typeface=""/>
      </a:majorFont>
      <a:minorFont>
        <a:latin typeface="Georgia (Основной текс)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958406292FA84CBB73275E1FBEB0D5" ma:contentTypeVersion="0" ma:contentTypeDescription="Создание документа." ma:contentTypeScope="" ma:versionID="060d760653f0f6843f916e6699cc94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78ABD8-5295-4616-B6BE-5B81D71A7D7B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445C53-243E-4050-BDF1-5FAF4BC60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B6F6FD-F14D-4D29-8EFA-DA1125EA8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94493</TotalTime>
  <Words>588</Words>
  <Application>Microsoft Office PowerPoint</Application>
  <PresentationFormat>Экран (16:9)</PresentationFormat>
  <Paragraphs>56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CBRF Terracotta</vt:lpstr>
      <vt:lpstr>Лаба1Сделано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Н. А. Золотарёв</dc:creator>
  <cp:lastModifiedBy>AndrewHelen</cp:lastModifiedBy>
  <cp:revision>4297</cp:revision>
  <cp:lastPrinted>2017-02-01T11:32:18Z</cp:lastPrinted>
  <dcterms:created xsi:type="dcterms:W3CDTF">2015-05-29T06:16:23Z</dcterms:created>
  <dcterms:modified xsi:type="dcterms:W3CDTF">2018-12-14T20:43:04Z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0x01010068958406292FA84CBB73275E1FBEB0D5</vt:lpwstr>
  </property>
</Properties>
</file>