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4" r:id="rId2"/>
    <p:sldId id="263" r:id="rId3"/>
    <p:sldId id="266" r:id="rId4"/>
    <p:sldId id="267" r:id="rId5"/>
    <p:sldId id="265" r:id="rId6"/>
    <p:sldId id="261" r:id="rId7"/>
    <p:sldId id="260" r:id="rId8"/>
    <p:sldId id="259" r:id="rId9"/>
    <p:sldId id="257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0E5CB-297A-4C44-8FA2-DF1D38FA4374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9DAAD-CDBB-4C43-B732-94F3EA822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9DAAD-CDBB-4C43-B732-94F3EA8225C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ислав\Desktop\Для ТОМКа\597208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675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1219200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Bookman Old Style" pitchFamily="18" charset="0"/>
              </a:rPr>
              <a:t>Физическое воспитание обучающихся в специальной медицинской группе</a:t>
            </a:r>
            <a:endParaRPr lang="ru-RU" sz="36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0" y="5638800"/>
            <a:ext cx="3581400" cy="9906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физической культуры                                                       МКОУ«ДНОШ» г. Далматово</a:t>
            </a:r>
            <a:br>
              <a:rPr lang="ru-RU" alt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О.В. Дозморова</a:t>
            </a:r>
          </a:p>
          <a:p>
            <a:endParaRPr lang="ru-RU" sz="1900" dirty="0"/>
          </a:p>
        </p:txBody>
      </p:sp>
      <p:pic>
        <p:nvPicPr>
          <p:cNvPr id="2050" name="Picture 2" descr="G:\моя работа\DSCN25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524000"/>
            <a:ext cx="48006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28600" y="4876800"/>
            <a:ext cx="5791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Нужно, чтобы к физическим упражнениям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приобщался каждый человек.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Без этого немыслимы никакие разговоры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о здоровом образе жизни.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Н.М. Амосов </a:t>
            </a:r>
          </a:p>
          <a:p>
            <a:pPr algn="r"/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(хирург-кардиолог, русский писатель)</a:t>
            </a:r>
            <a:endParaRPr lang="ru-RU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ладислав\Desktop\Для ТОМКа\597208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67526"/>
          </a:xfrm>
          <a:prstGeom prst="rect">
            <a:avLst/>
          </a:prstGeom>
          <a:noFill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6672"/>
            <a:ext cx="7962900" cy="5940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6000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«Нет случайно родившихся детей.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Ни один Путник Вечности случайно не рождается.   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Каждый ребенок есть явление в земной жизни. Он родился потому, что должен был родиться.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Родился потому, что именно его не хватало миру.»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ислав\Desktop\Для ТОМКа\597208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5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" y="838200"/>
            <a:ext cx="8763000" cy="2286000"/>
          </a:xfrm>
        </p:spPr>
        <p:txBody>
          <a:bodyPr>
            <a:noAutofit/>
          </a:bodyPr>
          <a:lstStyle/>
          <a:p>
            <a:pPr algn="just"/>
            <a:r>
              <a:rPr lang="en-US" sz="1600" b="1" u="sng" dirty="0" smtClean="0">
                <a:solidFill>
                  <a:srgbClr val="002060"/>
                </a:solidFill>
                <a:latin typeface="Bookman Old Style" pitchFamily="18" charset="0"/>
              </a:rPr>
              <a:t>I-</a:t>
            </a:r>
            <a:r>
              <a:rPr lang="ru-RU" sz="1600" b="1" u="sng" dirty="0" smtClean="0">
                <a:solidFill>
                  <a:srgbClr val="002060"/>
                </a:solidFill>
                <a:latin typeface="Bookman Old Style" pitchFamily="18" charset="0"/>
              </a:rPr>
              <a:t>группа</a:t>
            </a: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  </a:t>
            </a: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Здоровые дети, без  отклонений в состоянии здоровья. (Основная группа- основная учебная программа по физической культуре).</a:t>
            </a:r>
            <a:b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en-US" sz="1600" b="1" u="sng" dirty="0" smtClean="0">
                <a:solidFill>
                  <a:srgbClr val="002060"/>
                </a:solidFill>
                <a:latin typeface="Bookman Old Style" pitchFamily="18" charset="0"/>
              </a:rPr>
              <a:t>II</a:t>
            </a:r>
            <a:r>
              <a:rPr lang="ru-RU" sz="1600" b="1" u="sng" dirty="0" smtClean="0">
                <a:solidFill>
                  <a:srgbClr val="002060"/>
                </a:solidFill>
                <a:latin typeface="Bookman Old Style" pitchFamily="18" charset="0"/>
              </a:rPr>
              <a:t>- группа</a:t>
            </a: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Часто и длительно болеющие  с недостаточным физ. развитием или имеющие незначительные отклонения в состоянии здоровья  (Подготовительная группа- основная учебная программа с элементами адаптивного физ. воспитания). </a:t>
            </a:r>
            <a:b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en-US" sz="1600" b="1" u="sng" dirty="0" smtClean="0">
                <a:solidFill>
                  <a:srgbClr val="002060"/>
                </a:solidFill>
                <a:latin typeface="Bookman Old Style" pitchFamily="18" charset="0"/>
              </a:rPr>
              <a:t>III</a:t>
            </a:r>
            <a:r>
              <a:rPr lang="ru-RU" sz="1600" b="1" u="sng" dirty="0" smtClean="0">
                <a:solidFill>
                  <a:srgbClr val="002060"/>
                </a:solidFill>
                <a:latin typeface="Bookman Old Style" pitchFamily="18" charset="0"/>
              </a:rPr>
              <a:t>-группа</a:t>
            </a: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 Дети, имеющие хронические заболевания  (Специальная медицинская группа (СМГ)- программа адаптивная по физической культуре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).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Комплектование СМГ проводится в конце учебного года, а в течение последующего учебного года вносятся изменения.</a:t>
            </a:r>
            <a:endParaRPr lang="ru-RU" sz="16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22860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Комплектование учащихся в группы здоровья</a:t>
            </a:r>
            <a:endParaRPr lang="ru-RU" sz="2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4099" name="Picture 3" descr="G:\моя работа\DSCN2494.jpg"/>
          <p:cNvPicPr>
            <a:picLocks noChangeAspect="1" noChangeArrowheads="1"/>
          </p:cNvPicPr>
          <p:nvPr/>
        </p:nvPicPr>
        <p:blipFill>
          <a:blip r:embed="rId3" cstate="print"/>
          <a:srcRect l="16667" t="13333" r="15000" b="12222"/>
          <a:stretch>
            <a:fillRect/>
          </a:stretch>
        </p:blipFill>
        <p:spPr bwMode="auto">
          <a:xfrm>
            <a:off x="2667000" y="3200400"/>
            <a:ext cx="4800600" cy="3424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Users\Владислав\Desktop\Для ТОМКа\1404569073_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200400"/>
            <a:ext cx="18288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ислав\Desktop\Для ТОМКа\597208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5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1066800"/>
            <a:ext cx="8686800" cy="4800600"/>
          </a:xfrm>
        </p:spPr>
        <p:txBody>
          <a:bodyPr>
            <a:noAutofit/>
          </a:bodyPr>
          <a:lstStyle/>
          <a:p>
            <a:pPr algn="l"/>
            <a:r>
              <a:rPr lang="ru-RU" altLang="ru-RU" sz="18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1)Вынужденное снижение двигательной активности;</a:t>
            </a:r>
            <a:br>
              <a:rPr lang="ru-RU" altLang="ru-RU" sz="18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altLang="ru-RU" sz="18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2)Ухудшение жизненно необходимых физических качеств: мышечной силы, быстроты и мощности движений, выносливости, ловкости, подвижности в суставах;</a:t>
            </a:r>
            <a:br>
              <a:rPr lang="ru-RU" altLang="ru-RU" sz="18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altLang="ru-RU" sz="18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3)Нарушение осанки, деформация стопы, позвоночника, слабость «мышечного корсета»;</a:t>
            </a:r>
            <a:br>
              <a:rPr lang="ru-RU" altLang="ru-RU" sz="18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altLang="ru-RU" sz="18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4)Нарушение координационных способностей: быстроты реакции, точности, темпа, ритма, времени и пространства, равновесия и устойчивости к вестибулярным раздражениям, ориентировки в пространстве, расслабления и др., которые негативно отражаются на качестве движений (включая основные локомоции - ходьбу и бег), необходимые в учебной, трудовой, бытовой, спортивной деятельности.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4800" y="0"/>
            <a:ext cx="86106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Наиболее типичные двигательные</a:t>
            </a:r>
            <a:br>
              <a:rPr lang="ru-RU" altLang="ru-RU" sz="28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расстройства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ладислав\Desktop\Для ТОМКа\597208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6752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600" y="457200"/>
            <a:ext cx="8610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Основные задачи физического воспитания учащихся, отнесенных к СМГ 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Укрепление здоровья, ликвидация или стойкая компенсация нарушений, вызванных заболеванием. 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 Улучшение показателей физического и моторного развития. 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 Освоение жизненно важных двигательных умений, навыков и качеств. 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 Постепенная адаптация организма к физическим нагрузкам, расширение диапазона функциональных возможностей организма. 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 Закаливание организма, повышение его защитных сил и сопротивляемости. 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 Воспитание сознательного и активного отношения к ценности здоровья и здоровому образу жизни. 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 Воспитание навыка регулярного выполнения оздоровительных упражнений, рекомендованных учащемуся с учетом особенностей имеющегося у него заболевания. 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 Обучение способам самоконтроля при выполнении физических нагрузок. 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 Освоение правил личной гигиены, рационального режима труда и отдыха, полноценного и рационального питания. </a:t>
            </a:r>
            <a:endParaRPr lang="ru-RU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ладислав\Desktop\Для ТОМКа\597208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675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" y="228600"/>
            <a:ext cx="8686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Рекомендуемые упражнения для обучающихся специальной медицинской группы и обучающихся с ОВЗ.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Выполняются строевые упражнения, упражнения в движении, дозированная ходьба и медленный бег с изменением темпа и направления движения, медленный бег в сочетании с ходьбой.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 Проводятся </a:t>
            </a:r>
            <a:r>
              <a:rPr lang="ru-RU" sz="2400" dirty="0" err="1" smtClean="0">
                <a:solidFill>
                  <a:srgbClr val="002060"/>
                </a:solidFill>
                <a:latin typeface="Bookman Old Style" pitchFamily="18" charset="0"/>
              </a:rPr>
              <a:t>общеразвивающие</a:t>
            </a: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 упражнения в различных исходных положениях с предметами и без предметов, дыхательные упражнения, упражнения, направленные на формирование правильной осанки,  профилактику нарушений стопы, органов зрения, пальчиковая гимнастика.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ладислав\Desktop\Для ТОМКа\597208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675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Оценивание и итоговая аттестация обучающихся специальной медицинской группы и обучающихся с ОВЗ. 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Обучающиеся на основании представленной справки установленного образца, выданной медицинским учреждением, оцениваются в образовательном учреждении по разделам: "Основы теоретических знаний" в виде устного опроса или написания рефератов, "Практические навыки и умения" в виде демонстрации комплексов упражнений, с последующей итоговой аттестацией по предмету "Физическая культура". 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Оценка оздоровительной эффективности занятий физической культурой обучающихся с отклонениями в состоянии здоровья проводится на основе сравнительного индивидуального анализа динамики значений установленных показателей. На основании полученных данных и проведенного анализа в конце учебного года обосновываются индивидуальные маршруты физического воспитания обучающихся с учетом выявленных неблагоприятных изменений показателей их развития. 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Основной акцент в оценивании учебных достижений по физической культуре обучающихся, имеющих отклонения в состоянии здоровья, должен быть сделан настойкой их мотивации к занятиям физическими упражнениями и динамике физических возможностей. При самых незначительных положительных изменениях в физических показателях, которые обязательно должны быть замечены учителем и сообщены обучающемуся и родителям (законным представителям), выставляется положительная отметка.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ладислав\Desktop\Для ТОМКа\597208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67526"/>
          </a:xfrm>
          <a:prstGeom prst="rect">
            <a:avLst/>
          </a:prstGeom>
          <a:noFill/>
        </p:spPr>
      </p:pic>
      <p:pic>
        <p:nvPicPr>
          <p:cNvPr id="5122" name="Picture 2" descr="G:\моя работа\открытые уроки ППО\DSCN2534.jpg"/>
          <p:cNvPicPr>
            <a:picLocks noChangeAspect="1" noChangeArrowheads="1"/>
          </p:cNvPicPr>
          <p:nvPr/>
        </p:nvPicPr>
        <p:blipFill>
          <a:blip r:embed="rId3" cstate="print"/>
          <a:srcRect l="10000" t="11111" r="5833" b="12222"/>
          <a:stretch>
            <a:fillRect/>
          </a:stretch>
        </p:blipFill>
        <p:spPr bwMode="auto">
          <a:xfrm>
            <a:off x="838200" y="685800"/>
            <a:ext cx="7696200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ладислав\Desktop\Для ТОМКа\597208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6752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2400" y="228600"/>
            <a:ext cx="868680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smtClean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III </a:t>
            </a:r>
            <a:r>
              <a:rPr lang="ru-RU" sz="2000" b="1" i="1" dirty="0" smtClean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Международный конкурс по физической культуре для детей с ОВЗ «Авангард»</a:t>
            </a:r>
            <a:endParaRPr lang="ru-RU" sz="2000" b="1" i="1" dirty="0" smtClean="0">
              <a:solidFill>
                <a:srgbClr val="002060"/>
              </a:solidFill>
              <a:latin typeface="Bookman Old Style" pitchFamily="18" charset="0"/>
              <a:ea typeface="Times New Roman" pitchFamily="18" charset="0"/>
              <a:cs typeface="CenturyGothic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04800" y="1143000"/>
          <a:ext cx="8686800" cy="227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1852"/>
                <a:gridCol w="2995748"/>
                <a:gridCol w="2743200"/>
                <a:gridCol w="2286000"/>
              </a:tblGrid>
              <a:tr h="66230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 Antiqua" pitchFamily="18" charset="0"/>
                        </a:rPr>
                        <a:t>№ </a:t>
                      </a:r>
                      <a:r>
                        <a:rPr lang="ru-RU" dirty="0" err="1" smtClean="0">
                          <a:latin typeface="Book Antiqua" pitchFamily="18" charset="0"/>
                        </a:rPr>
                        <a:t>п.п</a:t>
                      </a:r>
                      <a:endParaRPr lang="ru-RU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 Antiqua" pitchFamily="18" charset="0"/>
                        </a:rPr>
                        <a:t>Участник</a:t>
                      </a:r>
                      <a:endParaRPr lang="ru-RU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 Antiqua" pitchFamily="18" charset="0"/>
                        </a:rPr>
                        <a:t>Результат</a:t>
                      </a:r>
                      <a:endParaRPr lang="ru-RU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 Antiqua" pitchFamily="18" charset="0"/>
                        </a:rPr>
                        <a:t>Педагог</a:t>
                      </a:r>
                      <a:endParaRPr lang="ru-RU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75692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Book Antiqua" pitchFamily="18" charset="0"/>
                        </a:rPr>
                        <a:t>1.</a:t>
                      </a:r>
                      <a:endParaRPr lang="ru-RU" sz="16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latin typeface="Book Antiqua" pitchFamily="18" charset="0"/>
                        </a:rPr>
                        <a:t>Патракеев</a:t>
                      </a:r>
                      <a:r>
                        <a:rPr lang="ru-RU" sz="1600" baseline="0" dirty="0" smtClean="0">
                          <a:latin typeface="Book Antiqua" pitchFamily="18" charset="0"/>
                        </a:rPr>
                        <a:t> Павел 3в </a:t>
                      </a:r>
                      <a:r>
                        <a:rPr lang="ru-RU" sz="1600" dirty="0" err="1" smtClean="0">
                          <a:latin typeface="Book Antiqua" pitchFamily="18" charset="0"/>
                        </a:rPr>
                        <a:t>кл</a:t>
                      </a:r>
                      <a:endParaRPr lang="ru-RU" sz="16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Book Antiqua" pitchFamily="18" charset="0"/>
                        </a:rPr>
                        <a:t>Свидетельство участника</a:t>
                      </a:r>
                      <a:endParaRPr lang="ru-RU" sz="1600" dirty="0">
                        <a:latin typeface="Book Antiqua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 Antiqua" pitchFamily="18" charset="0"/>
                        </a:rPr>
                        <a:t> Учитель 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Book Antiqua" pitchFamily="18" charset="0"/>
                        </a:rPr>
                        <a:t>физической</a:t>
                      </a:r>
                      <a:r>
                        <a:rPr lang="ru-RU" sz="1600" baseline="0" dirty="0" smtClean="0">
                          <a:latin typeface="Book Antiqua" pitchFamily="18" charset="0"/>
                        </a:rPr>
                        <a:t> культуры</a:t>
                      </a:r>
                    </a:p>
                    <a:p>
                      <a:pPr algn="ctr"/>
                      <a:r>
                        <a:rPr lang="ru-RU" sz="1600" baseline="0" dirty="0" smtClean="0">
                          <a:latin typeface="Book Antiqua" pitchFamily="18" charset="0"/>
                        </a:rPr>
                        <a:t>Дозморова О.В.</a:t>
                      </a:r>
                      <a:endParaRPr lang="ru-RU" sz="1600" dirty="0" smtClean="0">
                        <a:latin typeface="Book Antiqua" pitchFamily="18" charset="0"/>
                      </a:endParaRPr>
                    </a:p>
                    <a:p>
                      <a:endParaRPr lang="ru-RU" sz="1600" dirty="0" smtClean="0">
                        <a:latin typeface="Book Antiqua" pitchFamily="18" charset="0"/>
                      </a:endParaRPr>
                    </a:p>
                    <a:p>
                      <a:pPr algn="ctr"/>
                      <a:endParaRPr lang="ru-RU" sz="1600" dirty="0" smtClean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85153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Book Antiqua" pitchFamily="18" charset="0"/>
                        </a:rPr>
                        <a:t>2.</a:t>
                      </a:r>
                      <a:endParaRPr lang="ru-RU" sz="16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latin typeface="Book Antiqua" pitchFamily="18" charset="0"/>
                        </a:rPr>
                        <a:t>Мыльников</a:t>
                      </a:r>
                      <a:r>
                        <a:rPr lang="ru-RU" sz="1600" dirty="0" smtClean="0">
                          <a:latin typeface="Book Antiqua" pitchFamily="18" charset="0"/>
                        </a:rPr>
                        <a:t> Максим 4б </a:t>
                      </a:r>
                      <a:r>
                        <a:rPr lang="ru-RU" sz="1600" dirty="0" err="1" smtClean="0">
                          <a:latin typeface="Book Antiqua" pitchFamily="18" charset="0"/>
                        </a:rPr>
                        <a:t>кл</a:t>
                      </a:r>
                      <a:endParaRPr lang="ru-RU" sz="16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Book Antiqua" pitchFamily="18" charset="0"/>
                        </a:rPr>
                        <a:t>Свидетельство участника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339" name="Picture 3" descr="http://primdou63.ru/public/users/994/img/2701201614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352800"/>
            <a:ext cx="5867400" cy="3271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503</Words>
  <Application>Microsoft Office PowerPoint</Application>
  <PresentationFormat>Экран (4:3)</PresentationFormat>
  <Paragraphs>48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Физическое воспитание обучающихся в специальной медицинской группе</vt:lpstr>
      <vt:lpstr>Слайд 2</vt:lpstr>
      <vt:lpstr>I-группа  Здоровые дети, без  отклонений в состоянии здоровья. (Основная группа- основная учебная программа по физической культуре). II- группа Часто и длительно болеющие  с недостаточным физ. развитием или имеющие незначительные отклонения в состоянии здоровья  (Подготовительная группа- основная учебная программа с элементами адаптивного физ. воспитания).  III-группа Дети, имеющие хронические заболевания  (Специальная медицинская группа (СМГ)- программа адаптивная по физической культуре).  Комплектование СМГ проводится в конце учебного года, а в течение последующего учебного года вносятся изменения.</vt:lpstr>
      <vt:lpstr>1)Вынужденное снижение двигательной активности;  2)Ухудшение жизненно необходимых физических качеств: мышечной силы, быстроты и мощности движений, выносливости, ловкости, подвижности в суставах;  3)Нарушение осанки, деформация стопы, позвоночника, слабость «мышечного корсета»;  4)Нарушение координационных способностей: быстроты реакции, точности, темпа, ритма, времени и пространства, равновесия и устойчивости к вестибулярным раздражениям, ориентировки в пространстве, расслабления и др., которые негативно отражаются на качестве движений (включая основные локомоции - ходьбу и бег), необходимые в учебной, трудовой, бытовой, спортивной деятельности. 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Физическое воспитание обучающихся в специальной медицинской группе</dc:title>
  <dc:creator>Владислав</dc:creator>
  <cp:lastModifiedBy>Владислав</cp:lastModifiedBy>
  <cp:revision>16</cp:revision>
  <dcterms:created xsi:type="dcterms:W3CDTF">2017-12-03T11:38:12Z</dcterms:created>
  <dcterms:modified xsi:type="dcterms:W3CDTF">2017-12-07T12:45:49Z</dcterms:modified>
</cp:coreProperties>
</file>