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73" r:id="rId18"/>
    <p:sldId id="275" r:id="rId19"/>
    <p:sldId id="274" r:id="rId20"/>
    <p:sldId id="276" r:id="rId21"/>
    <p:sldId id="277" r:id="rId22"/>
    <p:sldId id="278" r:id="rId23"/>
    <p:sldId id="280" r:id="rId24"/>
    <p:sldId id="281" r:id="rId25"/>
    <p:sldId id="279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5F999-D455-4C2E-A3CB-A9A559FB100E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E6386-B2E5-4CA2-881C-4EA98DB3F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0990A-153B-403C-9166-CDB9DBA6BF28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6553200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019800"/>
            <a:ext cx="6553200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444625"/>
            <a:ext cx="2197100" cy="4803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444625"/>
            <a:ext cx="6442075" cy="4803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2378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23780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4625"/>
            <a:ext cx="87915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2378075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5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13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&#1042;&#1080;&#1076;&#1077;&#1086;%20&#1076;&#1083;&#1103;%20&#1048;&#1088;&#1099;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068960"/>
            <a:ext cx="8496944" cy="2304256"/>
          </a:xfrm>
        </p:spPr>
        <p:txBody>
          <a:bodyPr/>
          <a:lstStyle/>
          <a:p>
            <a:pPr algn="ctr"/>
            <a:r>
              <a:rPr lang="ru-RU" sz="2800" b="1" smtClean="0">
                <a:latin typeface="Arial" pitchFamily="34" charset="0"/>
                <a:cs typeface="Arial" pitchFamily="34" charset="0"/>
              </a:rPr>
              <a:t>НАУЧНО-</a:t>
            </a:r>
            <a:r>
              <a:rPr lang="ru-RU" sz="2800" b="1" smtClean="0">
                <a:latin typeface="Arial" pitchFamily="34" charset="0"/>
                <a:cs typeface="Arial" pitchFamily="34" charset="0"/>
              </a:rPr>
              <a:t>ИССЛЕДОВАТЕЛЬСКАЯ РАБОТА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b="1" smtClean="0">
                <a:latin typeface="Arial" pitchFamily="34" charset="0"/>
                <a:cs typeface="Arial" pitchFamily="34" charset="0"/>
              </a:rPr>
              <a:t>ТЕМЕ: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«ФИЗИКА В КРИМИНАЛИСТИКЕ»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5229200"/>
            <a:ext cx="2592288" cy="1440160"/>
          </a:xfrm>
        </p:spPr>
        <p:txBody>
          <a:bodyPr/>
          <a:lstStyle/>
          <a:p>
            <a:pPr algn="r"/>
            <a:r>
              <a:rPr lang="ru-RU" sz="1400" dirty="0" smtClean="0"/>
              <a:t>Выполнила: Клочко Ирина,</a:t>
            </a:r>
          </a:p>
          <a:p>
            <a:pPr algn="r"/>
            <a:r>
              <a:rPr lang="ru-RU" sz="1400" dirty="0" smtClean="0"/>
              <a:t>ученица 10Б класса</a:t>
            </a:r>
          </a:p>
          <a:p>
            <a:pPr algn="r"/>
            <a:r>
              <a:rPr lang="ru-RU" sz="1400" dirty="0" smtClean="0"/>
              <a:t>Руководитель: </a:t>
            </a:r>
            <a:r>
              <a:rPr lang="ru-RU" sz="1400" dirty="0" err="1" smtClean="0"/>
              <a:t>Миненкова</a:t>
            </a:r>
            <a:r>
              <a:rPr lang="ru-RU" sz="1400" dirty="0" smtClean="0"/>
              <a:t> </a:t>
            </a:r>
          </a:p>
          <a:p>
            <a:pPr algn="r"/>
            <a:r>
              <a:rPr lang="ru-RU" sz="1400" dirty="0" smtClean="0"/>
              <a:t>Наталья Владимировна, </a:t>
            </a:r>
          </a:p>
          <a:p>
            <a:pPr algn="r"/>
            <a:r>
              <a:rPr lang="ru-RU" sz="1400" dirty="0" smtClean="0"/>
              <a:t>учитель физики</a:t>
            </a:r>
            <a:endParaRPr lang="ru-RU" sz="14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1560" y="188640"/>
            <a:ext cx="8244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МУНИЦИПАЛЬНОЕ ОБЩЕОБРАЗОВАТЕЛЬНОЕ БЮДЖЕТНОЕ УЧРЕЖДЕНИЕ «СРЕДНЯЯ ОБЩЕОБРАЗОВАТЕЛЬНАЯ ШКОЛА №7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ИМЕНИ ГЕРОЯ РОССИИ И.В.ТКАЧЕНКО»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Г.ТЫНДА АМУРСКАЯ ОБЛАСТЬ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02-600x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2999207" cy="2664296"/>
          </a:xfrm>
        </p:spPr>
      </p:pic>
      <p:pic>
        <p:nvPicPr>
          <p:cNvPr id="5" name="Рисунок 4" descr="c7d0eef230a89c14d83664255316f82c_i-14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221088"/>
            <a:ext cx="2736304" cy="2013012"/>
          </a:xfrm>
          <a:prstGeom prst="rect">
            <a:avLst/>
          </a:prstGeom>
        </p:spPr>
      </p:pic>
      <p:pic>
        <p:nvPicPr>
          <p:cNvPr id="6" name="Рисунок 5" descr="x24b89a9d-f815-11e2-a22c-c8600056050e.jpeg.pagespeed.ic._3V_0FVD2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48680"/>
            <a:ext cx="3613584" cy="2304256"/>
          </a:xfrm>
          <a:prstGeom prst="rect">
            <a:avLst/>
          </a:prstGeom>
        </p:spPr>
      </p:pic>
      <p:pic>
        <p:nvPicPr>
          <p:cNvPr id="7" name="Рисунок 6" descr="лупа складнаяmm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620688"/>
            <a:ext cx="3702394" cy="2232248"/>
          </a:xfrm>
          <a:prstGeom prst="rect">
            <a:avLst/>
          </a:prstGeom>
        </p:spPr>
      </p:pic>
      <p:pic>
        <p:nvPicPr>
          <p:cNvPr id="8" name="Рисунок 7" descr="products.10976.1.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2996952"/>
            <a:ext cx="2880320" cy="288032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00px-Silver(I)-oxide-sa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077072"/>
            <a:ext cx="3657600" cy="2465832"/>
          </a:xfrm>
        </p:spPr>
      </p:pic>
      <p:pic>
        <p:nvPicPr>
          <p:cNvPr id="5" name="Рисунок 4" descr="lead-oxide-red-l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3750544" cy="2814668"/>
          </a:xfrm>
          <a:prstGeom prst="rect">
            <a:avLst/>
          </a:prstGeom>
        </p:spPr>
      </p:pic>
      <p:pic>
        <p:nvPicPr>
          <p:cNvPr id="6" name="Рисунок 5" descr="med-okis.png"/>
          <p:cNvPicPr>
            <a:picLocks noChangeAspect="1"/>
          </p:cNvPicPr>
          <p:nvPr/>
        </p:nvPicPr>
        <p:blipFill>
          <a:blip r:embed="rId4" cstate="print"/>
          <a:srcRect t="12964" b="11412"/>
          <a:stretch>
            <a:fillRect/>
          </a:stretch>
        </p:blipFill>
        <p:spPr>
          <a:xfrm>
            <a:off x="539552" y="1124744"/>
            <a:ext cx="3744416" cy="2831659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arrett GTI 2500 Pro Pack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573016"/>
            <a:ext cx="3030141" cy="3030141"/>
          </a:xfrm>
        </p:spPr>
      </p:pic>
      <p:pic>
        <p:nvPicPr>
          <p:cNvPr id="5" name="Рисунок 4" descr="6174810.562hcufu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04664"/>
            <a:ext cx="4355976" cy="3070963"/>
          </a:xfrm>
          <a:prstGeom prst="rect">
            <a:avLst/>
          </a:prstGeom>
        </p:spPr>
      </p:pic>
      <p:pic>
        <p:nvPicPr>
          <p:cNvPr id="6" name="Рисунок 5" descr="K18M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73016"/>
            <a:ext cx="3600400" cy="3017135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chupy_jonnesway_izmeritelny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3880470" cy="2166596"/>
          </a:xfrm>
        </p:spPr>
      </p:pic>
      <p:pic>
        <p:nvPicPr>
          <p:cNvPr id="5" name="Рисунок 4" descr="367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84784"/>
            <a:ext cx="3528392" cy="3528392"/>
          </a:xfrm>
          <a:prstGeom prst="rect">
            <a:avLst/>
          </a:prstGeom>
        </p:spPr>
      </p:pic>
      <p:pic>
        <p:nvPicPr>
          <p:cNvPr id="6" name="Рисунок 5" descr="f436a1864daca1b69bc61027473061d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996952"/>
            <a:ext cx="3895704" cy="3661563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orage.inovaco.ru/media/cache/6c/40/30/bf/a6/75/6c4030bfa6750473a0600d46de2ee75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3014_2320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60648"/>
            <a:ext cx="3744416" cy="2810718"/>
          </a:xfrm>
          <a:prstGeom prst="rect">
            <a:avLst/>
          </a:prstGeom>
        </p:spPr>
      </p:pic>
      <p:pic>
        <p:nvPicPr>
          <p:cNvPr id="7" name="Содержимое 6" descr="article2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921321" cy="2808312"/>
          </a:xfrm>
        </p:spPr>
      </p:pic>
      <p:pic>
        <p:nvPicPr>
          <p:cNvPr id="8" name="Рисунок 7" descr="1188898462_143097.jpg"/>
          <p:cNvPicPr>
            <a:picLocks noChangeAspect="1"/>
          </p:cNvPicPr>
          <p:nvPr/>
        </p:nvPicPr>
        <p:blipFill>
          <a:blip r:embed="rId4" cstate="print"/>
          <a:srcRect l="18268" t="11601" r="1401" b="11600"/>
          <a:stretch>
            <a:fillRect/>
          </a:stretch>
        </p:blipFill>
        <p:spPr>
          <a:xfrm rot="5400000">
            <a:off x="6528593" y="680319"/>
            <a:ext cx="2783558" cy="1944216"/>
          </a:xfrm>
          <a:prstGeom prst="rect">
            <a:avLst/>
          </a:prstGeom>
        </p:spPr>
      </p:pic>
      <p:pic>
        <p:nvPicPr>
          <p:cNvPr id="9" name="Рисунок 8" descr="IMG_4082.JPG"/>
          <p:cNvPicPr>
            <a:picLocks noChangeAspect="1"/>
          </p:cNvPicPr>
          <p:nvPr/>
        </p:nvPicPr>
        <p:blipFill>
          <a:blip r:embed="rId5" cstate="print"/>
          <a:srcRect l="3820" r="15950" b="14716"/>
          <a:stretch>
            <a:fillRect/>
          </a:stretch>
        </p:blipFill>
        <p:spPr>
          <a:xfrm>
            <a:off x="251520" y="3068960"/>
            <a:ext cx="3024336" cy="2304256"/>
          </a:xfrm>
          <a:prstGeom prst="rect">
            <a:avLst/>
          </a:prstGeom>
        </p:spPr>
      </p:pic>
      <p:pic>
        <p:nvPicPr>
          <p:cNvPr id="10" name="Рисунок 9" descr="sudebnaj_ballistika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068961"/>
            <a:ext cx="3420417" cy="2304256"/>
          </a:xfrm>
          <a:prstGeom prst="rect">
            <a:avLst/>
          </a:prstGeom>
        </p:spPr>
      </p:pic>
      <p:pic>
        <p:nvPicPr>
          <p:cNvPr id="11" name="Рисунок 10" descr="Без названия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3848" y="5200650"/>
            <a:ext cx="2752725" cy="1657350"/>
          </a:xfrm>
          <a:prstGeom prst="rect">
            <a:avLst/>
          </a:prstGeom>
        </p:spPr>
      </p:pic>
      <p:pic>
        <p:nvPicPr>
          <p:cNvPr id="12" name="Рисунок 11" descr="81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80112" y="3068960"/>
            <a:ext cx="3376788" cy="234124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316_162811-0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"/>
            <a:ext cx="6301398" cy="6858000"/>
          </a:xfrm>
        </p:spPr>
      </p:pic>
      <p:pic>
        <p:nvPicPr>
          <p:cNvPr id="5" name="Рисунок 4" descr="1200px-Silver(I)-oxide-sample.jpg"/>
          <p:cNvPicPr>
            <a:picLocks noChangeAspect="1"/>
          </p:cNvPicPr>
          <p:nvPr/>
        </p:nvPicPr>
        <p:blipFill>
          <a:blip r:embed="rId3" cstate="print"/>
          <a:srcRect l="11521" r="14741" b="7714"/>
          <a:stretch>
            <a:fillRect/>
          </a:stretch>
        </p:blipFill>
        <p:spPr>
          <a:xfrm>
            <a:off x="6516216" y="620688"/>
            <a:ext cx="2304256" cy="1944216"/>
          </a:xfrm>
          <a:prstGeom prst="rect">
            <a:avLst/>
          </a:prstGeom>
        </p:spPr>
      </p:pic>
      <p:pic>
        <p:nvPicPr>
          <p:cNvPr id="6" name="Рисунок 5" descr="20190316_1627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653136"/>
            <a:ext cx="2209445" cy="1988840"/>
          </a:xfrm>
          <a:prstGeom prst="rect">
            <a:avLst/>
          </a:prstGeom>
        </p:spPr>
      </p:pic>
      <p:pic>
        <p:nvPicPr>
          <p:cNvPr id="7" name="Рисунок 6" descr="article2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293096"/>
            <a:ext cx="2481064" cy="2323930"/>
          </a:xfrm>
          <a:prstGeom prst="rect">
            <a:avLst/>
          </a:prstGeom>
        </p:spPr>
      </p:pic>
      <p:pic>
        <p:nvPicPr>
          <p:cNvPr id="8" name="Рисунок 7" descr="Без названия.jpg"/>
          <p:cNvPicPr>
            <a:picLocks noChangeAspect="1"/>
          </p:cNvPicPr>
          <p:nvPr/>
        </p:nvPicPr>
        <p:blipFill>
          <a:blip r:embed="rId6" cstate="print"/>
          <a:srcRect l="7926" t="10230" r="14918" b="11337"/>
          <a:stretch>
            <a:fillRect/>
          </a:stretch>
        </p:blipFill>
        <p:spPr>
          <a:xfrm>
            <a:off x="323528" y="692696"/>
            <a:ext cx="244827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идео для Иры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315_1212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629" t="115"/>
          <a:stretch>
            <a:fillRect/>
          </a:stretch>
        </p:blipFill>
        <p:spPr>
          <a:xfrm rot="5400000">
            <a:off x="1766090" y="978326"/>
            <a:ext cx="5467803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Выявление латентных потожировых отпечатков рук на термочувствительном слое бумаги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Содержимое 5" descr="20190316_163320-0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420888"/>
            <a:ext cx="4433384" cy="4149080"/>
          </a:xfrm>
        </p:spPr>
      </p:pic>
      <p:pic>
        <p:nvPicPr>
          <p:cNvPr id="7" name="Рисунок 6" descr="20190315_145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67510" y="2936946"/>
            <a:ext cx="4128459" cy="309634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1844824"/>
            <a:ext cx="8540055" cy="715963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образы и ассоциации возникают у неискушенных в юридических тонкостях людей, когда они слышат слово «криминалистика»?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51014_0133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84984"/>
            <a:ext cx="8066668" cy="303436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Ультрафиолетовая микроскопия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190313_184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3312368" cy="2484276"/>
          </a:xfrm>
        </p:spPr>
      </p:pic>
      <p:pic>
        <p:nvPicPr>
          <p:cNvPr id="5" name="Рисунок 4" descr="20190313_184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365104"/>
            <a:ext cx="3456384" cy="2268252"/>
          </a:xfrm>
          <a:prstGeom prst="rect">
            <a:avLst/>
          </a:prstGeom>
        </p:spPr>
      </p:pic>
      <p:pic>
        <p:nvPicPr>
          <p:cNvPr id="6" name="Рисунок 5" descr="pasport-v-svete-ultrafioleta-395n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132856"/>
            <a:ext cx="3119118" cy="40899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Лупа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190313_184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528392" cy="2448272"/>
          </a:xfrm>
        </p:spPr>
      </p:pic>
      <p:pic>
        <p:nvPicPr>
          <p:cNvPr id="5" name="Рисунок 4" descr="20190313_184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4029912" cy="5373216"/>
          </a:xfrm>
          <a:prstGeom prst="rect">
            <a:avLst/>
          </a:prstGeom>
        </p:spPr>
      </p:pic>
      <p:pic>
        <p:nvPicPr>
          <p:cNvPr id="6" name="Рисунок 5" descr="Screenshot_20190319-151604_Gallery.jpg"/>
          <p:cNvPicPr>
            <a:picLocks noChangeAspect="1"/>
          </p:cNvPicPr>
          <p:nvPr/>
        </p:nvPicPr>
        <p:blipFill>
          <a:blip r:embed="rId4" cstate="print"/>
          <a:srcRect l="9333" t="26900" b="41600"/>
          <a:stretch>
            <a:fillRect/>
          </a:stretch>
        </p:blipFill>
        <p:spPr>
          <a:xfrm>
            <a:off x="611560" y="4437112"/>
            <a:ext cx="3497585" cy="216024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Дорожно-транспортное происшествие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</a:rPr>
            </a:b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5"/>
            <a:ext cx="8424936" cy="4403576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Определить начальную скорость автомобиля, если тормозной путь до полной остановки автомобиля равен 6,85 м.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Дано:                                                     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= 6,85 м                При торможении на автомобиль действует сила трения скольжения,   </a:t>
            </a:r>
          </a:p>
          <a:p>
            <a:pPr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700" baseline="-25000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= ?                       поэтому по 2 закону Ньютона:   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µ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mg 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= 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   отсюда   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а = </a:t>
            </a: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µg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= 0                        Путь до полной остановки рассчитывается по формуле:    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S 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= 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7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 / 2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Тогда тормозной путь равен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 S 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= 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700" b="1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 / 2µ</a:t>
            </a:r>
            <a:r>
              <a:rPr lang="en-US" sz="17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Значит, начальная</a:t>
            </a:r>
          </a:p>
          <a:p>
            <a:pPr>
              <a:buNone/>
            </a:pP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скорость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автомобиля рассчитывается по формуле:</a:t>
            </a: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7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=                                  = 10,1 м/с = 36 км/ч</a:t>
            </a:r>
          </a:p>
          <a:p>
            <a:pPr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36 км/ч</a:t>
            </a:r>
          </a:p>
          <a:p>
            <a:endParaRPr lang="ru-RU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923928" y="4293096"/>
          <a:ext cx="1330325" cy="331788"/>
        </p:xfrm>
        <a:graphic>
          <a:graphicData uri="http://schemas.openxmlformats.org/presentationml/2006/ole">
            <p:oleObj spid="_x0000_s27650" name="Формула" r:id="rId3" imgW="1091880" imgH="279360" progId="Equation.3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627784" y="4653136"/>
          <a:ext cx="2643188" cy="301625"/>
        </p:xfrm>
        <a:graphic>
          <a:graphicData uri="http://schemas.openxmlformats.org/presentationml/2006/ole">
            <p:oleObj spid="_x0000_s27651" name="Формула" r:id="rId4" imgW="2108160" imgH="241200" progId="Equation.3">
              <p:embed/>
            </p:oleObj>
          </a:graphicData>
        </a:graphic>
      </p:graphicFrame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5229200"/>
            <a:ext cx="1695450" cy="285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81944"/>
            <a:ext cx="7992888" cy="5994666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964488" cy="715963"/>
          </a:xfrm>
        </p:spPr>
        <p:txBody>
          <a:bodyPr/>
          <a:lstStyle/>
          <a:p>
            <a:r>
              <a:rPr lang="ru-RU" sz="2800" b="1" dirty="0" smtClean="0"/>
              <a:t>Итак, проведенное исследование дает основание сделать вывод о том, что</a:t>
            </a:r>
            <a:r>
              <a:rPr lang="ru-RU" sz="2800" dirty="0" smtClean="0"/>
              <a:t> </a:t>
            </a:r>
            <a:r>
              <a:rPr lang="ru-RU" sz="2800" b="1" dirty="0" smtClean="0"/>
              <a:t>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76872"/>
            <a:ext cx="8280920" cy="387032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1. Изучили литературу и информационные источники по исследуемой теме;</a:t>
            </a:r>
          </a:p>
          <a:p>
            <a:pPr>
              <a:buNone/>
            </a:pPr>
            <a:r>
              <a:rPr lang="ru-RU" sz="2000" dirty="0" smtClean="0"/>
              <a:t>2. Изучили основные технических средства, приемы и методы современной криминалистики, основанные на физических явлениях;</a:t>
            </a:r>
          </a:p>
          <a:p>
            <a:pPr>
              <a:buNone/>
            </a:pPr>
            <a:r>
              <a:rPr lang="ru-RU" sz="2000" dirty="0" smtClean="0"/>
              <a:t>3. Узнали, какие средства, приемы и методы используют криминалисты нашего города;</a:t>
            </a:r>
          </a:p>
          <a:p>
            <a:pPr>
              <a:buNone/>
            </a:pPr>
            <a:r>
              <a:rPr lang="ru-RU" sz="2000" dirty="0" smtClean="0"/>
              <a:t>4. Провели ряд экспериментов, доказывающих присутствие физический явлений в криминалистике.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17x-ELiT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04664"/>
            <a:ext cx="5544616" cy="618224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6992"/>
            <a:ext cx="9144000" cy="3870325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934200" cy="6858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268760"/>
            <a:ext cx="6624736" cy="86409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показать связи физики и криминалистики; 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080808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907704" y="1825460"/>
            <a:ext cx="6984776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3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зучить литературу и информационные источники по исследуемой теме;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изучить основные технических средства, приемы и методы современной криминалистики, основанные на физических явлениях;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выяснить, какие исследования проводят криминалисты нашего города;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провести эксперименты, отражающие наиболее распространенные исследования в криминалистике. 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17x-ELiTz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348880"/>
            <a:ext cx="3672408" cy="409473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3365654" cy="2239690"/>
          </a:xfrm>
          <a:prstGeom prst="rect">
            <a:avLst/>
          </a:prstGeom>
        </p:spPr>
      </p:pic>
      <p:pic>
        <p:nvPicPr>
          <p:cNvPr id="6" name="Рисунок 5" descr="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628800"/>
            <a:ext cx="2334196" cy="2948458"/>
          </a:xfrm>
          <a:prstGeom prst="rect">
            <a:avLst/>
          </a:prstGeom>
        </p:spPr>
      </p:pic>
      <p:pic>
        <p:nvPicPr>
          <p:cNvPr id="7" name="Рисунок 6" descr="Garrett GTI 2500 Pro Pack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645024"/>
            <a:ext cx="2448272" cy="2448272"/>
          </a:xfrm>
          <a:prstGeom prst="rect">
            <a:avLst/>
          </a:prstGeom>
        </p:spPr>
      </p:pic>
      <p:pic>
        <p:nvPicPr>
          <p:cNvPr id="9" name="Содержимое 8" descr="uf-fonar_enl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51520" y="4869160"/>
            <a:ext cx="3409950" cy="1619250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78075"/>
            <a:ext cx="7747198" cy="38703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литературы и других источников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интервью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эксперимент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обобщение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556792"/>
            <a:ext cx="4752528" cy="483562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Криминалистика - наука о тактико-методических приемах раскрытия и расследования преступлений, о научно-технических средствах, применяемых в этих целях. Автором термина "криминалистика" и основоположником этой сравнительно молодой науки стал австрийский юрист и криминолог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Гросс. 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G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456384" cy="446564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3014_2320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404664"/>
            <a:ext cx="3456384" cy="2594510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9009" y="476672"/>
            <a:ext cx="3737447" cy="2574686"/>
          </a:xfrm>
          <a:prstGeom prst="rect">
            <a:avLst/>
          </a:prstGeom>
        </p:spPr>
      </p:pic>
      <p:pic>
        <p:nvPicPr>
          <p:cNvPr id="6" name="Рисунок 5" descr="IMG_40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312572" cy="2374269"/>
          </a:xfrm>
          <a:prstGeom prst="rect">
            <a:avLst/>
          </a:prstGeom>
        </p:spPr>
      </p:pic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564904"/>
            <a:ext cx="2752725" cy="1657350"/>
          </a:xfrm>
          <a:prstGeom prst="rect">
            <a:avLst/>
          </a:prstGeom>
        </p:spPr>
      </p:pic>
      <p:pic>
        <p:nvPicPr>
          <p:cNvPr id="8" name="Рисунок 7" descr="81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3877370"/>
            <a:ext cx="3505572" cy="243053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rund_uf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4749" y="4797152"/>
            <a:ext cx="3000371" cy="1680208"/>
          </a:xfrm>
        </p:spPr>
      </p:pic>
      <p:pic>
        <p:nvPicPr>
          <p:cNvPr id="5" name="Рисунок 4" descr="large_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980728"/>
            <a:ext cx="2880320" cy="2880320"/>
          </a:xfrm>
          <a:prstGeom prst="rect">
            <a:avLst/>
          </a:prstGeom>
        </p:spPr>
      </p:pic>
      <p:pic>
        <p:nvPicPr>
          <p:cNvPr id="6" name="Рисунок 5" descr="speedlite 430ex iii-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988840"/>
            <a:ext cx="2555776" cy="3299735"/>
          </a:xfrm>
          <a:prstGeom prst="rect">
            <a:avLst/>
          </a:prstGeom>
        </p:spPr>
      </p:pic>
      <p:pic>
        <p:nvPicPr>
          <p:cNvPr id="7" name="Рисунок 6" descr="NFL-P-T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836712"/>
            <a:ext cx="3295650" cy="5715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4">
      <a:dk1>
        <a:srgbClr val="EAEAEA"/>
      </a:dk1>
      <a:lt1>
        <a:srgbClr val="FFFFFF"/>
      </a:lt1>
      <a:dk2>
        <a:srgbClr val="874625"/>
      </a:dk2>
      <a:lt2>
        <a:srgbClr val="4E3900"/>
      </a:lt2>
      <a:accent1>
        <a:srgbClr val="745600"/>
      </a:accent1>
      <a:accent2>
        <a:srgbClr val="9A7200"/>
      </a:accent2>
      <a:accent3>
        <a:srgbClr val="FFFFFF"/>
      </a:accent3>
      <a:accent4>
        <a:srgbClr val="C8C8C8"/>
      </a:accent4>
      <a:accent5>
        <a:srgbClr val="BCB4AA"/>
      </a:accent5>
      <a:accent6>
        <a:srgbClr val="8B6700"/>
      </a:accent6>
      <a:hlink>
        <a:srgbClr val="B08200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371710"/>
        </a:lt2>
        <a:accent1>
          <a:srgbClr val="542216"/>
        </a:accent1>
        <a:accent2>
          <a:srgbClr val="21110E"/>
        </a:accent2>
        <a:accent3>
          <a:srgbClr val="FFFFFF"/>
        </a:accent3>
        <a:accent4>
          <a:srgbClr val="404040"/>
        </a:accent4>
        <a:accent5>
          <a:srgbClr val="B3ABAB"/>
        </a:accent5>
        <a:accent6>
          <a:srgbClr val="1D0E0C"/>
        </a:accent6>
        <a:hlink>
          <a:srgbClr val="8439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4D4D4D"/>
        </a:dk2>
        <a:lt2>
          <a:srgbClr val="AD4A35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733B20"/>
        </a:dk2>
        <a:lt2>
          <a:srgbClr val="4A2513"/>
        </a:lt2>
        <a:accent1>
          <a:srgbClr val="A66329"/>
        </a:accent1>
        <a:accent2>
          <a:srgbClr val="984E29"/>
        </a:accent2>
        <a:accent3>
          <a:srgbClr val="FFFFFF"/>
        </a:accent3>
        <a:accent4>
          <a:srgbClr val="C8C8C8"/>
        </a:accent4>
        <a:accent5>
          <a:srgbClr val="D0B7AC"/>
        </a:accent5>
        <a:accent6>
          <a:srgbClr val="894624"/>
        </a:accent6>
        <a:hlink>
          <a:srgbClr val="A763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EAEAEA"/>
        </a:dk1>
        <a:lt1>
          <a:srgbClr val="FFFFFF"/>
        </a:lt1>
        <a:dk2>
          <a:srgbClr val="874625"/>
        </a:dk2>
        <a:lt2>
          <a:srgbClr val="4A2513"/>
        </a:lt2>
        <a:accent1>
          <a:srgbClr val="A66329"/>
        </a:accent1>
        <a:accent2>
          <a:srgbClr val="984E29"/>
        </a:accent2>
        <a:accent3>
          <a:srgbClr val="FFFFFF"/>
        </a:accent3>
        <a:accent4>
          <a:srgbClr val="C8C8C8"/>
        </a:accent4>
        <a:accent5>
          <a:srgbClr val="D0B7AC"/>
        </a:accent5>
        <a:accent6>
          <a:srgbClr val="894624"/>
        </a:accent6>
        <a:hlink>
          <a:srgbClr val="A763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EAEAEA"/>
        </a:dk1>
        <a:lt1>
          <a:srgbClr val="FFFFFF"/>
        </a:lt1>
        <a:dk2>
          <a:srgbClr val="874625"/>
        </a:dk2>
        <a:lt2>
          <a:srgbClr val="4E3900"/>
        </a:lt2>
        <a:accent1>
          <a:srgbClr val="745600"/>
        </a:accent1>
        <a:accent2>
          <a:srgbClr val="9A7200"/>
        </a:accent2>
        <a:accent3>
          <a:srgbClr val="FFFFFF"/>
        </a:accent3>
        <a:accent4>
          <a:srgbClr val="C8C8C8"/>
        </a:accent4>
        <a:accent5>
          <a:srgbClr val="BCB4AA"/>
        </a:accent5>
        <a:accent6>
          <a:srgbClr val="8B6700"/>
        </a:accent6>
        <a:hlink>
          <a:srgbClr val="B082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411</TotalTime>
  <Words>306</Words>
  <Application>Microsoft Office PowerPoint</Application>
  <PresentationFormat>Экран (4:3)</PresentationFormat>
  <Paragraphs>49</Paragraphs>
  <Slides>26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powerpoint-template-24</vt:lpstr>
      <vt:lpstr>Формула</vt:lpstr>
      <vt:lpstr>НАУЧНО-ИССЛЕДОВАТЕЛЬСКАЯ РАБОТА ПО ТЕМЕ:   «ФИЗИКА В КРИМИНАЛИСТИКЕ» </vt:lpstr>
      <vt:lpstr>Какие образы и ассоциации возникают у неискушенных в юридических тонкостях людей, когда они слышат слово «криминалистика»? </vt:lpstr>
      <vt:lpstr>Цель:</vt:lpstr>
      <vt:lpstr>Объект исследования:</vt:lpstr>
      <vt:lpstr>Предмет исследования: </vt:lpstr>
      <vt:lpstr>Методы исследования: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Выявление латентных потожировых отпечатков рук на термочувствительном слое бумаги </vt:lpstr>
      <vt:lpstr>Ультрафиолетовая микроскопия </vt:lpstr>
      <vt:lpstr>Лупа </vt:lpstr>
      <vt:lpstr>Дорожно-транспортное происшествие </vt:lpstr>
      <vt:lpstr>Слайд 23</vt:lpstr>
      <vt:lpstr>Итак, проведенное исследование дает основание сделать вывод о том, что мы 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2019-03-16T10:00:52Z</dcterms:created>
  <dcterms:modified xsi:type="dcterms:W3CDTF">2019-03-20T12:38:51Z</dcterms:modified>
</cp:coreProperties>
</file>