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322" r:id="rId17"/>
    <p:sldId id="287" r:id="rId18"/>
    <p:sldId id="323" r:id="rId19"/>
    <p:sldId id="264" r:id="rId20"/>
    <p:sldId id="289" r:id="rId21"/>
    <p:sldId id="284" r:id="rId22"/>
    <p:sldId id="285" r:id="rId23"/>
    <p:sldId id="286" r:id="rId24"/>
    <p:sldId id="283" r:id="rId25"/>
    <p:sldId id="290" r:id="rId26"/>
    <p:sldId id="265" r:id="rId27"/>
    <p:sldId id="266" r:id="rId28"/>
    <p:sldId id="280" r:id="rId29"/>
    <p:sldId id="282" r:id="rId30"/>
    <p:sldId id="281" r:id="rId31"/>
    <p:sldId id="326" r:id="rId32"/>
    <p:sldId id="327" r:id="rId33"/>
    <p:sldId id="328" r:id="rId34"/>
    <p:sldId id="288" r:id="rId35"/>
    <p:sldId id="267" r:id="rId36"/>
    <p:sldId id="268" r:id="rId37"/>
    <p:sldId id="269" r:id="rId38"/>
    <p:sldId id="279" r:id="rId39"/>
    <p:sldId id="270" r:id="rId40"/>
    <p:sldId id="271" r:id="rId41"/>
    <p:sldId id="272" r:id="rId42"/>
    <p:sldId id="273" r:id="rId43"/>
    <p:sldId id="274" r:id="rId44"/>
    <p:sldId id="300" r:id="rId45"/>
    <p:sldId id="291" r:id="rId46"/>
    <p:sldId id="275" r:id="rId47"/>
    <p:sldId id="320" r:id="rId48"/>
    <p:sldId id="324" r:id="rId49"/>
    <p:sldId id="325" r:id="rId50"/>
    <p:sldId id="276" r:id="rId51"/>
    <p:sldId id="329" r:id="rId52"/>
    <p:sldId id="308" r:id="rId53"/>
    <p:sldId id="309" r:id="rId54"/>
    <p:sldId id="310" r:id="rId55"/>
    <p:sldId id="311" r:id="rId56"/>
    <p:sldId id="312" r:id="rId57"/>
    <p:sldId id="314" r:id="rId58"/>
    <p:sldId id="330" r:id="rId59"/>
    <p:sldId id="331" r:id="rId60"/>
    <p:sldId id="313" r:id="rId61"/>
    <p:sldId id="305" r:id="rId62"/>
    <p:sldId id="277" r:id="rId63"/>
    <p:sldId id="278" r:id="rId64"/>
    <p:sldId id="315" r:id="rId65"/>
    <p:sldId id="299" r:id="rId66"/>
    <p:sldId id="316" r:id="rId67"/>
    <p:sldId id="317" r:id="rId68"/>
    <p:sldId id="318" r:id="rId69"/>
    <p:sldId id="301" r:id="rId70"/>
    <p:sldId id="302" r:id="rId71"/>
    <p:sldId id="303" r:id="rId72"/>
    <p:sldId id="304" r:id="rId73"/>
    <p:sldId id="319" r:id="rId74"/>
    <p:sldId id="321" r:id="rId75"/>
    <p:sldId id="306" r:id="rId76"/>
    <p:sldId id="307" r:id="rId77"/>
    <p:sldId id="332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Relationship Id="rId6" Type="http://schemas.openxmlformats.org/officeDocument/2006/relationships/image" Target="../media/image60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61.wmf"/><Relationship Id="rId4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059C3-90E7-41A6-8571-82347191524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2DBB-F068-4298-8737-F3DF5719C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2DBB-F068-4298-8737-F3DF5719C34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2DBB-F068-4298-8737-F3DF5719C34E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05BE0-44E4-49AE-AFC5-18BAEEAECA32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F9E9-71A8-476C-AAC9-4B17F0C674E6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203-6923-43B1-AEB6-955FB54BD9AE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2A1C08-29AE-4376-8717-759C6ADDC5EC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BB7A18-28CD-4169-9C13-471ED7AD72CD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169-7D87-4A6C-AA86-508F78669750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33BD-E986-419B-B34C-C7364FB72FF0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3631FC-D6D7-4664-A769-DF67D7A7C517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0619-64C8-46B3-A700-781C73E17292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0C228-60F4-4865-B1C2-480B0BE0A856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395140-C8A2-4DD9-8D77-CA97040EEBEC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954062-E5DD-4818-A166-057E453BC3E1}" type="datetime1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d512cc5d872d3c15ea3d532a94ef4d91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library.kz/detki/images/kuhnja/%D1%87%D0%B0%D0%B9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Asylbek_Enesepov-Detstvo_dombra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Russkaya%20narodnaya%20muzyka%20Golovushka%20Kudryava%20(mp3top100.net)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Downloads\Array+-+&#1046;&#1077;&#1083;&#1072;&#1085;&#1085;&#1072;&#1103;(music.nur.kz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Neizvesten_-_Muzyka_iz_filma_SHerlok_Holms_(iPlayer.fm).mp3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51.xml"/><Relationship Id="rId18" Type="http://schemas.openxmlformats.org/officeDocument/2006/relationships/slide" Target="slide46.xml"/><Relationship Id="rId3" Type="http://schemas.openxmlformats.org/officeDocument/2006/relationships/slide" Target="slide47.xml"/><Relationship Id="rId21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7.xml"/><Relationship Id="rId17" Type="http://schemas.openxmlformats.org/officeDocument/2006/relationships/slide" Target="slide44.xml"/><Relationship Id="rId2" Type="http://schemas.openxmlformats.org/officeDocument/2006/relationships/slide" Target="slide40.xml"/><Relationship Id="rId16" Type="http://schemas.openxmlformats.org/officeDocument/2006/relationships/slide" Target="slide5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5.xml"/><Relationship Id="rId15" Type="http://schemas.openxmlformats.org/officeDocument/2006/relationships/slide" Target="slide58.xml"/><Relationship Id="rId10" Type="http://schemas.openxmlformats.org/officeDocument/2006/relationships/slide" Target="slide56.xml"/><Relationship Id="rId19" Type="http://schemas.openxmlformats.org/officeDocument/2006/relationships/slide" Target="slide43.xml"/><Relationship Id="rId4" Type="http://schemas.openxmlformats.org/officeDocument/2006/relationships/slide" Target="slide39.xml"/><Relationship Id="rId9" Type="http://schemas.openxmlformats.org/officeDocument/2006/relationships/slide" Target="slide48.xml"/><Relationship Id="rId14" Type="http://schemas.openxmlformats.org/officeDocument/2006/relationships/slide" Target="slide49.xml"/><Relationship Id="rId22" Type="http://schemas.openxmlformats.org/officeDocument/2006/relationships/slide" Target="slide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4.jpeg"/><Relationship Id="rId4" Type="http://schemas.openxmlformats.org/officeDocument/2006/relationships/slide" Target="slide3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Koto%20-%20&#1071;&#1087;&#1086;&#1085;&#1089;&#1082;&#1072;&#1103;%20&#1084;&#1091;&#1079;&#1099;&#1082;&#1072;%20(mp3ostrov.com).mp3" TargetMode="External"/><Relationship Id="rId5" Type="http://schemas.openxmlformats.org/officeDocument/2006/relationships/image" Target="../media/image70.png"/><Relationship Id="rId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6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Повторительно-обобшающий</a:t>
            </a:r>
            <a:r>
              <a:rPr lang="ru-RU" sz="2400" dirty="0" smtClean="0"/>
              <a:t>  урок    «Основы   молекулярно –кинетической  теории»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57628"/>
            <a:ext cx="6072230" cy="2500330"/>
          </a:xfrm>
          <a:solidFill>
            <a:srgbClr val="FFC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i="1" dirty="0" smtClean="0"/>
              <a:t>Не раскрыв для себя видимых и невидимых тайн вселенной, Не объяснив всего себе, человеку не стать человеком. И бытие души такого человека тогда ничем не разнится от бытия иной твари.</a:t>
            </a:r>
          </a:p>
          <a:p>
            <a:r>
              <a:rPr lang="ru-RU" sz="9600" i="1" dirty="0" smtClean="0"/>
              <a:t>                                                               </a:t>
            </a:r>
            <a:r>
              <a:rPr lang="ru-RU" sz="11200" i="1" dirty="0" smtClean="0"/>
              <a:t>Абай </a:t>
            </a:r>
            <a:r>
              <a:rPr lang="ru-RU" sz="11200" i="1" dirty="0" err="1" smtClean="0"/>
              <a:t>Кунанбаев</a:t>
            </a:r>
            <a:endParaRPr lang="ru-RU" sz="11200" i="1" dirty="0" smtClean="0"/>
          </a:p>
          <a:p>
            <a:endParaRPr lang="ru-RU" sz="2400" i="1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357298"/>
            <a:ext cx="5286411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</a:rPr>
              <a:t>«Физика за чашкой чая»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000240"/>
            <a:ext cx="628654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Физика-бир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кесе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шай</a:t>
            </a:r>
            <a:r>
              <a:rPr lang="ru-RU" sz="2800" b="1" dirty="0" smtClean="0"/>
              <a:t>  </a:t>
            </a:r>
            <a:r>
              <a:rPr lang="kk-KZ" sz="2800" b="1" dirty="0" smtClean="0"/>
              <a:t>үстінде.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643182"/>
            <a:ext cx="564360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Physics for a cup of tea.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1"/>
            <a:ext cx="80724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Англичане - одна из самых </a:t>
            </a:r>
            <a:r>
              <a:rPr lang="ru-RU" b="1" dirty="0" err="1" smtClean="0"/>
              <a:t>чаепотребляющих</a:t>
            </a:r>
            <a:r>
              <a:rPr lang="ru-RU" b="1" dirty="0" smtClean="0"/>
              <a:t> наций в мире. Именно в Англии столь очевидно предпочтение чая перед кофе. </a:t>
            </a:r>
            <a:r>
              <a:rPr lang="ru-RU" dirty="0" smtClean="0"/>
              <a:t>Англичане пьют черные чаи, в основном </a:t>
            </a:r>
            <a:r>
              <a:rPr lang="ru-RU" dirty="0" err="1" smtClean="0"/>
              <a:t>южноазиатские</a:t>
            </a:r>
            <a:r>
              <a:rPr lang="ru-RU" dirty="0" smtClean="0"/>
              <a:t> - на 50% индийские и на 30% цейлонские, а также схожие с ними восточноафриканские (около 10%), и лишь небольшое число людей в Великобритании употребляет китайский чай, в том числе и </a:t>
            </a:r>
            <a:r>
              <a:rPr lang="ru-RU" dirty="0" err="1" smtClean="0"/>
              <a:t>оолонг</a:t>
            </a:r>
            <a:r>
              <a:rPr lang="ru-RU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Культ чая господствует почти в каждой английской семье, и до сих пор чаепитие составляет одну из </a:t>
            </a:r>
            <a:r>
              <a:rPr lang="ru-RU" b="1" dirty="0" err="1" smtClean="0">
                <a:solidFill>
                  <a:srgbClr val="FF0000"/>
                </a:solidFill>
              </a:rPr>
              <a:t>характернейших</a:t>
            </a:r>
            <a:r>
              <a:rPr lang="ru-RU" b="1" dirty="0" smtClean="0">
                <a:solidFill>
                  <a:srgbClr val="FF0000"/>
                </a:solidFill>
              </a:rPr>
              <a:t> национальных традиций англичан. </a:t>
            </a:r>
            <a:r>
              <a:rPr lang="ru-RU" dirty="0" smtClean="0"/>
              <a:t>Вот почему с полным правом можно говорить об английском способе чаепития, тем более что он выработан применительно к резким, </a:t>
            </a:r>
            <a:r>
              <a:rPr lang="ru-RU" b="1" dirty="0" err="1" smtClean="0"/>
              <a:t>высокоэкстрактивным</a:t>
            </a:r>
            <a:r>
              <a:rPr lang="ru-RU" b="1" dirty="0" smtClean="0"/>
              <a:t> </a:t>
            </a:r>
            <a:r>
              <a:rPr lang="ru-RU" b="1" dirty="0" err="1" smtClean="0"/>
              <a:t>южноазиатским</a:t>
            </a:r>
            <a:r>
              <a:rPr lang="ru-RU" b="1" dirty="0" smtClean="0"/>
              <a:t> чаям.</a:t>
            </a:r>
            <a:br>
              <a:rPr lang="ru-RU" b="1" dirty="0" smtClean="0"/>
            </a:br>
            <a:r>
              <a:rPr lang="ru-RU" b="1" dirty="0" smtClean="0"/>
              <a:t>Предварительно подогревают сухой чайник. Затем в него насыпают чай из расчета 1 чайная ложка на чашку воды плюс 1 чайная ложка «на чайник». Чайник тотчас же заливают кипятком (дважды) и настаивают 5 мин. Пока напиток настаивается, в сильно разогретые чашки разливают согретое (но не кипяченое) молоко (до трети чашки, по вкусу) и только после этого в молоко наливают чай, но ни в коем случае не наоборот. Англичане очень строго придерживаются этого правила.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Англичане пьют чай в строго определенные часы: утром за завтраком, во время ленча и в «</a:t>
            </a:r>
            <a:r>
              <a:rPr lang="ru-RU" b="1" dirty="0" err="1" smtClean="0">
                <a:solidFill>
                  <a:srgbClr val="FF0000"/>
                </a:solidFill>
              </a:rPr>
              <a:t>файв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о'клок</a:t>
            </a:r>
            <a:r>
              <a:rPr lang="ru-RU" b="1" dirty="0" smtClean="0">
                <a:solidFill>
                  <a:srgbClr val="FF0000"/>
                </a:solidFill>
              </a:rPr>
              <a:t>» (17.00).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d512cc5d872d3c15ea3d532a94ef4d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357166"/>
            <a:ext cx="6500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Comic Sans MS" pitchFamily="66" charset="0"/>
                <a:ea typeface="Times New Roman" pitchFamily="18" charset="0"/>
              </a:rPr>
              <a:t>Чай по-казахски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чай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357298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encrypted-tbn2.gstatic.com/images?q=tbn:ANd9GcR5xZhBbQJq8SZH4KItVj2CrKujxCQpP--Uy-1UQiVWvvzPnr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0"/>
            <a:ext cx="8286808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Дастархан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</a:rPr>
              <a:t> – это праздничный казахский стол. Богаты и красочны казахские застолья. Особое место на казахском достархане занимает чай, который снимает усталость, поднимает настроение, а утром быстро прогоняет остатки сна, бодрит и утоляет жажду.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Казахская пословица о чае гласит: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"Первый глоток – увлажняет губы, второй – заставляет забыть одиночество, третий – исследует внутренность, четвертый – отодвигает горе, после пятого – готов поспорить с богатырем и... выпить чая еще".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</a:rPr>
              <a:t>У казахов чай наливают по обычаю девушки и невестки. Гости уже за чаем узнают о сноровке хозяек. Невестки впервые дни, как правило, держат своеобразный экзамен. Собравшиеся на свадьбу почтенные люди по традиции пьют чай из рук невестки, а любители чаёвничать остаются даже после свадьбы именно для этого. Бывает, что невестке приходится обслуживать не один десяток гостей. Трудно мастерски разливать чай небольшими порциями, не оставляя на краях пиалы чаинок, и подавать каждому его пиалу, не перепутав их, когда за каждым движением следят много глаз....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</a:rPr>
              <a:t>Утоливши жажду, гость по-своему дает это знать, невестка обязательно должна заметить это и предложить так называемый СЫК-АЯК – пиалу почета.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0F05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</a:rPr>
              <a:t>Этот обычай – прямое свидетельство самобытного искусства приема и обслуживания гостей.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Asylbek_Enesepov-Detstvo_dom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6322" name="Picture 2" descr="2013_07_04_0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572296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4374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Чай «По-русски»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428604"/>
            <a:ext cx="81439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прогретый чайник засыпьте чай, залейте его кипятком, оставьте на 5 минут настояться. Каждый по желанию наливает себе заварку, добавляет кипяток, молоко, сливки, сок лимона. Чай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По-русски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принято пить вприкуску. Кроме сахара к чаю подавайте засахаренные фрукты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Самовар, питьё из блюдец, стакан в серебряном подстаканнике – это всего лишь внешние черты, доступные нам по описаниям классиков и по картинам известных художников прошлого.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Следует отделить техническую сторону приготовления от внутренней, душевной сути чаепития по-русски. Чай в России с давних пор был поводом для долгой неторопливой и добродушной беседы, способом примирения и решения деловых вопросов.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Главное в русском чаепитии (кроме чая) – это общение. Много чая, угощений и приятная компания – вот составные части чая по-русски. Современное русское застолье часто стоит из двух частей: еда и алкоголь, и чай со сладостями. Так вот, чаще именно в чайной (а не в алкогольной) части ведутся разговоры, гости предаются приятным воспоминаниям, и возникают интересные идеи.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Russkaya narodnaya muzyka Golovushka Kudryava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http://pesnipodgitaru.ru/wp-content/uploads/2012/02/CHay-vdvoem-pesn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3998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«Чай вдвоем»</a:t>
            </a:r>
            <a:endParaRPr lang="ru-RU" sz="3200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7143768" y="4929198"/>
          <a:ext cx="1357322" cy="1357322"/>
        </p:xfrm>
        <a:graphic>
          <a:graphicData uri="http://schemas.openxmlformats.org/presentationml/2006/ole">
            <p:oleObj spid="_x0000_s59394" name="Пакет" r:id="rId5" imgW="2286000" imgH="485640" progId="Package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85918" y="285728"/>
            <a:ext cx="35004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Array+-+Желанная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143900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solidFill>
            <a:srgbClr val="FFFF00"/>
          </a:solidFill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8429684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400" b="1" dirty="0" smtClean="0"/>
              <a:t>. Что называется идеальным газом?</a:t>
            </a:r>
          </a:p>
          <a:p>
            <a:r>
              <a:rPr lang="ru-RU" sz="2400" b="1" dirty="0" smtClean="0"/>
              <a:t>2.Что называется броуновским движением?</a:t>
            </a:r>
          </a:p>
          <a:p>
            <a:r>
              <a:rPr lang="ru-RU" sz="2400" b="1" dirty="0" smtClean="0"/>
              <a:t>3. В чем причина броуновского движения?</a:t>
            </a:r>
          </a:p>
          <a:p>
            <a:r>
              <a:rPr lang="ru-RU" sz="2400" b="1" dirty="0" smtClean="0"/>
              <a:t>4. Какие утверждения лежат в основе МКТ?</a:t>
            </a:r>
          </a:p>
          <a:p>
            <a:r>
              <a:rPr lang="ru-RU" sz="2400" b="1" dirty="0" smtClean="0"/>
              <a:t>5. Как давление газа зависит от плотности?</a:t>
            </a:r>
          </a:p>
          <a:p>
            <a:r>
              <a:rPr lang="ru-RU" sz="2400" b="1" dirty="0" smtClean="0"/>
              <a:t>6. Как объяснить увеличение длины проволоки при нагревании?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8358246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7. Молекулы находятся в движении. Почему твердые тела не распадаются?</a:t>
            </a:r>
          </a:p>
          <a:p>
            <a:r>
              <a:rPr lang="ru-RU" sz="2400" b="1" dirty="0" smtClean="0"/>
              <a:t>8. Какой газ ближе к идеальному: у поверхности Земли или в верхних слоях атмосферы? Почему?</a:t>
            </a:r>
          </a:p>
          <a:p>
            <a:r>
              <a:rPr lang="ru-RU" sz="2400" b="1" dirty="0" smtClean="0"/>
              <a:t>9. Почему из осколков разбитого стакана невозможно собрать целый стакан?</a:t>
            </a:r>
          </a:p>
          <a:p>
            <a:r>
              <a:rPr lang="ru-RU" sz="2400" b="1" dirty="0" smtClean="0"/>
              <a:t>10. Почему жидкости </a:t>
            </a:r>
            <a:r>
              <a:rPr lang="ru-RU" sz="2400" b="1" dirty="0" err="1" smtClean="0"/>
              <a:t>трудносжимаемы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357826"/>
            <a:ext cx="821537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11.Что же такое давление газа?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857893"/>
            <a:ext cx="828680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12.Какие макропараметры характеризуют состояние газа?  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является объектом изучения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МКТ?</a:t>
            </a:r>
          </a:p>
          <a:p>
            <a:pPr algn="ctr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357430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Какие три термодинамических параметра используют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для того, чтобы описать состояние идеального газа?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Какое уравнение связывает между собой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 три термодинамических параметра?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21442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Идеальный газ.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1785926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6600CC"/>
                </a:solidFill>
              </a:rPr>
              <a:t>Идеальный газ – это газ, в котором взаимодействием между </a:t>
            </a:r>
          </a:p>
          <a:p>
            <a:pPr algn="ctr"/>
            <a:r>
              <a:rPr lang="ru-RU" sz="2400" dirty="0" smtClean="0">
                <a:solidFill>
                  <a:srgbClr val="6600CC"/>
                </a:solidFill>
              </a:rPr>
              <a:t>молекулами можно пренебречь.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4143380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660033"/>
                </a:solidFill>
              </a:rPr>
              <a:t>Давление, объем и температура.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143504" y="519539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Уравнение состояния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идеального газа</a:t>
            </a:r>
            <a:r>
              <a:rPr lang="ru-RU" sz="2400" dirty="0" smtClean="0">
                <a:solidFill>
                  <a:srgbClr val="660066"/>
                </a:solidFill>
              </a:rPr>
              <a:t>.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17" name="Picture 4" descr="дддллжд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34489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2" descr="http://yaneznal.ru/wp-content/uploads/images/3567_0_d50b8cebaeda428c4f8725654907fc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643866" cy="4929190"/>
          </a:xfrm>
          <a:prstGeom prst="rect">
            <a:avLst/>
          </a:prstGeom>
          <a:noFill/>
        </p:spPr>
      </p:pic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1071538" y="357166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 нас  гости.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Neizvesten_-_Muzyka_iz_filma_SHerlok_Holm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50112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Пьем чай! Назовите способы позволяющие остудить чай.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071678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Помешать</a:t>
            </a:r>
            <a:br>
              <a:rPr lang="ru-RU" sz="2800" dirty="0" smtClean="0"/>
            </a:br>
            <a:r>
              <a:rPr lang="ru-RU" sz="2800" dirty="0" smtClean="0"/>
              <a:t>Перелить</a:t>
            </a:r>
            <a:br>
              <a:rPr lang="ru-RU" sz="2800" dirty="0" smtClean="0"/>
            </a:br>
            <a:r>
              <a:rPr lang="ru-RU" sz="2800" dirty="0" smtClean="0"/>
              <a:t>Вылить в блюдце</a:t>
            </a:r>
            <a:br>
              <a:rPr lang="ru-RU" sz="2800" dirty="0" smtClean="0"/>
            </a:br>
            <a:r>
              <a:rPr lang="ru-RU" sz="2800" dirty="0" smtClean="0"/>
              <a:t>Ложку опустить</a:t>
            </a:r>
            <a:br>
              <a:rPr lang="ru-RU" sz="2800" dirty="0" smtClean="0"/>
            </a:br>
            <a:r>
              <a:rPr lang="ru-RU" sz="2800" dirty="0" smtClean="0"/>
              <a:t>Положить лед</a:t>
            </a:r>
            <a:br>
              <a:rPr lang="ru-RU" sz="2800" dirty="0" smtClean="0"/>
            </a:br>
            <a:r>
              <a:rPr lang="ru-RU" sz="2800" dirty="0" smtClean="0"/>
              <a:t>Подуть на поверхность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5716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Чай, Чай, Выручай!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no Pro Caption" pitchFamily="18" charset="0"/>
            </a:endParaRPr>
          </a:p>
        </p:txBody>
      </p:sp>
      <p:pic>
        <p:nvPicPr>
          <p:cNvPr id="6" name="Рисунок 5" descr="https://encrypted-tbn1.gstatic.com/images?q=tbn:ANd9GcTE9TzINMVxgPzr6-Nxgtej0NJWbKYe6m7Fl1Ik2oY5XZlGoVr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285729"/>
            <a:ext cx="50006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Цели урока:</a:t>
            </a:r>
            <a:endParaRPr lang="ru-RU" sz="2000" dirty="0" smtClean="0"/>
          </a:p>
          <a:p>
            <a:r>
              <a:rPr lang="ru-RU" sz="2000" i="1" dirty="0" smtClean="0"/>
              <a:t>образовательная:</a:t>
            </a:r>
            <a:endParaRPr lang="ru-RU" sz="2000" dirty="0" smtClean="0"/>
          </a:p>
          <a:p>
            <a:pPr lvl="1"/>
            <a:r>
              <a:rPr lang="ru-RU" sz="2000" dirty="0" smtClean="0"/>
              <a:t>добиваться усваивания учащимся газовых законов;</a:t>
            </a:r>
          </a:p>
          <a:p>
            <a:pPr lvl="1"/>
            <a:r>
              <a:rPr lang="ru-RU" sz="2000" dirty="0" smtClean="0"/>
              <a:t>продолжить формировать умение применять газовые законы для объяснения процессов, протекающих в природе;</a:t>
            </a:r>
          </a:p>
          <a:p>
            <a:pPr lvl="1"/>
            <a:r>
              <a:rPr lang="ru-RU" sz="2000" dirty="0" smtClean="0"/>
              <a:t>обобщить и систематизировать знания учеников о свойствах газов;</a:t>
            </a:r>
          </a:p>
          <a:p>
            <a:pPr lvl="1"/>
            <a:r>
              <a:rPr lang="ru-RU" sz="2000" dirty="0" smtClean="0"/>
              <a:t>проверить умение решать задачи по данной теме, производить построение и анализ графиков при решении соответствующих задач;</a:t>
            </a:r>
          </a:p>
          <a:p>
            <a:pPr lvl="1"/>
            <a:r>
              <a:rPr lang="ru-RU" sz="2000" dirty="0" smtClean="0"/>
              <a:t>продолжить формирование умений производить вычисления при решении задач.</a:t>
            </a:r>
          </a:p>
        </p:txBody>
      </p:sp>
      <p:pic>
        <p:nvPicPr>
          <p:cNvPr id="7" name="Рисунок 3" descr="1957_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3575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357430"/>
            <a:ext cx="6643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(Ответ. </a:t>
            </a:r>
            <a:r>
              <a:rPr lang="ru-RU" sz="2800" dirty="0" smtClean="0"/>
              <a:t>В чайник наливают горячую воду; она испаряется. Если в крышке чайника нет дырочки, то между крышкой и слоем воды скапливается пар и образуется повышенное давление, под влияни­ем которого вода будет выливаться из носика.)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685804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• </a:t>
            </a:r>
            <a:r>
              <a:rPr lang="ru-RU" sz="2800" b="1" dirty="0" smtClean="0"/>
              <a:t>Обратите внимание на заварочный чайник. В его крышке сдела­на небольшая дырочка. Зачем?</a:t>
            </a:r>
            <a:endParaRPr lang="ru-RU" sz="2800" b="1" dirty="0"/>
          </a:p>
        </p:txBody>
      </p:sp>
      <p:pic>
        <p:nvPicPr>
          <p:cNvPr id="31746" name="Picture 2" descr="http://s.spynet.ru/uploads/images/0/5/3/1/8/9/2010/08/24/a29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671517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721523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1.	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Вопросы  для первого  тура</a:t>
            </a:r>
            <a:endParaRPr lang="ru-RU" sz="2400" dirty="0" smtClean="0"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Расположите  частицы по мере возрастания сложности их строения.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lvl="0"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Молекула.                           2. Ядро атома.</a:t>
            </a:r>
            <a:endParaRPr lang="ru-RU" sz="2400" b="1" dirty="0" smtClean="0">
              <a:latin typeface="Arial" pitchFamily="34" charset="0"/>
            </a:endParaRPr>
          </a:p>
          <a:p>
            <a:pPr lvl="0"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3. Атом.                                      4. Электрон.</a:t>
            </a:r>
          </a:p>
        </p:txBody>
      </p:sp>
      <p:pic>
        <p:nvPicPr>
          <p:cNvPr id="6" name="Рисунок 5" descr="https://encrypted-tbn2.gstatic.com/images?q=tbn:ANd9GcQOuiLmhqlxWa3wJt-HBYsik45r-u8oNuSSuuZhwipP6be_j_H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73581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0724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2.	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Вопросы  для  первого  тура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Расставьте эти утверждения в том порядке, в каком они даны в вашем учебнике:</a:t>
            </a:r>
            <a:endParaRPr lang="ru-RU" sz="2800" b="1" dirty="0" smtClean="0">
              <a:latin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1. Молекулы вещества взаимодействуют друг с другом.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2. Вещества состоят из молекул.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3. Молекулы всех тел движутся непрерывно.</a:t>
            </a:r>
            <a:endParaRPr lang="ru-RU" sz="28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</a:endParaRPr>
          </a:p>
        </p:txBody>
      </p:sp>
      <p:pic>
        <p:nvPicPr>
          <p:cNvPr id="6" name="Рисунок 5" descr="https://encrypted-tbn1.gstatic.com/images?q=tbn:ANd9GcRWb-4g1GE29ms8L6tXLtp7l4BneDyP7v6veWD-9dRJq_o4QWL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7"/>
            <a:ext cx="7286676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3.	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Вопросы для первого тура</a:t>
            </a:r>
            <a:endParaRPr lang="ru-RU" sz="2800" dirty="0" smtClean="0"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Расположите физические постоянные в порядке возрастания их числового значения  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R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=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8,31 Дж/ (моль • К).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	    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2.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N</a:t>
            </a:r>
            <a:r>
              <a:rPr lang="en-US" sz="2800" b="1" i="1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A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= 6 • 10</a:t>
            </a:r>
            <a:r>
              <a:rPr lang="ru-RU" sz="2800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23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1/моль.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                       3.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k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=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1, 38 • 10-</a:t>
            </a:r>
            <a:r>
              <a:rPr lang="ru-RU" sz="2800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23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Дж/К.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4.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=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1,6 •10 </a:t>
            </a:r>
            <a:r>
              <a:rPr lang="ru-RU" sz="2800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-19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Кл. </a:t>
            </a:r>
          </a:p>
        </p:txBody>
      </p:sp>
      <p:pic>
        <p:nvPicPr>
          <p:cNvPr id="6" name="Рисунок 5" descr="https://encrypted-tbn3.gstatic.com/images?q=tbn:ANd9GcRdnFid6nU4tnrNgJLkeQ09DEDXL5vygKa5_E8TBwGXmrcgY_En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3786214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735811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.	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Вопросы для первого  тура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Поставьте фамилии ученых, внесших вклад в развитие МКТ, в той последовательности, в какой вы знакомились с их открытиями на уроках физики.  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1.Менделеев  Д.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	                                  2.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	Р.  Броун. 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indent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М. Ломоносов.                   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	А. Авогадро.        </a:t>
            </a:r>
          </a:p>
          <a:p>
            <a:pPr lvl="0" indent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 descr="https://encrypted-tbn0.gstatic.com/images?q=tbn:ANd9GcQfi-yq0JZUkR-fIZ95boOwcv0C14A0NXOKzjl6oVo56QZRZa40m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8" y="1571612"/>
            <a:ext cx="2214578" cy="2286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500174"/>
            <a:ext cx="1928826" cy="2286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1928826" cy="2286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Переведите единицы  измерений  в систему  СИ.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288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20кДж=                45мг=                    0.7МДж=      </a:t>
            </a:r>
            <a:r>
              <a:rPr lang="ru-RU" b="1" dirty="0" smtClean="0">
                <a:solidFill>
                  <a:srgbClr val="0070C0"/>
                </a:solidFill>
              </a:rPr>
              <a:t>100мН=                 25мкА=                 10кВ=           </a:t>
            </a:r>
            <a:r>
              <a:rPr lang="ru-RU" b="1" dirty="0" smtClean="0">
                <a:solidFill>
                  <a:srgbClr val="C00000"/>
                </a:solidFill>
              </a:rPr>
              <a:t>650нм=                   </a:t>
            </a:r>
            <a:r>
              <a:rPr lang="en-US" b="1" dirty="0" smtClean="0">
                <a:solidFill>
                  <a:srgbClr val="C00000"/>
                </a:solidFill>
              </a:rPr>
              <a:t>320</a:t>
            </a:r>
            <a:r>
              <a:rPr lang="ru-RU" b="1" dirty="0" err="1" smtClean="0">
                <a:solidFill>
                  <a:srgbClr val="C00000"/>
                </a:solidFill>
              </a:rPr>
              <a:t>пКл=</a:t>
            </a:r>
            <a:r>
              <a:rPr lang="ru-RU" b="1" dirty="0" smtClean="0">
                <a:solidFill>
                  <a:srgbClr val="C00000"/>
                </a:solidFill>
              </a:rPr>
              <a:t>            0.05мВ=        </a:t>
            </a:r>
            <a:r>
              <a:rPr lang="ru-RU" b="1" dirty="0" smtClean="0">
                <a:solidFill>
                  <a:srgbClr val="0070C0"/>
                </a:solidFill>
              </a:rPr>
              <a:t>800МДж=              0.1кН=                300мкА=        90мкА</a:t>
            </a:r>
            <a:r>
              <a:rPr lang="ru-RU" b="1" dirty="0" smtClean="0">
                <a:solidFill>
                  <a:srgbClr val="7030A0"/>
                </a:solidFill>
              </a:rPr>
              <a:t>=                 0.08МДж=             </a:t>
            </a:r>
            <a:r>
              <a:rPr lang="en-US" b="1" dirty="0" smtClean="0">
                <a:solidFill>
                  <a:srgbClr val="7030A0"/>
                </a:solidFill>
              </a:rPr>
              <a:t>45</a:t>
            </a:r>
            <a:r>
              <a:rPr lang="ru-RU" b="1" dirty="0" err="1" smtClean="0">
                <a:solidFill>
                  <a:srgbClr val="7030A0"/>
                </a:solidFill>
              </a:rPr>
              <a:t>пКл=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Рисунок 7" descr="http://apelcin.ru/uploads/posts/2011-10/1317973958_tea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4000504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7"/>
            <a:ext cx="814393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1.Каков физический смысл постоянной Авогадро?</a:t>
            </a:r>
          </a:p>
          <a:p>
            <a:pPr marL="457200" indent="-457200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</a:rPr>
              <a:t>.  Каков физический смысл постоянная Больцмана? </a:t>
            </a:r>
          </a:p>
          <a:p>
            <a:pPr marL="457200" indent="-4572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7"/>
            <a:ext cx="792961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3.Укажите физический смысл универсальной газовой постоянной R…	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http://mirfactov.com/wp-content/uploads/tea-1-620x4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75009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429684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VI. Работа со </a:t>
            </a:r>
            <a:r>
              <a:rPr lang="ru-RU" sz="2400" b="1" dirty="0" err="1" smtClean="0">
                <a:solidFill>
                  <a:srgbClr val="333333"/>
                </a:solidFill>
                <a:latin typeface="Helvetica Neue"/>
              </a:rPr>
              <a:t>светофорчиком</a:t>
            </a:r>
            <a:endParaRPr lang="ru-RU" sz="2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А теперь прежде чем перейти к решению графических задач, поработаем со светофором.</a:t>
            </a:r>
            <a:endParaRPr lang="ru-RU" sz="24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429264"/>
            <a:ext cx="67151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Красный </a:t>
            </a:r>
            <a:r>
              <a:rPr lang="ru-RU" sz="2400" b="1" dirty="0" smtClean="0"/>
              <a:t>– изотермический процесс;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Желтый</a:t>
            </a:r>
            <a:r>
              <a:rPr lang="ru-RU" sz="2400" b="1" dirty="0" smtClean="0"/>
              <a:t> – изобарный процесс;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Зеленый </a:t>
            </a:r>
            <a:r>
              <a:rPr lang="ru-RU" sz="2400" b="1" dirty="0" smtClean="0"/>
              <a:t>– изохорный процесс.</a:t>
            </a:r>
            <a:endParaRPr lang="ru-RU" sz="2400" b="1" dirty="0"/>
          </a:p>
        </p:txBody>
      </p:sp>
      <p:pic>
        <p:nvPicPr>
          <p:cNvPr id="7" name="Picture 7" descr="http://festival.1september.ru/articles/533904/img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857520" cy="2571768"/>
          </a:xfrm>
          <a:prstGeom prst="rect">
            <a:avLst/>
          </a:prstGeom>
          <a:noFill/>
        </p:spPr>
      </p:pic>
      <p:pic>
        <p:nvPicPr>
          <p:cNvPr id="10" name="Picture 8" descr="http://festival.1september.ru/articles/533904/img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00240"/>
            <a:ext cx="2357454" cy="2643206"/>
          </a:xfrm>
          <a:prstGeom prst="rect">
            <a:avLst/>
          </a:prstGeom>
          <a:noFill/>
        </p:spPr>
      </p:pic>
      <p:pic>
        <p:nvPicPr>
          <p:cNvPr id="11" name="Picture 9" descr="http://festival.1september.ru/articles/533904/img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428892" cy="2571768"/>
          </a:xfrm>
          <a:prstGeom prst="rect">
            <a:avLst/>
          </a:prstGeom>
          <a:noFill/>
        </p:spPr>
      </p:pic>
      <p:pic>
        <p:nvPicPr>
          <p:cNvPr id="12" name="Picture 11" descr="http://festival.1september.ru/articles/533904/img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572008"/>
            <a:ext cx="221457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0"/>
            <a:ext cx="77153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8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endParaRPr lang="ru-RU" altLang="zh-CN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800" b="1" dirty="0" smtClean="0">
                <a:latin typeface="Times New Roman" pitchFamily="18" charset="0"/>
                <a:ea typeface="SimSun"/>
                <a:cs typeface="Times New Roman" pitchFamily="18" charset="0"/>
              </a:rPr>
              <a:t>Приведите примеры:</a:t>
            </a:r>
            <a:endParaRPr lang="ru-RU" altLang="zh-CN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микротел</a:t>
            </a:r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и макротел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sz="2800" b="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явлений, доказывающих, что тела состоят из частиц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sz="2800" b="1" dirty="0" smtClean="0">
                <a:solidFill>
                  <a:srgbClr val="00B0F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явлений, доказывающих, что частицы непрерывно и хаотично движутся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4.явлений, доказывающих, что частицы взаимодействуют (притягиваются и отталкиваются).</a:t>
            </a:r>
            <a:endParaRPr lang="ru-RU" altLang="zh-CN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dirty="0" smtClean="0">
              <a:latin typeface="Arial" pitchFamily="34" charset="0"/>
            </a:endParaRPr>
          </a:p>
        </p:txBody>
      </p:sp>
      <p:pic>
        <p:nvPicPr>
          <p:cNvPr id="6" name="Рисунок 5" descr="https://encrypted-tbn1.gstatic.com/images?q=tbn:ANd9GcQT_auoDaxIai6DqE-wKR8QRwJcFTLkJw2ecUYHocZpEyzPFTmyb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857760"/>
            <a:ext cx="29241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brow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357166"/>
            <a:ext cx="2387595" cy="2928958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3143248"/>
            <a:ext cx="2205037" cy="3357562"/>
          </a:xfrm>
          <a:prstGeom prst="rect">
            <a:avLst/>
          </a:prstGeom>
          <a:noFill/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2214578" cy="23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143116"/>
            <a:ext cx="2857520" cy="3714776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472" y="3214686"/>
            <a:ext cx="2527300" cy="304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714356"/>
            <a:ext cx="2787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Они  были  первыми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9352c9d3b4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57864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571876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развивающая:</a:t>
            </a:r>
            <a:endParaRPr lang="ru-RU" dirty="0" smtClean="0"/>
          </a:p>
          <a:p>
            <a:pPr lvl="1"/>
            <a:r>
              <a:rPr lang="ru-RU" dirty="0" smtClean="0"/>
              <a:t>способствовать расширению знаний учащихся, предлагая задачи, непредусмотренные школьной программой;</a:t>
            </a:r>
          </a:p>
          <a:p>
            <a:pPr lvl="1"/>
            <a:r>
              <a:rPr lang="ru-RU" dirty="0" smtClean="0"/>
              <a:t>способствовать развитию творческого мышления, предлагая тестовые нестандартные задания;</a:t>
            </a:r>
          </a:p>
          <a:p>
            <a:pPr lvl="1"/>
            <a:r>
              <a:rPr lang="ru-RU" dirty="0" smtClean="0"/>
              <a:t>продолжить формирование умений переключаться с одного вида деятельности на другой при максимальном разнообразии видов деятельности;</a:t>
            </a:r>
          </a:p>
          <a:p>
            <a:pPr lvl="1"/>
            <a:r>
              <a:rPr lang="ru-RU" dirty="0" smtClean="0"/>
              <a:t>продолжить формирование образовательных навыков: умений анализировать, сравнивать, обобщать;</a:t>
            </a:r>
          </a:p>
          <a:p>
            <a:pPr lvl="1"/>
            <a:r>
              <a:rPr lang="ru-RU" dirty="0" smtClean="0"/>
              <a:t>способствовать развитию познавательной активности учащихся.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Какое примерно значение температуры по шкале Цельсия соответствует температуре  по абсолютной шкале?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000240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А) 127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 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Б) – 73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 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В) + 73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 С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Г) + 473</a:t>
            </a:r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 С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s://encrypted-tbn2.gstatic.com/images?q=tbn:ANd9GcTRSsGPodQSG7_sc67k-gbC9zEyxx_gwHQTXiCleuQ0a1-CWM6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57462"/>
            <a:ext cx="4143404" cy="34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714884"/>
            <a:ext cx="1357290" cy="64294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357290" y="4786322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285852" y="5357826"/>
            <a:ext cx="857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29264"/>
            <a:ext cx="1143008" cy="571504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428596" y="357166"/>
            <a:ext cx="842968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Вопросы команде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Английский  чай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Тело, состоящее из огромного числа частиц,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Процесс изменения состояния идеального газа при Р константа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Температура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это мера...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Диффузия доказывает, что...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Закон Бойля-Мариотта гласит...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s://encrypted-tbn1.gstatic.com/images?q=tbn:ANd9GcRlv6AeR4NiyAkvf9Q4Fscux6PHJnOJ15M_ERxJmIVWrKHAlUE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59293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285720" y="285728"/>
            <a:ext cx="850112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Вопросы команде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Чай  по казахский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молях измеряют...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Хаотическое движение огромного числа частиц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Предельную температуру, при которой давление газа при фиксированном объёме обращается в нуль, называет...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Процесс изменения состояния идеального газа при Т константа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Закон Гей-Люссака гласит...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s://encrypted-tbn2.gstatic.com/images?q=tbn:ANd9GcQOuiLmhqlxWa3wJt-HBYsik45r-u8oNuSSuuZhwipP6be_j_H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55007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5872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Вопросы команде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Чай  по  русский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Газ, взаимодействие между молекулами которого пренебрежимо мало,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Движение взвешенных в газе или жидкости частиц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Температура характеризует состояние...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Количественную зависимость между двумя параметрами газа при фиксированном значении третьего называют...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Закон Шарля гласит...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apelcin.ru/uploads/posts/2011-10/1317973958_tea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4572008"/>
            <a:ext cx="45720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85729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Запишите физические величины 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и их единицы измерения.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397003"/>
          <a:ext cx="8429683" cy="5175267"/>
        </p:xfrm>
        <a:graphic>
          <a:graphicData uri="http://schemas.openxmlformats.org/drawingml/2006/table">
            <a:tbl>
              <a:tblPr/>
              <a:tblGrid>
                <a:gridCol w="4340659"/>
                <a:gridCol w="2063266"/>
                <a:gridCol w="2025758"/>
              </a:tblGrid>
              <a:tr h="702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Обозначение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Единицы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Масса вещества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Масса молекулы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Число молекул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Молярная масса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Количество вещества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Концентрация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Давление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Ср. кинетическая энергия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Объем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7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Абсолютная температура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Плотность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9"/>
          <a:ext cx="8501121" cy="627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142422"/>
                <a:gridCol w="1463308"/>
                <a:gridCol w="1393627"/>
                <a:gridCol w="1463308"/>
                <a:gridCol w="1323944"/>
              </a:tblGrid>
              <a:tr h="18385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Основные положения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  МКТ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761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Основное уравнение МКТ  :                                                                                                                                       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995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2"/>
                          </a:solidFill>
                        </a:rPr>
                        <a:t>Изопроцессы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96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Уравнение Менделеева - </a:t>
                      </a: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</a:rPr>
                        <a:t>Клапейрона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2143108" y="785794"/>
            <a:ext cx="1000132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10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357554" y="714356"/>
            <a:ext cx="1214446" cy="10715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20</a:t>
            </a:r>
            <a:endParaRPr lang="ru-RU" b="1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4929190" y="714356"/>
            <a:ext cx="1071570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30</a:t>
            </a:r>
            <a:endParaRPr lang="ru-RU" dirty="0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6215074" y="714356"/>
            <a:ext cx="1071570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40</a:t>
            </a:r>
            <a:endParaRPr lang="ru-RU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7715272" y="714356"/>
            <a:ext cx="1000132" cy="9286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50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15074" y="2285992"/>
            <a:ext cx="1071570" cy="10001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action="ppaction://hlinksldjump"/>
              </a:rPr>
              <a:t>40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7715272" y="2357430"/>
            <a:ext cx="928694" cy="857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9" action="ppaction://hlinksldjump"/>
              </a:rPr>
              <a:t>50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2214546" y="5214950"/>
            <a:ext cx="85725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357554" y="500063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20</a:t>
            </a:r>
            <a:endParaRPr lang="ru-RU" dirty="0"/>
          </a:p>
        </p:txBody>
      </p:sp>
      <p:sp>
        <p:nvSpPr>
          <p:cNvPr id="17" name="Овал 16">
            <a:hlinkClick r:id="rId12" action="ppaction://hlinksldjump"/>
          </p:cNvPr>
          <p:cNvSpPr/>
          <p:nvPr/>
        </p:nvSpPr>
        <p:spPr>
          <a:xfrm>
            <a:off x="4857752" y="5143512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286512" y="5357826"/>
            <a:ext cx="114300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40</a:t>
            </a:r>
            <a:endParaRPr lang="ru-RU" dirty="0"/>
          </a:p>
        </p:txBody>
      </p:sp>
      <p:sp>
        <p:nvSpPr>
          <p:cNvPr id="19" name="Овал 18">
            <a:hlinkClick r:id="rId14" action="ppaction://hlinksldjump"/>
          </p:cNvPr>
          <p:cNvSpPr/>
          <p:nvPr/>
        </p:nvSpPr>
        <p:spPr>
          <a:xfrm>
            <a:off x="7715272" y="5286388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 rot="10631591" flipV="1">
            <a:off x="5074142" y="3853917"/>
            <a:ext cx="642171" cy="6479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286512" y="371475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5" action="ppaction://hlinksldjump"/>
              </a:rPr>
              <a:t>40</a:t>
            </a:r>
            <a:endParaRPr lang="ru-RU" dirty="0"/>
          </a:p>
        </p:txBody>
      </p:sp>
      <p:sp>
        <p:nvSpPr>
          <p:cNvPr id="28" name="Овал 27">
            <a:hlinkClick r:id="rId16" action="ppaction://hlinksldjump"/>
          </p:cNvPr>
          <p:cNvSpPr/>
          <p:nvPr/>
        </p:nvSpPr>
        <p:spPr>
          <a:xfrm>
            <a:off x="7715272" y="371475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29" name="Овал 28">
            <a:hlinkClick r:id="rId17" action="ppaction://hlinksldjump"/>
          </p:cNvPr>
          <p:cNvSpPr/>
          <p:nvPr/>
        </p:nvSpPr>
        <p:spPr>
          <a:xfrm>
            <a:off x="5000628" y="371475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8" action="ppaction://hlinksldjump"/>
              </a:rPr>
              <a:t>30</a:t>
            </a:r>
            <a:endParaRPr lang="ru-RU" dirty="0"/>
          </a:p>
        </p:txBody>
      </p:sp>
      <p:sp>
        <p:nvSpPr>
          <p:cNvPr id="30" name="Овал 29">
            <a:hlinkClick r:id="rId17" action="ppaction://hlinksldjump"/>
          </p:cNvPr>
          <p:cNvSpPr/>
          <p:nvPr/>
        </p:nvSpPr>
        <p:spPr>
          <a:xfrm>
            <a:off x="3571868" y="3643314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1" name="Овал 30">
            <a:hlinkClick r:id="rId19" action="ppaction://hlinksldjump"/>
          </p:cNvPr>
          <p:cNvSpPr/>
          <p:nvPr/>
        </p:nvSpPr>
        <p:spPr>
          <a:xfrm>
            <a:off x="2143108" y="3786190"/>
            <a:ext cx="1000132" cy="8572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9" action="ppaction://hlinksldjump"/>
              </a:rPr>
              <a:t>10</a:t>
            </a:r>
            <a:endParaRPr lang="ru-RU" dirty="0"/>
          </a:p>
        </p:txBody>
      </p:sp>
      <p:sp>
        <p:nvSpPr>
          <p:cNvPr id="32" name="Овал 31">
            <a:hlinkClick r:id="rId20" action="ppaction://hlinksldjump"/>
          </p:cNvPr>
          <p:cNvSpPr/>
          <p:nvPr/>
        </p:nvSpPr>
        <p:spPr>
          <a:xfrm>
            <a:off x="3571868" y="2357430"/>
            <a:ext cx="928694" cy="8477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0" action="ppaction://hlinksldjump"/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Овал 23">
            <a:hlinkClick r:id="rId21" action="ppaction://hlinksldjump"/>
          </p:cNvPr>
          <p:cNvSpPr/>
          <p:nvPr/>
        </p:nvSpPr>
        <p:spPr>
          <a:xfrm>
            <a:off x="2214546" y="2357430"/>
            <a:ext cx="857256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4857752" y="2428868"/>
            <a:ext cx="1071570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22" action="ppaction://hlinksldjump"/>
              </a:rPr>
              <a:t>30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hlinkClick r:id="" action="ppaction://hlinkshowjump?jump=previousslide"/>
              </a:rPr>
              <a:t>1. Как изменится давление идеального газа при увеличении концентрации его молекул в 3 раза, если средняя квадратичная скорость молекул останется неизменной?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А) увеличится в 2 раза;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Б) останется неизменным;    В) увеличится в 3 раза;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Г) уменьшится в 3 раза.</a:t>
            </a:r>
            <a:endParaRPr lang="ru-RU" sz="2400" dirty="0"/>
          </a:p>
        </p:txBody>
      </p:sp>
      <p:pic>
        <p:nvPicPr>
          <p:cNvPr id="6" name="Рисунок 5" descr="https://encrypted-tbn2.gstatic.com/images?q=tbn:ANd9GcQOuiLmhqlxWa3wJt-HBYsik45r-u8oNuSSuuZhwipP6be_j_H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6786578" y="5815584"/>
            <a:ext cx="1042416" cy="756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21537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Как изменится давление газа на стенки сосуда, если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масса молекулы увеличится в 3 раза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концентрация молекул уменьшится в 4 раза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скорость движения молекул увеличится в 2 раза 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А) уменьшится в 4 раза;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Б) уменьшится в 2 раза;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В) останется неизменным;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Г) увеличится в 3 раза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s://encrypted-tbn1.gstatic.com/images?q=tbn:ANd9GcRlv6AeR4NiyAkvf9Q4Fscux6PHJnOJ15M_ERxJmIVWrKHAlUE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6286512" y="5929330"/>
            <a:ext cx="1042416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7"/>
            <a:ext cx="8286808" cy="26161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381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1.Изменится ли давление на стенки сосуда, если молекулы гелия заменить молекулами аргона? Ответ обоснуйте. Средние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квадратические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скорости движения молекул газов счи­тать одинаковыми.</a:t>
            </a:r>
            <a:endParaRPr lang="ru-RU" sz="2800" b="1" dirty="0" smtClean="0">
              <a:latin typeface="Arial" pitchFamily="34" charset="0"/>
            </a:endParaRPr>
          </a:p>
          <a:p>
            <a:pPr lvl="0" indent="3381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928934"/>
            <a:ext cx="821537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2.Какие физические параметры у двух тел обязательно должны быть разными для того, чтобы эти тела не находились в тепловом равновесии?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		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72008"/>
            <a:ext cx="7929618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3. Почему запах только что пролитых духов обнаруживается в другом конце комнаты только через несколько минут, хотя скорость движения молекул при комнатной температуре составляет несколько сотен метров?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21429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Блиц   вопрос</a:t>
            </a:r>
            <a:endParaRPr lang="ru-RU" sz="2800" b="1" dirty="0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7929586" y="6143644"/>
            <a:ext cx="785818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Picture 4" descr="va1edu_con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2502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750099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3" action="ppaction://hlinksldjump"/>
              </a:rPr>
              <a:t>В сосуде находится 2 моль гелия. Сколько примерно атомов гелия в сосуде?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286644" y="5572140"/>
            <a:ext cx="571504" cy="756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7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воспитательная:</a:t>
            </a:r>
            <a:endParaRPr lang="ru-RU" dirty="0" smtClean="0"/>
          </a:p>
          <a:p>
            <a:pPr lvl="1"/>
            <a:r>
              <a:rPr lang="ru-RU" dirty="0" smtClean="0"/>
              <a:t>продолжить формирование умений работать самостоятельно и в группе;</a:t>
            </a:r>
          </a:p>
          <a:p>
            <a:pPr lvl="1"/>
            <a:r>
              <a:rPr lang="ru-RU" dirty="0" smtClean="0"/>
              <a:t>показать связь предмета с реальной действительностью;</a:t>
            </a:r>
          </a:p>
          <a:p>
            <a:pPr lvl="1"/>
            <a:r>
              <a:rPr lang="ru-RU" dirty="0" smtClean="0"/>
              <a:t>сформировать убеждение о единстве законов живой и неживой природы;</a:t>
            </a:r>
          </a:p>
          <a:p>
            <a:pPr lvl="1"/>
            <a:r>
              <a:rPr lang="ru-RU" dirty="0" smtClean="0"/>
              <a:t>содействовать экологическому воспитанию учащихся;</a:t>
            </a:r>
          </a:p>
          <a:p>
            <a:pPr lvl="1"/>
            <a:r>
              <a:rPr lang="ru-RU" dirty="0" smtClean="0"/>
              <a:t>продолжить формировать интерес к физике.</a:t>
            </a:r>
            <a:endParaRPr lang="ru-RU" dirty="0"/>
          </a:p>
        </p:txBody>
      </p:sp>
      <p:pic>
        <p:nvPicPr>
          <p:cNvPr id="5" name="Рисунок 3" descr="aNIo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7"/>
            <a:ext cx="72152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«Тайны чёрного ящика».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 подсказкам нужно узнать, что в чёрном ящике?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 подсказка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Об этом веществе Леонардо да Винчи сказал: “Оно может быть целительным,  отравляющим, серным, соленым, алым, мрачным, яростным, сердитым, красным, желтым, зеленым, жирным, тощим. Все зависит от тех мест, где оно находится”.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 каком веществе сказано так много?      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6" name="Рисунок 5" descr="https://encrypted-tbn0.gstatic.com/images?q=tbn:ANd9GcT332aI1xgv9z5Et7XsSaWwo-knlY-HwqiW3QWfQ1tupTu9R1Fpb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59293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715272" y="5715016"/>
            <a:ext cx="714380" cy="756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035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6263" algn="l"/>
              </a:tabLst>
            </a:pPr>
            <a:r>
              <a:rPr lang="ru-RU" altLang="ko-KR" sz="2400" b="1" dirty="0" smtClean="0">
                <a:latin typeface="Arial" pitchFamily="34" charset="0"/>
                <a:ea typeface="Times New Roman" pitchFamily="18" charset="0"/>
              </a:rPr>
              <a:t>В четырех одинаковых сосудах соответственно находятся  кислород, азот, гелий   и  водород. </a:t>
            </a:r>
            <a:endParaRPr lang="ru-RU" altLang="ko-KR" sz="2400" dirty="0" smtClean="0">
              <a:latin typeface="Arial" pitchFamily="34" charset="0"/>
            </a:endParaRPr>
          </a:p>
          <a:p>
            <a:pPr indent="26035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</a:pPr>
            <a:r>
              <a:rPr lang="ru-RU" altLang="ko-KR" sz="2400" b="1" dirty="0" smtClean="0">
                <a:latin typeface="Arial" pitchFamily="34" charset="0"/>
                <a:ea typeface="Times New Roman" pitchFamily="18" charset="0"/>
              </a:rPr>
              <a:t>Температуры  и массы газов одинаковы. В каком сосуде будет  наименьшее давление?</a:t>
            </a:r>
            <a:endParaRPr lang="ru-RU" sz="2400" dirty="0" smtClean="0"/>
          </a:p>
          <a:p>
            <a:pPr lvl="0" indent="26035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</a:pPr>
            <a:r>
              <a:rPr lang="ru-RU" altLang="ko-KR" sz="2400" b="1" dirty="0" smtClean="0">
                <a:latin typeface="Arial" pitchFamily="34" charset="0"/>
                <a:ea typeface="Times New Roman" pitchFamily="18" charset="0"/>
              </a:rPr>
              <a:t>      </a:t>
            </a:r>
            <a:endParaRPr lang="ru-RU" altLang="ko-KR" sz="2400" dirty="0" smtClean="0">
              <a:latin typeface="Arial" pitchFamily="34" charset="0"/>
            </a:endParaRPr>
          </a:p>
        </p:txBody>
      </p:sp>
      <p:pic>
        <p:nvPicPr>
          <p:cNvPr id="6" name="Рисунок 5" descr="https://encrypted-tbn0.gstatic.com/images?q=tbn:ANd9GcT-Dwb7ui-nhrLHHvHnBPbcFmvarjOMtVLH3YfBp7v0m_Xqgjwhg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5"/>
            <a:ext cx="728667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500958" y="5786454"/>
            <a:ext cx="1042416" cy="685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14356"/>
            <a:ext cx="685804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Чем отличается траектория движения молекулы  в воздухе от траектории её движения в вакууме?</a:t>
            </a:r>
            <a:endParaRPr lang="ru-RU" sz="2800" b="1" dirty="0"/>
          </a:p>
        </p:txBody>
      </p:sp>
      <p:pic>
        <p:nvPicPr>
          <p:cNvPr id="6" name="Рисунок 5" descr="https://encrypted-tbn0.gstatic.com/images?q=tbn:ANd9GcQfi-yq0JZUkR-fIZ95boOwcv0C14A0NXOKzjl6oVo56QZRZa40m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71737"/>
            <a:ext cx="6572296" cy="395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715272" y="5072074"/>
            <a:ext cx="1042416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56220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</a:rPr>
              <a:t>    Игра</a:t>
            </a:r>
            <a:r>
              <a:rPr lang="ru-RU" sz="28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  <a:endParaRPr lang="ru-RU" sz="28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1442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- Назовите процессы 1-2, 2-3, 3-1.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1785918" y="2338388"/>
            <a:ext cx="5857916" cy="3067050"/>
            <a:chOff x="1993" y="3056"/>
            <a:chExt cx="5368" cy="5087"/>
          </a:xfrm>
          <a:solidFill>
            <a:schemeClr val="bg2"/>
          </a:solidFill>
        </p:grpSpPr>
        <p:sp>
          <p:nvSpPr>
            <p:cNvPr id="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993" y="3056"/>
              <a:ext cx="5368" cy="508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2703" y="7098"/>
              <a:ext cx="4234" cy="0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V="1">
              <a:off x="2703" y="3335"/>
              <a:ext cx="0" cy="3763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2278" y="3196"/>
              <a:ext cx="283" cy="419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V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617" y="7250"/>
              <a:ext cx="424" cy="419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844" y="5718"/>
              <a:ext cx="424" cy="419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420" y="7237"/>
              <a:ext cx="424" cy="416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600">
                  <a:solidFill>
                    <a:srgbClr val="000000"/>
                  </a:solidFill>
                  <a:ea typeface="Times New Roman" pitchFamily="18" charset="0"/>
                </a:rPr>
                <a:t>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184" y="3485"/>
              <a:ext cx="427" cy="419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AutoShape 19"/>
            <p:cNvSpPr>
              <a:spLocks noChangeShapeType="1"/>
            </p:cNvSpPr>
            <p:nvPr/>
          </p:nvSpPr>
          <p:spPr bwMode="auto">
            <a:xfrm>
              <a:off x="5184" y="4030"/>
              <a:ext cx="0" cy="2212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AutoShape 18"/>
            <p:cNvSpPr>
              <a:spLocks noChangeShapeType="1"/>
            </p:cNvSpPr>
            <p:nvPr/>
          </p:nvSpPr>
          <p:spPr bwMode="auto">
            <a:xfrm>
              <a:off x="5184" y="5020"/>
              <a:ext cx="0" cy="311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AutoShape 17"/>
            <p:cNvSpPr>
              <a:spLocks noChangeShapeType="1"/>
            </p:cNvSpPr>
            <p:nvPr/>
          </p:nvSpPr>
          <p:spPr bwMode="auto">
            <a:xfrm flipH="1">
              <a:off x="3351" y="6242"/>
              <a:ext cx="1833" cy="0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 flipV="1">
              <a:off x="3351" y="4030"/>
              <a:ext cx="1833" cy="2212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AutoShape 15"/>
            <p:cNvSpPr>
              <a:spLocks noChangeShapeType="1"/>
            </p:cNvSpPr>
            <p:nvPr/>
          </p:nvSpPr>
          <p:spPr bwMode="auto">
            <a:xfrm flipV="1">
              <a:off x="2703" y="6242"/>
              <a:ext cx="648" cy="856"/>
            </a:xfrm>
            <a:prstGeom prst="straightConnector1">
              <a:avLst/>
            </a:prstGeom>
            <a:grpFill/>
            <a:ln>
              <a:prstDash val="dash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AutoShape 14"/>
            <p:cNvSpPr>
              <a:spLocks noChangeShapeType="1"/>
            </p:cNvSpPr>
            <p:nvPr/>
          </p:nvSpPr>
          <p:spPr bwMode="auto">
            <a:xfrm flipH="1">
              <a:off x="4103" y="6242"/>
              <a:ext cx="408" cy="0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280" y="6242"/>
              <a:ext cx="424" cy="419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sz="1400" b="1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4" name="Управляющая кнопка: назад 23">
            <a:hlinkClick r:id="rId2" action="ppaction://hlinksldjump" highlightClick="1"/>
          </p:cNvPr>
          <p:cNvSpPr/>
          <p:nvPr/>
        </p:nvSpPr>
        <p:spPr>
          <a:xfrm>
            <a:off x="7143768" y="5786454"/>
            <a:ext cx="613788" cy="6852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35105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097" name="Рисунок 27" descr="http://festival.1september.ru/articles/533777/img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6598830" cy="407196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1538" y="428604"/>
            <a:ext cx="685804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lang="ru-RU" sz="32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Tahoma" pitchFamily="34" charset="0"/>
              </a:rPr>
              <a:t>«График, я тебя знаю!»</a:t>
            </a:r>
            <a:endParaRPr lang="ru-RU" sz="32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107154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- Назовите процессы 1-2, 2-3, 3-1.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286644" y="5500702"/>
            <a:ext cx="82810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8182" t="41380" r="37840" b="20546"/>
          <a:stretch>
            <a:fillRect/>
          </a:stretch>
        </p:blipFill>
        <p:spPr>
          <a:xfrm>
            <a:off x="285720" y="1643051"/>
            <a:ext cx="3714776" cy="428628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57158" y="12858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072462" y="6336792"/>
            <a:ext cx="609600" cy="52120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lum bright="-18000" contrast="72000"/>
          </a:blip>
          <a:srcRect/>
          <a:stretch>
            <a:fillRect/>
          </a:stretch>
        </p:blipFill>
        <p:spPr bwMode="auto">
          <a:xfrm>
            <a:off x="4143372" y="1714488"/>
            <a:ext cx="47149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572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/>
              <a:t>Что   изображены   на  рисунках?</a:t>
            </a:r>
            <a:endParaRPr lang="ru-RU" sz="3600" b="1" dirty="0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215206" y="5786454"/>
            <a:ext cx="828102" cy="6852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3372" y="15001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072462" y="5643578"/>
            <a:ext cx="609600" cy="52120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00042"/>
            <a:ext cx="547914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lang="ru-RU" sz="28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</a:rPr>
              <a:t>«</a:t>
            </a: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  <a:hlinkClick r:id="rId3" action="ppaction://hlinksldjump"/>
              </a:rPr>
              <a:t>График</a:t>
            </a: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</a:rPr>
              <a:t>, я тебя знаю!»</a:t>
            </a:r>
            <a:endParaRPr lang="ru-RU" sz="28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00010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- Назовите процессы 1-2, 2-3, 3-1.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grpSp>
        <p:nvGrpSpPr>
          <p:cNvPr id="7" name="Группа 43"/>
          <p:cNvGrpSpPr>
            <a:grpSpLocks/>
          </p:cNvGrpSpPr>
          <p:nvPr/>
        </p:nvGrpSpPr>
        <p:grpSpPr bwMode="auto">
          <a:xfrm>
            <a:off x="428597" y="2000240"/>
            <a:ext cx="7429552" cy="4429156"/>
            <a:chOff x="3370522" y="2254102"/>
            <a:chExt cx="3385552" cy="3183122"/>
          </a:xfrm>
          <a:solidFill>
            <a:schemeClr val="bg2"/>
          </a:solidFill>
        </p:grpSpPr>
        <p:grpSp>
          <p:nvGrpSpPr>
            <p:cNvPr id="8" name="Group 17"/>
            <p:cNvGrpSpPr>
              <a:grpSpLocks noChangeAspect="1"/>
            </p:cNvGrpSpPr>
            <p:nvPr/>
          </p:nvGrpSpPr>
          <p:grpSpPr bwMode="auto">
            <a:xfrm>
              <a:off x="3370522" y="2254102"/>
              <a:ext cx="3385552" cy="3183122"/>
              <a:chOff x="1993" y="3056"/>
              <a:chExt cx="5480" cy="5087"/>
            </a:xfrm>
            <a:grpFill/>
          </p:grpSpPr>
          <p:sp>
            <p:nvSpPr>
              <p:cNvPr id="11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2105" y="3056"/>
                <a:ext cx="5368" cy="508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>
                <a:off x="2702" y="7098"/>
                <a:ext cx="4235" cy="0"/>
              </a:xfrm>
              <a:prstGeom prst="line">
                <a:avLst/>
              </a:prstGeom>
              <a:grpFill/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flipV="1">
                <a:off x="2702" y="3335"/>
                <a:ext cx="0" cy="3763"/>
              </a:xfrm>
              <a:prstGeom prst="line">
                <a:avLst/>
              </a:prstGeom>
              <a:grpFill/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1993" y="3153"/>
                <a:ext cx="559" cy="5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600" dirty="0">
                    <a:solidFill>
                      <a:srgbClr val="000000"/>
                    </a:solidFill>
                    <a:ea typeface="Times New Roman" pitchFamily="18" charset="0"/>
                  </a:rPr>
                  <a:t>p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6654" y="7237"/>
                <a:ext cx="427" cy="41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600">
                    <a:solidFill>
                      <a:srgbClr val="000000"/>
                    </a:solidFill>
                    <a:ea typeface="Times New Roman" pitchFamily="18" charset="0"/>
                  </a:rPr>
                  <a:t>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2844" y="6136"/>
                <a:ext cx="424" cy="50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ru-RU" sz="1400" b="1">
                    <a:solidFill>
                      <a:srgbClr val="000000"/>
                    </a:solidFill>
                    <a:ea typeface="Times New Roman" pitchFamily="18" charset="0"/>
                  </a:rPr>
                  <a:t>1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2420" y="7237"/>
                <a:ext cx="424" cy="41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ru-RU" sz="1600">
                    <a:solidFill>
                      <a:srgbClr val="000000"/>
                    </a:solidFill>
                    <a:ea typeface="Times New Roman" pitchFamily="18" charset="0"/>
                  </a:rPr>
                  <a:t>0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5316" y="6164"/>
                <a:ext cx="427" cy="41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ea typeface="Times New Roman" pitchFamily="18" charset="0"/>
                  </a:rPr>
                  <a:t>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4969" y="3995"/>
                <a:ext cx="514" cy="4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ea typeface="Times New Roman" pitchFamily="18" charset="0"/>
                  </a:rPr>
                  <a:t>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18"/>
              <p:cNvSpPr>
                <a:spLocks noChangeShapeType="1"/>
              </p:cNvSpPr>
              <p:nvPr/>
            </p:nvSpPr>
            <p:spPr bwMode="auto">
              <a:xfrm flipV="1">
                <a:off x="3509" y="4535"/>
                <a:ext cx="1650" cy="1680"/>
              </a:xfrm>
              <a:prstGeom prst="straightConnector1">
                <a:avLst/>
              </a:prstGeom>
              <a:grpFill/>
              <a:ln>
                <a:headEnd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AutoShape 18"/>
            <p:cNvSpPr>
              <a:spLocks noChangeShapeType="1"/>
            </p:cNvSpPr>
            <p:nvPr/>
          </p:nvSpPr>
          <p:spPr bwMode="auto">
            <a:xfrm>
              <a:off x="5340651" y="3162204"/>
              <a:ext cx="0" cy="107797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 rot="10800000" flipV="1">
              <a:off x="4284942" y="4232241"/>
              <a:ext cx="1052535" cy="9526"/>
            </a:xfrm>
            <a:prstGeom prst="straightConnector1">
              <a:avLst/>
            </a:prstGeom>
            <a:grpFill/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Управляющая кнопка: назад 20">
            <a:hlinkClick r:id="rId3" action="ppaction://hlinksldjump" highlightClick="1"/>
          </p:cNvPr>
          <p:cNvSpPr/>
          <p:nvPr/>
        </p:nvSpPr>
        <p:spPr>
          <a:xfrm>
            <a:off x="7929586" y="5143512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34549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7858180" cy="55092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• А сейчас — вопрос о печенье. Возьмите  печенье разломите.  Печенье легко разломить, но не­возможно соединить куски. Почему?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(Ответ. </a:t>
            </a:r>
            <a:r>
              <a:rPr lang="ru-RU" sz="2400" dirty="0" smtClean="0"/>
              <a:t>Когда печенье ломаем, то нарушаем молекулярные свя­зи. При соединении не удается сблизить куски на такое расстояние, чтобы начали проявляться силы молекулярного притяжения.)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 descr="https://encrypted-tbn1.gstatic.com/images?q=tbn:ANd9GcQT_auoDaxIai6DqE-wKR8QRwJcFTLkJw2ecUYHocZpEyzPFTmyb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778674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 flipV="1">
            <a:off x="7572396" y="6072206"/>
            <a:ext cx="928694" cy="7857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7"/>
          <a:ext cx="5072098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4010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852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Поршень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 перемещается</a:t>
                      </a:r>
                    </a:p>
                    <a:p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вправо (сжатие)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890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Как изменятся параметры газа:</a:t>
                      </a:r>
                    </a:p>
                    <a:p>
                      <a:r>
                        <a:rPr lang="ru-RU" sz="2400" dirty="0" smtClean="0"/>
                        <a:t>     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А. Давление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Б. Количество частиц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В. Скорость частиц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286148" cy="82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286388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1. Увеличится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                2. Уменьшится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                3. Не изменится</a:t>
            </a:r>
            <a:endParaRPr lang="ru-RU" sz="2000" dirty="0"/>
          </a:p>
        </p:txBody>
      </p:sp>
      <p:pic>
        <p:nvPicPr>
          <p:cNvPr id="8" name="Рисунок 7" descr="https://encrypted-tbn1.gstatic.com/images?q=tbn:ANd9GcRWb-4g1GE29ms8L6tXLtp7l4BneDyP7v6veWD-9dRJq_o4QWL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57190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6786578" y="550070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7"/>
          <a:ext cx="4929222" cy="4860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2"/>
              </a:tblGrid>
              <a:tr h="3627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14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Поршень перемещается</a:t>
                      </a:r>
                    </a:p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     влево (разрежение)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Как изменятся параметры газа:</a:t>
                      </a:r>
                    </a:p>
                    <a:p>
                      <a:r>
                        <a:rPr lang="ru-RU" sz="2400" dirty="0" smtClean="0"/>
                        <a:t>        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А.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Концентрация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         Б. Плотность газа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         В. Энергия частиц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886204" cy="9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5357825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1. Увеличится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                2. Уменьшится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                3. Не изменится</a:t>
            </a:r>
            <a:endParaRPr lang="ru-RU" sz="2000" dirty="0"/>
          </a:p>
        </p:txBody>
      </p:sp>
      <p:pic>
        <p:nvPicPr>
          <p:cNvPr id="8" name="Рисунок 7" descr="https://encrypted-tbn0.gstatic.com/images?q=tbn:ANd9GcT332aI1xgv9z5Et7XsSaWwo-knlY-HwqiW3QWfQ1tupTu9R1Fpb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28614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6715140" y="542926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00042"/>
            <a:ext cx="4071966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42918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Оборудование:</a:t>
            </a:r>
            <a:r>
              <a:rPr lang="ru-RU" sz="2400" dirty="0" smtClean="0"/>
              <a:t> раздаточный материал (карточки-задания с количественными и графическими задачами, тесты, </a:t>
            </a:r>
            <a:r>
              <a:rPr lang="ru-RU" sz="2400" dirty="0" err="1" smtClean="0"/>
              <a:t>светофорчики</a:t>
            </a:r>
            <a:r>
              <a:rPr lang="ru-RU" sz="2400" dirty="0" smtClean="0"/>
              <a:t>), компьютер, </a:t>
            </a:r>
            <a:r>
              <a:rPr lang="ru-RU" sz="2400" dirty="0" err="1" smtClean="0"/>
              <a:t>мультимедийный</a:t>
            </a:r>
            <a:r>
              <a:rPr lang="ru-RU" sz="2400" dirty="0" smtClean="0"/>
              <a:t> проектор.</a:t>
            </a:r>
          </a:p>
          <a:p>
            <a:r>
              <a:rPr lang="ru-RU" sz="2400" b="1" dirty="0" smtClean="0"/>
              <a:t>Оформление доски:</a:t>
            </a:r>
            <a:r>
              <a:rPr lang="ru-RU" sz="2400" dirty="0" smtClean="0"/>
              <a:t> графики </a:t>
            </a:r>
            <a:r>
              <a:rPr lang="ru-RU" sz="2400" dirty="0" err="1" smtClean="0"/>
              <a:t>изопроцессов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8" name="Picture 9" descr="i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0175"/>
            <a:ext cx="5367350" cy="2786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57148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Это уравнение, связывающее все три параметра 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7643834" y="5929330"/>
            <a:ext cx="500066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encrypted-tbn1.gstatic.com/images?q=tbn:ANd9GcT7v898199vFwQ-83jKheg2IBPdQD6sTF1kX3WldXrvQ5zJybD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1.Процесс изменения состояния термодинамической системы макроскопических тел при постоянном объеме называют изотермическим.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1357290" y="2500306"/>
          <a:ext cx="1785950" cy="1714512"/>
        </p:xfrm>
        <a:graphic>
          <a:graphicData uri="http://schemas.openxmlformats.org/presentationml/2006/ole">
            <p:oleObj spid="_x0000_s159746" name="Формула" r:id="rId3" imgW="545760" imgH="43164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4572006"/>
            <a:ext cx="75009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3.При повышении температуры скорость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   движения молекул  уменьшается, число ударов молекул о стенки сосуда увеличивается,  и, следовательно, давление   уменьшается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42910" y="285728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Найди  ошибки.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928935"/>
            <a:ext cx="642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7286644" y="5715016"/>
            <a:ext cx="756664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749" name="Picture 5" descr="https://encrypted-tbn2.gstatic.com/images?q=tbn:ANd9GcQpdYvTXNtxAB35V8ycbOojyxeXptAzapnNzAmRGCV6yJipLdw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318" y="2071678"/>
            <a:ext cx="313852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Количество вещества находится по формуле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graphicFrame>
        <p:nvGraphicFramePr>
          <p:cNvPr id="89090" name="Object 23"/>
          <p:cNvGraphicFramePr>
            <a:graphicFrameLocks noChangeAspect="1"/>
          </p:cNvGraphicFramePr>
          <p:nvPr/>
        </p:nvGraphicFramePr>
        <p:xfrm>
          <a:off x="900113" y="981075"/>
          <a:ext cx="1152525" cy="2089150"/>
        </p:xfrm>
        <a:graphic>
          <a:graphicData uri="http://schemas.openxmlformats.org/presentationml/2006/ole">
            <p:oleObj spid="_x0000_s89090" name="Формула" r:id="rId3" imgW="190440" imgH="393480" progId="Equation.3">
              <p:embed/>
            </p:oleObj>
          </a:graphicData>
        </a:graphic>
      </p:graphicFrame>
      <p:graphicFrame>
        <p:nvGraphicFramePr>
          <p:cNvPr id="89091" name="Object 17"/>
          <p:cNvGraphicFramePr>
            <a:graphicFrameLocks noChangeAspect="1"/>
          </p:cNvGraphicFramePr>
          <p:nvPr/>
        </p:nvGraphicFramePr>
        <p:xfrm>
          <a:off x="3492500" y="1557338"/>
          <a:ext cx="2160588" cy="1584325"/>
        </p:xfrm>
        <a:graphic>
          <a:graphicData uri="http://schemas.openxmlformats.org/presentationml/2006/ole">
            <p:oleObj spid="_x0000_s89091" name="Формула" r:id="rId4" imgW="317160" imgH="228600" progId="Equation.3">
              <p:embed/>
            </p:oleObj>
          </a:graphicData>
        </a:graphic>
      </p:graphicFrame>
      <p:graphicFrame>
        <p:nvGraphicFramePr>
          <p:cNvPr id="89092" name="Object 15"/>
          <p:cNvGraphicFramePr>
            <a:graphicFrameLocks noChangeAspect="1"/>
          </p:cNvGraphicFramePr>
          <p:nvPr/>
        </p:nvGraphicFramePr>
        <p:xfrm>
          <a:off x="6659563" y="981075"/>
          <a:ext cx="1657350" cy="2159000"/>
        </p:xfrm>
        <a:graphic>
          <a:graphicData uri="http://schemas.openxmlformats.org/presentationml/2006/ole">
            <p:oleObj spid="_x0000_s89092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89093" name="Object 27"/>
          <p:cNvGraphicFramePr>
            <a:graphicFrameLocks noChangeAspect="1"/>
          </p:cNvGraphicFramePr>
          <p:nvPr/>
        </p:nvGraphicFramePr>
        <p:xfrm>
          <a:off x="971550" y="3789363"/>
          <a:ext cx="1439863" cy="1944687"/>
        </p:xfrm>
        <a:graphic>
          <a:graphicData uri="http://schemas.openxmlformats.org/presentationml/2006/ole">
            <p:oleObj spid="_x0000_s89093" name="Формула" r:id="rId6" imgW="190440" imgH="393480" progId="Equation.3">
              <p:embed/>
            </p:oleObj>
          </a:graphicData>
        </a:graphic>
      </p:graphicFrame>
      <p:graphicFrame>
        <p:nvGraphicFramePr>
          <p:cNvPr id="89094" name="Object 13"/>
          <p:cNvGraphicFramePr>
            <a:graphicFrameLocks noChangeAspect="1"/>
          </p:cNvGraphicFramePr>
          <p:nvPr/>
        </p:nvGraphicFramePr>
        <p:xfrm>
          <a:off x="3676650" y="4292600"/>
          <a:ext cx="1790700" cy="1152525"/>
        </p:xfrm>
        <a:graphic>
          <a:graphicData uri="http://schemas.openxmlformats.org/presentationml/2006/ole">
            <p:oleObj spid="_x0000_s89094" name="Формула" r:id="rId7" imgW="304560" imgH="177480" progId="Equation.3">
              <p:embed/>
            </p:oleObj>
          </a:graphicData>
        </a:graphic>
      </p:graphicFrame>
      <p:graphicFrame>
        <p:nvGraphicFramePr>
          <p:cNvPr id="89095" name="Object 19"/>
          <p:cNvGraphicFramePr>
            <a:graphicFrameLocks noChangeAspect="1"/>
          </p:cNvGraphicFramePr>
          <p:nvPr/>
        </p:nvGraphicFramePr>
        <p:xfrm>
          <a:off x="6877050" y="3860800"/>
          <a:ext cx="1584325" cy="1873250"/>
        </p:xfrm>
        <a:graphic>
          <a:graphicData uri="http://schemas.openxmlformats.org/presentationml/2006/ole">
            <p:oleObj spid="_x0000_s89095" name="Формула" r:id="rId8" imgW="203040" imgH="393480" progId="Equation.3">
              <p:embed/>
            </p:oleObj>
          </a:graphicData>
        </a:graphic>
      </p:graphicFrame>
      <p:sp>
        <p:nvSpPr>
          <p:cNvPr id="1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1188" y="3141663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43306" y="3143248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72264" y="3214686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5786" y="5929330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86182" y="5929330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43702" y="6000768"/>
            <a:ext cx="1728787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215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Масса тела  находится по формуле: </a:t>
            </a:r>
            <a:endParaRPr lang="ru-RU" sz="3200" b="1" dirty="0"/>
          </a:p>
        </p:txBody>
      </p:sp>
      <p:graphicFrame>
        <p:nvGraphicFramePr>
          <p:cNvPr id="90114" name="Object 21"/>
          <p:cNvGraphicFramePr>
            <a:graphicFrameLocks noChangeAspect="1"/>
          </p:cNvGraphicFramePr>
          <p:nvPr/>
        </p:nvGraphicFramePr>
        <p:xfrm>
          <a:off x="642910" y="1000108"/>
          <a:ext cx="1081087" cy="2160588"/>
        </p:xfrm>
        <a:graphic>
          <a:graphicData uri="http://schemas.openxmlformats.org/presentationml/2006/ole">
            <p:oleObj spid="_x0000_s90114" name="Формула" r:id="rId3" imgW="190440" imgH="393480" progId="Equation.3">
              <p:embed/>
            </p:oleObj>
          </a:graphicData>
        </a:graphic>
      </p:graphicFrame>
      <p:graphicFrame>
        <p:nvGraphicFramePr>
          <p:cNvPr id="90115" name="Object 9"/>
          <p:cNvGraphicFramePr>
            <a:graphicFrameLocks noChangeAspect="1"/>
          </p:cNvGraphicFramePr>
          <p:nvPr/>
        </p:nvGraphicFramePr>
        <p:xfrm>
          <a:off x="3357554" y="1500174"/>
          <a:ext cx="2176462" cy="1296987"/>
        </p:xfrm>
        <a:graphic>
          <a:graphicData uri="http://schemas.openxmlformats.org/presentationml/2006/ole">
            <p:oleObj spid="_x0000_s90115" name="Формула" r:id="rId4" imgW="304560" imgH="177480" progId="Equation.3">
              <p:embed/>
            </p:oleObj>
          </a:graphicData>
        </a:graphic>
      </p:graphicFrame>
      <p:graphicFrame>
        <p:nvGraphicFramePr>
          <p:cNvPr id="90116" name="Object 10"/>
          <p:cNvGraphicFramePr>
            <a:graphicFrameLocks noChangeAspect="1"/>
          </p:cNvGraphicFramePr>
          <p:nvPr/>
        </p:nvGraphicFramePr>
        <p:xfrm>
          <a:off x="6715140" y="928670"/>
          <a:ext cx="1657350" cy="2159000"/>
        </p:xfrm>
        <a:graphic>
          <a:graphicData uri="http://schemas.openxmlformats.org/presentationml/2006/ole">
            <p:oleObj spid="_x0000_s90116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90117" name="Object 19"/>
          <p:cNvGraphicFramePr>
            <a:graphicFrameLocks noChangeAspect="1"/>
          </p:cNvGraphicFramePr>
          <p:nvPr/>
        </p:nvGraphicFramePr>
        <p:xfrm>
          <a:off x="785786" y="3786190"/>
          <a:ext cx="1079500" cy="2089150"/>
        </p:xfrm>
        <a:graphic>
          <a:graphicData uri="http://schemas.openxmlformats.org/presentationml/2006/ole">
            <p:oleObj spid="_x0000_s90117" name="Формула" r:id="rId6" imgW="190440" imgH="393480" progId="Equation.3">
              <p:embed/>
            </p:oleObj>
          </a:graphicData>
        </a:graphic>
      </p:graphicFrame>
      <p:graphicFrame>
        <p:nvGraphicFramePr>
          <p:cNvPr id="90118" name="Object 11"/>
          <p:cNvGraphicFramePr>
            <a:graphicFrameLocks noChangeAspect="1"/>
          </p:cNvGraphicFramePr>
          <p:nvPr/>
        </p:nvGraphicFramePr>
        <p:xfrm>
          <a:off x="3071802" y="4000504"/>
          <a:ext cx="2374900" cy="1727200"/>
        </p:xfrm>
        <a:graphic>
          <a:graphicData uri="http://schemas.openxmlformats.org/presentationml/2006/ole">
            <p:oleObj spid="_x0000_s90118" name="Формула" r:id="rId7" imgW="317160" imgH="228600" progId="Equation.3">
              <p:embed/>
            </p:oleObj>
          </a:graphicData>
        </a:graphic>
      </p:graphicFrame>
      <p:graphicFrame>
        <p:nvGraphicFramePr>
          <p:cNvPr id="90119" name="Object 12"/>
          <p:cNvGraphicFramePr>
            <a:graphicFrameLocks noChangeAspect="1"/>
          </p:cNvGraphicFramePr>
          <p:nvPr/>
        </p:nvGraphicFramePr>
        <p:xfrm>
          <a:off x="6643702" y="3929066"/>
          <a:ext cx="1584325" cy="2016125"/>
        </p:xfrm>
        <a:graphic>
          <a:graphicData uri="http://schemas.openxmlformats.org/presentationml/2006/ole">
            <p:oleObj spid="_x0000_s90119" name="Формула" r:id="rId8" imgW="203040" imgH="393480" progId="Equation.3">
              <p:embed/>
            </p:oleObj>
          </a:graphicData>
        </a:graphic>
      </p:graphicFrame>
      <p:sp>
        <p:nvSpPr>
          <p:cNvPr id="1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57158" y="3143248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28992" y="3143248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43636" y="3214686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0034" y="5857892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28992" y="5786454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357950" y="5929330"/>
            <a:ext cx="1728787" cy="504825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Концентрация молекул находится по формуле: </a:t>
            </a:r>
            <a:endParaRPr lang="ru-RU" sz="3200" b="1" dirty="0"/>
          </a:p>
        </p:txBody>
      </p:sp>
      <p:graphicFrame>
        <p:nvGraphicFramePr>
          <p:cNvPr id="91138" name="Object 13"/>
          <p:cNvGraphicFramePr>
            <a:graphicFrameLocks noChangeAspect="1"/>
          </p:cNvGraphicFramePr>
          <p:nvPr/>
        </p:nvGraphicFramePr>
        <p:xfrm>
          <a:off x="714348" y="1214422"/>
          <a:ext cx="1079500" cy="1906588"/>
        </p:xfrm>
        <a:graphic>
          <a:graphicData uri="http://schemas.openxmlformats.org/presentationml/2006/ole">
            <p:oleObj spid="_x0000_s91138" name="Формула" r:id="rId3" imgW="190440" imgH="393480" progId="Equation.3">
              <p:embed/>
            </p:oleObj>
          </a:graphicData>
        </a:graphic>
      </p:graphicFrame>
      <p:graphicFrame>
        <p:nvGraphicFramePr>
          <p:cNvPr id="91139" name="Object 11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3563938" y="1773238"/>
          <a:ext cx="1944687" cy="1439862"/>
        </p:xfrm>
        <a:graphic>
          <a:graphicData uri="http://schemas.openxmlformats.org/presentationml/2006/ole">
            <p:oleObj spid="_x0000_s91139" name="Формула" r:id="rId4" imgW="317160" imgH="228600" progId="Equation.3">
              <p:embed/>
            </p:oleObj>
          </a:graphicData>
        </a:graphic>
      </p:graphicFrame>
      <p:graphicFrame>
        <p:nvGraphicFramePr>
          <p:cNvPr id="91140" name="Object 10"/>
          <p:cNvGraphicFramePr>
            <a:graphicFrameLocks noChangeAspect="1"/>
          </p:cNvGraphicFramePr>
          <p:nvPr/>
        </p:nvGraphicFramePr>
        <p:xfrm>
          <a:off x="6572264" y="1142984"/>
          <a:ext cx="1657350" cy="2016125"/>
        </p:xfrm>
        <a:graphic>
          <a:graphicData uri="http://schemas.openxmlformats.org/presentationml/2006/ole">
            <p:oleObj spid="_x0000_s91140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91141" name="Object 15"/>
          <p:cNvGraphicFramePr>
            <a:graphicFrameLocks noChangeAspect="1"/>
          </p:cNvGraphicFramePr>
          <p:nvPr/>
        </p:nvGraphicFramePr>
        <p:xfrm>
          <a:off x="755650" y="3716338"/>
          <a:ext cx="1079500" cy="1762125"/>
        </p:xfrm>
        <a:graphic>
          <a:graphicData uri="http://schemas.openxmlformats.org/presentationml/2006/ole">
            <p:oleObj spid="_x0000_s91141" name="Формула" r:id="rId6" imgW="190440" imgH="393480" progId="Equation.3">
              <p:embed/>
            </p:oleObj>
          </a:graphicData>
        </a:graphic>
      </p:graphicFrame>
      <p:graphicFrame>
        <p:nvGraphicFramePr>
          <p:cNvPr id="91142" name="Object 9"/>
          <p:cNvGraphicFramePr>
            <a:graphicFrameLocks noChangeAspect="1"/>
          </p:cNvGraphicFramePr>
          <p:nvPr/>
        </p:nvGraphicFramePr>
        <p:xfrm>
          <a:off x="3000364" y="3714752"/>
          <a:ext cx="2176462" cy="1296987"/>
        </p:xfrm>
        <a:graphic>
          <a:graphicData uri="http://schemas.openxmlformats.org/presentationml/2006/ole">
            <p:oleObj spid="_x0000_s91142" name="Формула" r:id="rId7" imgW="304560" imgH="177480" progId="Equation.3">
              <p:embed/>
            </p:oleObj>
          </a:graphicData>
        </a:graphic>
      </p:graphicFrame>
      <p:graphicFrame>
        <p:nvGraphicFramePr>
          <p:cNvPr id="91143" name="Object 12"/>
          <p:cNvGraphicFramePr>
            <a:graphicFrameLocks noChangeAspect="1"/>
          </p:cNvGraphicFramePr>
          <p:nvPr/>
        </p:nvGraphicFramePr>
        <p:xfrm>
          <a:off x="6500826" y="3714752"/>
          <a:ext cx="1584325" cy="1800225"/>
        </p:xfrm>
        <a:graphic>
          <a:graphicData uri="http://schemas.openxmlformats.org/presentationml/2006/ole">
            <p:oleObj spid="_x0000_s91143" name="Формула" r:id="rId8" imgW="203040" imgH="393480" progId="Equation.3">
              <p:embed/>
            </p:oleObj>
          </a:graphicData>
        </a:graphic>
      </p:graphicFrame>
      <p:sp>
        <p:nvSpPr>
          <p:cNvPr id="1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3850" y="3068638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14348" y="5429264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28992" y="5500702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72198" y="5500702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571868" y="3143248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357950" y="3214686"/>
            <a:ext cx="1655763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7"/>
            <a:ext cx="751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Основное уравнение МКТ: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2162" name="Object 21"/>
          <p:cNvGraphicFramePr>
            <a:graphicFrameLocks noChangeAspect="1"/>
          </p:cNvGraphicFramePr>
          <p:nvPr/>
        </p:nvGraphicFramePr>
        <p:xfrm>
          <a:off x="1116013" y="1628775"/>
          <a:ext cx="2962275" cy="1728788"/>
        </p:xfrm>
        <a:graphic>
          <a:graphicData uri="http://schemas.openxmlformats.org/presentationml/2006/ole">
            <p:oleObj spid="_x0000_s92162" name="Формула" r:id="rId3" imgW="596880" imgH="393480" progId="Equation.3">
              <p:embed/>
            </p:oleObj>
          </a:graphicData>
        </a:graphic>
      </p:graphicFrame>
      <p:graphicFrame>
        <p:nvGraphicFramePr>
          <p:cNvPr id="92163" name="Object 23"/>
          <p:cNvGraphicFramePr>
            <a:graphicFrameLocks noChangeAspect="1"/>
          </p:cNvGraphicFramePr>
          <p:nvPr/>
        </p:nvGraphicFramePr>
        <p:xfrm>
          <a:off x="5076825" y="1628775"/>
          <a:ext cx="3024188" cy="1657350"/>
        </p:xfrm>
        <a:graphic>
          <a:graphicData uri="http://schemas.openxmlformats.org/presentationml/2006/ole">
            <p:oleObj spid="_x0000_s92163" name="Формула" r:id="rId4" imgW="711000" imgH="444240" progId="Equation.3">
              <p:embed/>
            </p:oleObj>
          </a:graphicData>
        </a:graphic>
      </p:graphicFrame>
      <p:graphicFrame>
        <p:nvGraphicFramePr>
          <p:cNvPr id="92164" name="Object 25"/>
          <p:cNvGraphicFramePr>
            <a:graphicFrameLocks noChangeAspect="1"/>
          </p:cNvGraphicFramePr>
          <p:nvPr/>
        </p:nvGraphicFramePr>
        <p:xfrm>
          <a:off x="1116013" y="4005263"/>
          <a:ext cx="3024187" cy="1657350"/>
        </p:xfrm>
        <a:graphic>
          <a:graphicData uri="http://schemas.openxmlformats.org/presentationml/2006/ole">
            <p:oleObj spid="_x0000_s92164" name="Формула" r:id="rId5" imgW="622030" imgH="393529" progId="Equation.3">
              <p:embed/>
            </p:oleObj>
          </a:graphicData>
        </a:graphic>
      </p:graphicFrame>
      <p:graphicFrame>
        <p:nvGraphicFramePr>
          <p:cNvPr id="92165" name="Object 27"/>
          <p:cNvGraphicFramePr>
            <a:graphicFrameLocks noChangeAspect="1"/>
          </p:cNvGraphicFramePr>
          <p:nvPr/>
        </p:nvGraphicFramePr>
        <p:xfrm>
          <a:off x="5076825" y="4076700"/>
          <a:ext cx="2952750" cy="1584325"/>
        </p:xfrm>
        <a:graphic>
          <a:graphicData uri="http://schemas.openxmlformats.org/presentationml/2006/ole">
            <p:oleObj spid="_x0000_s92165" name="Формула" r:id="rId6" imgW="825500" imgH="393700" progId="Equation.3">
              <p:embed/>
            </p:oleObj>
          </a:graphicData>
        </a:graphic>
      </p:graphicFrame>
      <p:sp>
        <p:nvSpPr>
          <p:cNvPr id="1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7088" y="3429000"/>
            <a:ext cx="3529012" cy="5048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86314" y="3357562"/>
            <a:ext cx="3529012" cy="5048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2910" y="5715016"/>
            <a:ext cx="3529012" cy="5048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3438" y="5786454"/>
            <a:ext cx="3529012" cy="5048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rId7" action="ppaction://hlinksldjump" highlightClick="1"/>
          </p:cNvPr>
          <p:cNvSpPr/>
          <p:nvPr/>
        </p:nvSpPr>
        <p:spPr>
          <a:xfrm>
            <a:off x="8001024" y="4929198"/>
            <a:ext cx="857256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428605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Уравнение Менделеева - </a:t>
            </a:r>
            <a:r>
              <a:rPr lang="ru-RU" sz="3200" b="1" dirty="0" err="1" smtClean="0">
                <a:solidFill>
                  <a:schemeClr val="tx2"/>
                </a:solidFill>
              </a:rPr>
              <a:t>Клапейрона</a:t>
            </a:r>
            <a:r>
              <a:rPr lang="ru-RU" sz="3200" b="1" dirty="0" smtClean="0">
                <a:solidFill>
                  <a:schemeClr val="tx2"/>
                </a:solidFill>
              </a:rPr>
              <a:t>: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1116013" y="1628775"/>
          <a:ext cx="2962275" cy="1728788"/>
        </p:xfrm>
        <a:graphic>
          <a:graphicData uri="http://schemas.openxmlformats.org/presentationml/2006/ole">
            <p:oleObj spid="_x0000_s93186" name="Формула" r:id="rId3" imgW="596880" imgH="393480" progId="Equation.3">
              <p:embed/>
            </p:oleObj>
          </a:graphicData>
        </a:graphic>
      </p:graphicFrame>
      <p:graphicFrame>
        <p:nvGraphicFramePr>
          <p:cNvPr id="93187" name="Object 6"/>
          <p:cNvGraphicFramePr>
            <a:graphicFrameLocks noChangeAspect="1"/>
          </p:cNvGraphicFramePr>
          <p:nvPr/>
        </p:nvGraphicFramePr>
        <p:xfrm>
          <a:off x="5076825" y="1628775"/>
          <a:ext cx="3024188" cy="1657350"/>
        </p:xfrm>
        <a:graphic>
          <a:graphicData uri="http://schemas.openxmlformats.org/presentationml/2006/ole">
            <p:oleObj spid="_x0000_s93187" name="Формула" r:id="rId4" imgW="711000" imgH="444240" progId="Equation.3">
              <p:embed/>
            </p:oleObj>
          </a:graphicData>
        </a:graphic>
      </p:graphicFrame>
      <p:graphicFrame>
        <p:nvGraphicFramePr>
          <p:cNvPr id="93188" name="Object 7"/>
          <p:cNvGraphicFramePr>
            <a:graphicFrameLocks noChangeAspect="1"/>
          </p:cNvGraphicFramePr>
          <p:nvPr/>
        </p:nvGraphicFramePr>
        <p:xfrm>
          <a:off x="1116013" y="4005263"/>
          <a:ext cx="3024187" cy="1657350"/>
        </p:xfrm>
        <a:graphic>
          <a:graphicData uri="http://schemas.openxmlformats.org/presentationml/2006/ole">
            <p:oleObj spid="_x0000_s93188" name="Формула" r:id="rId5" imgW="622030" imgH="393529" progId="Equation.3">
              <p:embed/>
            </p:oleObj>
          </a:graphicData>
        </a:graphic>
      </p:graphicFrame>
      <p:graphicFrame>
        <p:nvGraphicFramePr>
          <p:cNvPr id="93189" name="Object 9"/>
          <p:cNvGraphicFramePr>
            <a:graphicFrameLocks noChangeAspect="1"/>
          </p:cNvGraphicFramePr>
          <p:nvPr/>
        </p:nvGraphicFramePr>
        <p:xfrm>
          <a:off x="5076825" y="4076700"/>
          <a:ext cx="2952750" cy="1584325"/>
        </p:xfrm>
        <a:graphic>
          <a:graphicData uri="http://schemas.openxmlformats.org/presentationml/2006/ole">
            <p:oleObj spid="_x0000_s93189" name="Формула" r:id="rId6" imgW="825500" imgH="393700" progId="Equation.3">
              <p:embed/>
            </p:oleObj>
          </a:graphicData>
        </a:graphic>
      </p:graphicFrame>
      <p:sp>
        <p:nvSpPr>
          <p:cNvPr id="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7088" y="3429000"/>
            <a:ext cx="3529012" cy="5048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7224" y="5715016"/>
            <a:ext cx="3529012" cy="5048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14876" y="5715016"/>
            <a:ext cx="3529012" cy="5048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14876" y="3429000"/>
            <a:ext cx="3529012" cy="5048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072066" y="1643050"/>
          <a:ext cx="3024188" cy="1657350"/>
        </p:xfrm>
        <a:graphic>
          <a:graphicData uri="http://schemas.openxmlformats.org/presentationml/2006/ole">
            <p:oleObj spid="_x0000_s93190" name="Формула" r:id="rId7" imgW="711000" imgH="444240" progId="Equation.3">
              <p:embed/>
            </p:oleObj>
          </a:graphicData>
        </a:graphic>
      </p:graphicFrame>
      <p:sp>
        <p:nvSpPr>
          <p:cNvPr id="15" name="Управляющая кнопка: назад 14">
            <a:hlinkClick r:id="rId8" action="ppaction://hlinksldjump" highlightClick="1"/>
          </p:cNvPr>
          <p:cNvSpPr/>
          <p:nvPr/>
        </p:nvSpPr>
        <p:spPr>
          <a:xfrm>
            <a:off x="7572396" y="5815584"/>
            <a:ext cx="714380" cy="61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5"/>
            <a:ext cx="8001056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Формулы: назвать неизвестную физическую величину и саму формулу. </a:t>
            </a:r>
            <a:endParaRPr lang="ru-RU" sz="3200" b="1" dirty="0" smtClean="0">
              <a:latin typeface="Arial" pitchFamily="34" charset="0"/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4857752" y="1928802"/>
          <a:ext cx="2962275" cy="1728787"/>
        </p:xfrm>
        <a:graphic>
          <a:graphicData uri="http://schemas.openxmlformats.org/presentationml/2006/ole">
            <p:oleObj spid="_x0000_s134148" name="Формула" r:id="rId3" imgW="596880" imgH="393480" progId="Equation.3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857224" y="2000240"/>
          <a:ext cx="3024187" cy="1657350"/>
        </p:xfrm>
        <a:graphic>
          <a:graphicData uri="http://schemas.openxmlformats.org/presentationml/2006/ole">
            <p:oleObj spid="_x0000_s134150" name="Формула" r:id="rId4" imgW="711000" imgH="444240" progId="Equation.3">
              <p:embed/>
            </p:oleObj>
          </a:graphicData>
        </a:graphic>
      </p:graphicFrame>
      <p:graphicFrame>
        <p:nvGraphicFramePr>
          <p:cNvPr id="134151" name="Object 9"/>
          <p:cNvGraphicFramePr>
            <a:graphicFrameLocks noChangeAspect="1"/>
          </p:cNvGraphicFramePr>
          <p:nvPr/>
        </p:nvGraphicFramePr>
        <p:xfrm>
          <a:off x="857224" y="4500570"/>
          <a:ext cx="2952750" cy="1584325"/>
        </p:xfrm>
        <a:graphic>
          <a:graphicData uri="http://schemas.openxmlformats.org/presentationml/2006/ole">
            <p:oleObj spid="_x0000_s134151" name="Формула" r:id="rId5" imgW="825500" imgH="393700" progId="Equation.3">
              <p:embed/>
            </p:oleObj>
          </a:graphicData>
        </a:graphic>
      </p:graphicFrame>
      <p:graphicFrame>
        <p:nvGraphicFramePr>
          <p:cNvPr id="134152" name="Object 4"/>
          <p:cNvGraphicFramePr>
            <a:graphicFrameLocks noChangeAspect="1"/>
          </p:cNvGraphicFramePr>
          <p:nvPr/>
        </p:nvGraphicFramePr>
        <p:xfrm>
          <a:off x="4714876" y="4429132"/>
          <a:ext cx="3455988" cy="1657350"/>
        </p:xfrm>
        <a:graphic>
          <a:graphicData uri="http://schemas.openxmlformats.org/presentationml/2006/ole">
            <p:oleObj spid="_x0000_s134152" name="Формула" r:id="rId6" imgW="850531" imgH="393529" progId="Equation.3">
              <p:embed/>
            </p:oleObj>
          </a:graphicData>
        </a:graphic>
      </p:graphicFrame>
      <p:sp>
        <p:nvSpPr>
          <p:cNvPr id="14" name="Овал 13"/>
          <p:cNvSpPr/>
          <p:nvPr/>
        </p:nvSpPr>
        <p:spPr>
          <a:xfrm>
            <a:off x="3143240" y="2071678"/>
            <a:ext cx="6429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72264" y="2357430"/>
            <a:ext cx="6429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5357826"/>
            <a:ext cx="6429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3438" y="4786322"/>
            <a:ext cx="6429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7" action="ppaction://hlinksldjump" highlightClick="1"/>
          </p:cNvPr>
          <p:cNvSpPr/>
          <p:nvPr/>
        </p:nvSpPr>
        <p:spPr>
          <a:xfrm>
            <a:off x="7143768" y="6286520"/>
            <a:ext cx="785818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A.   </a:t>
            </a:r>
            <a:r>
              <a:rPr lang="en-US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V = const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</a:t>
            </a: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Т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const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357166"/>
            <a:ext cx="472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Какая из формул описывает закон?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1" y="2643182"/>
            <a:ext cx="285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Бойля-Мариотта?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5" y="2643182"/>
            <a:ext cx="221457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Гей-Люссака?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1142984"/>
            <a:ext cx="38576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b="1" u="sng" dirty="0" smtClean="0">
                <a:solidFill>
                  <a:srgbClr val="002060"/>
                </a:solidFill>
              </a:rPr>
              <a:t>P</a:t>
            </a:r>
            <a:endParaRPr lang="ru-RU" sz="2400" b="1" u="sng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T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8070" y="1142984"/>
            <a:ext cx="607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3" y="1245900"/>
            <a:ext cx="213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const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1857364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V</a:t>
            </a:r>
            <a:r>
              <a:rPr lang="ru-RU" sz="2400" b="1" dirty="0" smtClean="0">
                <a:solidFill>
                  <a:srgbClr val="800000"/>
                </a:solidFill>
              </a:rPr>
              <a:t>/</a:t>
            </a:r>
            <a:r>
              <a:rPr lang="en-US" sz="2400" b="1" dirty="0" smtClean="0">
                <a:solidFill>
                  <a:srgbClr val="800000"/>
                </a:solidFill>
              </a:rPr>
              <a:t>T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72133" y="1799938"/>
            <a:ext cx="207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const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6236" y="1857364"/>
            <a:ext cx="572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2643182"/>
            <a:ext cx="163937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AD1F1F"/>
              </a:buClr>
              <a:buSzPct val="65000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Шарля?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4" name="Рисунок 23" descr="https://encrypted-tbn1.gstatic.com/images?q=tbn:ANd9GcTGZFGxfZU2LenXTqf8bAwc5_mgB3ygKH9_WYujMRAULwnOqOg28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3578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назад 24">
            <a:hlinkClick r:id="rId3" action="ppaction://hlinksldjump" highlightClick="1"/>
          </p:cNvPr>
          <p:cNvSpPr/>
          <p:nvPr/>
        </p:nvSpPr>
        <p:spPr>
          <a:xfrm>
            <a:off x="8072462" y="4857760"/>
            <a:ext cx="61378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142844" y="357166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Какой объем займет газ при 77ºС, если при 27ºС его объем был 6 л.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" name="Рисунок 6" descr="Чайная церемо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0009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5286388"/>
            <a:ext cx="42862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Koto - Японская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35954"/>
            <a:ext cx="40005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 урока:    </a:t>
            </a:r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Театрализованный урок  -игра.</a:t>
            </a:r>
            <a:endParaRPr lang="ru-RU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обучения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dirty="0" smtClean="0">
                <a:solidFill>
                  <a:srgbClr val="6E18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Частично – поисковый, словесный, практический, наглядной.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 обучения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Индивидуальная, фронтальная, групповая, совместная деятельность, применения компьютерной технологии и интерактивной доски.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8" descr="IMG_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571480"/>
            <a:ext cx="4365629" cy="5857916"/>
          </a:xfrm>
          <a:prstGeom prst="rect">
            <a:avLst/>
          </a:prstGeo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1500174"/>
          <a:ext cx="8210973" cy="5143536"/>
        </p:xfrm>
        <a:graphic>
          <a:graphicData uri="http://schemas.openxmlformats.org/drawingml/2006/table">
            <a:tbl>
              <a:tblPr/>
              <a:tblGrid>
                <a:gridCol w="1502812"/>
                <a:gridCol w="1059854"/>
                <a:gridCol w="2032626"/>
                <a:gridCol w="2258974"/>
                <a:gridCol w="1356707"/>
              </a:tblGrid>
              <a:tr h="153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Процесс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Автор закона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Математическое выражение закона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Calibri"/>
                        </a:rPr>
                        <a:t>График  изменения макроскопических параметров.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Постоянный параметр</a:t>
                      </a:r>
                      <a:endParaRPr lang="ru-RU" sz="20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1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2402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 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85720" y="28572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Заполнить таблицу газовых законов. (На интерактивной доске)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785786" y="357166"/>
            <a:ext cx="67866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кипит работа,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Кипит соревнование.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 решает не судьба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 решают знания!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s://encrypted-tbn0.gstatic.com/images?q=tbn:ANd9GcQfi-yq0JZUkR-fIZ95boOwcv0C14A0NXOKzjl6oVo56QZRZa40m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628654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1857363"/>
          <a:ext cx="8143932" cy="4714911"/>
        </p:xfrm>
        <a:graphic>
          <a:graphicData uri="http://schemas.openxmlformats.org/drawingml/2006/table">
            <a:tbl>
              <a:tblPr/>
              <a:tblGrid>
                <a:gridCol w="1357569"/>
                <a:gridCol w="1086055"/>
                <a:gridCol w="1479232"/>
                <a:gridCol w="1505937"/>
                <a:gridCol w="1357570"/>
                <a:gridCol w="1357569"/>
              </a:tblGrid>
              <a:tr h="786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Номер варианта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 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кг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P,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V,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Т, 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4*10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2*10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86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0,02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8,3*10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32*10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44*10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0,0249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4" y="0"/>
            <a:ext cx="8072494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Задание 1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Используя уравнение состояния идеального газа,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вычислите по четырем параметрам, представленным в таблице, пятый, неизвестный параметр</a:t>
            </a:r>
            <a:endParaRPr lang="ru-RU" sz="2400" dirty="0"/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6786578" y="6372225"/>
          <a:ext cx="928694" cy="485775"/>
        </p:xfrm>
        <a:graphic>
          <a:graphicData uri="http://schemas.openxmlformats.org/presentationml/2006/ole">
            <p:oleObj spid="_x0000_s135170" name="Пакет" r:id="rId3" imgW="306720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785792"/>
          <a:ext cx="8286808" cy="5209803"/>
        </p:xfrm>
        <a:graphic>
          <a:graphicData uri="http://schemas.openxmlformats.org/drawingml/2006/table">
            <a:tbl>
              <a:tblPr/>
              <a:tblGrid>
                <a:gridCol w="2603654"/>
                <a:gridCol w="2754196"/>
                <a:gridCol w="2928958"/>
              </a:tblGrid>
              <a:tr h="931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Слова  на русском  языке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Слова  на казахском   языке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Слова  на   английский   языке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давление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температура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504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объём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Изобарный  процесс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Изохорный    процесс 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1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Изотермический   процесс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молекула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428596" y="142853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 «полиглот»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s://encrypted-tbn1.gstatic.com/images?q=tbn:ANd9GcT7v898199vFwQ-83jKheg2IBPdQD6sTF1kX3WldXrvQ5zJybD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0577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2285992"/>
            <a:ext cx="2592388" cy="3600450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>
                <a:solidFill>
                  <a:srgbClr val="FFFF00"/>
                </a:solidFill>
                <a:hlinkClick r:id="rId3" action="ppaction://hlinksldjump"/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48038" y="2349500"/>
            <a:ext cx="2592387" cy="360045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>
                <a:hlinkClick r:id="rId5" action="ppaction://hlinksldjump"/>
              </a:rPr>
              <a:t>2</a:t>
            </a:r>
            <a:endParaRPr lang="ru-RU" sz="96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43636" y="2285992"/>
            <a:ext cx="2592387" cy="3600450"/>
          </a:xfrm>
          <a:prstGeom prst="star8">
            <a:avLst>
              <a:gd name="adj" fmla="val 3825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700" dirty="0">
                <a:hlinkClick r:id="rId4" action="ppaction://hlinksldjump"/>
              </a:rPr>
              <a:t>3</a:t>
            </a:r>
            <a:endParaRPr lang="ru-RU" sz="1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28605"/>
            <a:ext cx="7000924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Попробуй   реши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928670"/>
            <a:ext cx="8072494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Какой объем занимают 3кмоль газа при давлении 1МПа и температуре 100С?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00034" y="2143116"/>
            <a:ext cx="800105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2)Сколько весит воздух, занимающий объем 150л при температуре 288К и давлении 150кПа?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28596" y="4071942"/>
            <a:ext cx="807249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)Какое количество вещества содержится в газе, если при давлении 200кПа и температуре 240К его объем равен 40л?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85728"/>
            <a:ext cx="3571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Задачи.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57166"/>
            <a:ext cx="6215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4400" dirty="0" smtClean="0">
                <a:solidFill>
                  <a:srgbClr val="FF0000"/>
                </a:solidFill>
              </a:rPr>
              <a:t>Задача №1 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14298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объем занимают 3кмоль газа при давлении 1МПа и температуре 100С?</a:t>
            </a:r>
            <a:endParaRPr lang="ru-RU" sz="4000" b="1" dirty="0" smtClean="0">
              <a:latin typeface="Arial" pitchFamily="34" charset="0"/>
            </a:endParaRPr>
          </a:p>
        </p:txBody>
      </p:sp>
      <p:pic>
        <p:nvPicPr>
          <p:cNvPr id="7" name="Picture 4" descr="az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76438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101584" y="4071942"/>
            <a:ext cx="68525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57166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Задача №2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142985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весит воздух, занимающий объем 150л при температуре 288К и давлении 150кПа?</a:t>
            </a:r>
            <a:endParaRPr lang="ru-RU" sz="4000" b="1" dirty="0" smtClean="0">
              <a:latin typeface="Arial" pitchFamily="34" charset="0"/>
            </a:endParaRPr>
          </a:p>
        </p:txBody>
      </p:sp>
      <p:pic>
        <p:nvPicPr>
          <p:cNvPr id="7" name="Picture 6" descr="2dah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3214686"/>
            <a:ext cx="5000660" cy="3214710"/>
          </a:xfrm>
          <a:prstGeom prst="rect">
            <a:avLst/>
          </a:prstGeom>
          <a:noFill/>
          <a:ln w="38100">
            <a:solidFill>
              <a:schemeClr val="hlink"/>
            </a:solidFill>
          </a:ln>
        </p:spPr>
      </p:pic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8101584" y="4643446"/>
            <a:ext cx="68525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6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Задача №3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количество вещества содержится в газе, если при давлении 200кПа и температуре 240К его объем равен 40л?</a:t>
            </a:r>
            <a:endParaRPr lang="ru-RU" sz="3600" b="1" dirty="0" smtClean="0">
              <a:latin typeface="Arial" pitchFamily="34" charset="0"/>
            </a:endParaRPr>
          </a:p>
        </p:txBody>
      </p:sp>
      <p:pic>
        <p:nvPicPr>
          <p:cNvPr id="7" name="Рисунок 6" descr="https://encrypted-tbn0.gstatic.com/images?q=tbn:ANd9GcT332aI1xgv9z5Et7XsSaWwo-knlY-HwqiW3QWfQ1tupTu9R1Fpb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143900" y="4929198"/>
            <a:ext cx="50003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5"/>
            <a:ext cx="59293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плыть по реке,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парить в облаках,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шагать по земле,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Увязая в песках.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Но сгущается пар,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Застывает река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 твердейшая бронза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Порою мягка.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в небе парит,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песок упадет,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травой прорастет –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Рассуждал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Видно чем-то похожа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камень вода.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 в далеком родстве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Светлячок и звезда.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 это роднит: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Облака и гранит,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 мир. «Сложен мир из мельчайших частиц»-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считал древний грек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6" name="Picture 2" descr="https://encrypted-tbn1.gstatic.com/images?q=tbn:ANd9GcT6CMxqNyqWGxIKxgX7LVJWb8iw1CVFhrsySk4VcTR6LpOKgfvS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85860"/>
            <a:ext cx="785818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Друзья мои! Я очень рад </a:t>
            </a:r>
            <a:br>
              <a:rPr lang="ru-RU" sz="2800" b="1" dirty="0" smtClean="0"/>
            </a:br>
            <a:r>
              <a:rPr lang="ru-RU" sz="2800" b="1" dirty="0" smtClean="0"/>
              <a:t>Войти в приветливый ваш класс.</a:t>
            </a:r>
            <a:br>
              <a:rPr lang="ru-RU" sz="2800" b="1" dirty="0" smtClean="0"/>
            </a:br>
            <a:r>
              <a:rPr lang="ru-RU" sz="2800" b="1" dirty="0" smtClean="0"/>
              <a:t>И для меня уже награда</a:t>
            </a:r>
            <a:br>
              <a:rPr lang="ru-RU" sz="2800" b="1" dirty="0" smtClean="0"/>
            </a:br>
            <a:r>
              <a:rPr lang="ru-RU" sz="2800" b="1" dirty="0" smtClean="0"/>
              <a:t>Вниманье ваших умных глаз.</a:t>
            </a:r>
            <a:br>
              <a:rPr lang="ru-RU" sz="2800" b="1" dirty="0" smtClean="0"/>
            </a:br>
            <a:r>
              <a:rPr lang="ru-RU" sz="2800" b="1" dirty="0" smtClean="0"/>
              <a:t>Я знаю: каждый в классе гений.</a:t>
            </a:r>
            <a:br>
              <a:rPr lang="ru-RU" sz="2800" b="1" dirty="0" smtClean="0"/>
            </a:br>
            <a:r>
              <a:rPr lang="ru-RU" sz="2800" b="1" dirty="0" smtClean="0"/>
              <a:t>Но без труда талант не в прок.</a:t>
            </a:r>
            <a:br>
              <a:rPr lang="ru-RU" sz="2800" b="1" dirty="0" smtClean="0"/>
            </a:br>
            <a:r>
              <a:rPr lang="ru-RU" sz="2800" b="1" dirty="0" smtClean="0"/>
              <a:t>Скрестите шпаги ваших мнений,</a:t>
            </a:r>
            <a:br>
              <a:rPr lang="ru-RU" sz="2800" b="1" dirty="0" smtClean="0"/>
            </a:br>
            <a:r>
              <a:rPr lang="ru-RU" sz="2800" b="1" dirty="0" smtClean="0"/>
              <a:t>Мы вместе проведем урок!</a:t>
            </a:r>
            <a:br>
              <a:rPr lang="ru-RU" sz="2800" b="1" dirty="0" smtClean="0"/>
            </a:br>
            <a:r>
              <a:rPr lang="ru-RU" sz="2800" b="1" dirty="0" smtClean="0"/>
              <a:t>Мои соавторы и судьи, </a:t>
            </a:r>
            <a:br>
              <a:rPr lang="ru-RU" sz="2800" b="1" dirty="0" smtClean="0"/>
            </a:br>
            <a:r>
              <a:rPr lang="ru-RU" sz="2800" b="1" dirty="0" smtClean="0"/>
              <a:t>Оценкой Вас не накажу.</a:t>
            </a:r>
            <a:br>
              <a:rPr lang="ru-RU" sz="2800" b="1" dirty="0" smtClean="0"/>
            </a:br>
            <a:r>
              <a:rPr lang="ru-RU" sz="2800" b="1" dirty="0" smtClean="0"/>
              <a:t>За странный слог не обессудьте, </a:t>
            </a:r>
            <a:br>
              <a:rPr lang="ru-RU" sz="2800" b="1" dirty="0" smtClean="0"/>
            </a:br>
            <a:r>
              <a:rPr lang="ru-RU" sz="2800" b="1" dirty="0" smtClean="0"/>
              <a:t>А дальше прозой я скажу.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7166"/>
            <a:ext cx="5625733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</a:rPr>
              <a:t>«Физика за чашкой чая»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500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      Чайный гороскоп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785818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Козерог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любимым чаем у них является земляничный. Однако это не означает, что Козероги однолюбы в чайных делах. К своему предпочитаемому аромату — земляничному — они не против добавить ароматы шиповника, лимона, апельсина, грейпфрута и яблок, а также розы и гибискуса.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Полезнее всего для них чай с мелиссой и черникой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Водолей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предпочитает чаи с ароматами цитрусовых, наибольшую выгоду получают от травяных напитков.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Comic Sans MS" pitchFamily="66" charset="0"/>
              </a:rPr>
              <a:t>Рыбы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— настоящие ценители прекрасного, поэтому их любимый чай — малиновый, в который для вкуса можно добавить свежие экзотические фрукты, например, ананас.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Чаи из сбора трав: цветы ромашки и корень горечавки, прекрасно дополняют их жизнь</a:t>
            </a:r>
            <a:r>
              <a:rPr lang="ru-RU" dirty="0" smtClean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Овен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их рационе по возможности должен преобладать чай с добавлением ароматного жасмина. Для снятия нервного напряжения им полезен следующий чай: корень дудника, корень валерианы и тимьян (чабрец) </a:t>
            </a:r>
          </a:p>
          <a:p>
            <a:pPr>
              <a:lnSpc>
                <a:spcPct val="80000"/>
              </a:lnSpc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215370" cy="650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Телец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им по вкусу придется лимонный чай с плодами цитрусовых. Одна из их слабостей — стремление угодить собственному желудку, поэтому системе пищеварения незаменимым помощником может стать следующий чайный сбор: Майоран, анис, розмарин, цветы липы, тимьян 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Близнецы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чай им больше подходит из смеси фруктовых ароматов, где должен преобладать персиковый.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Цветы огуречника и мелиссы хорошо успокаивает их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Ракам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рекомендуется ежевичный чай, который, как известно, источает «домашний» аромат. Усилить его можно с помощью нескольких капель рома.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Лев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Если они попробуют чай из экзотических плодов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шеримойи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куйтте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то останутся приверженцами этого напитка навсегда.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Улучшить самочувствие позволит общеукрепляющий чай: анис, мелисса, цветы липы, ромашка </a:t>
            </a:r>
            <a:r>
              <a:rPr lang="ru-RU" dirty="0" smtClean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0402"/>
            <a:ext cx="8501122" cy="630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Comic Sans MS" pitchFamily="66" charset="0"/>
              </a:rPr>
              <a:t>Дева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Любимым чаем для них может стать абрикосовый — именно этот фрукт держит пальму первенства по количеству ценных для здоровья микроэлементов. Для них наиболее приемлем чай, позволяющий снять напряжение и благоприятно воздействующий на желудочно-кишечный тракт: майоран, мята, шалфей, лаванда 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Весы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Им по вкусу фруктово-ягодные чаи, включающие как хорошо знакомые апельсины, крыжовник, ананас, так и экзотические гуаву и </a:t>
            </a:r>
            <a:r>
              <a:rPr lang="ru-RU" sz="2400" dirty="0" err="1" smtClean="0">
                <a:solidFill>
                  <a:schemeClr val="hlink"/>
                </a:solidFill>
                <a:latin typeface="Comic Sans MS" pitchFamily="66" charset="0"/>
              </a:rPr>
              <a:t>маракуйю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. Им можно порекомендовать чай из мальвы и фиалки трехцветной, взятых в равных пропорциях </a:t>
            </a:r>
            <a:b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</a:b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Comic Sans MS" pitchFamily="66" charset="0"/>
              </a:rPr>
              <a:t>Скорпион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 Им больше подходит ароматный чернично-смородиновый чай, чай из смеси: кора крушины, корень стальника, сумочник, тысячелистник 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Comic Sans MS" pitchFamily="66" charset="0"/>
              </a:rPr>
              <a:t>Стрелец 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По вкусу должен быть чай с ароматом розы, достаточно эффективный напиток: корень ясеня, пажитник, фиалка трехцветная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7929586" y="6000768"/>
            <a:ext cx="609600" cy="52120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57158" y="714356"/>
            <a:ext cx="5857916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Рефлексия: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Незаконченное предложение.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(Необходимо продолжить фразу)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85720" y="3000372"/>
            <a:ext cx="8429684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Мне понравилось на уроке то, что…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уроке меня порадовало…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удовлетворён своей работой, потому что…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Мне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хотелось бы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порекомендовать…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бы я был учителем, то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s://encrypted-tbn1.gstatic.com/images?q=tbn:ANd9GcRlv6AeR4NiyAkvf9Q4Fscux6PHJnOJ15M_ERxJmIVWrKHAlUE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14356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encrypted-tbn1.gstatic.com/images?q=tbn:ANd9GcQT_auoDaxIai6DqE-wKR8QRwJcFTLkJw2ecUYHocZpEyzPFTmyb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3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357430"/>
            <a:ext cx="82153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kk-KZ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Үздік  қатысқаныңыз  үшін алғыс  бідіремін</a:t>
            </a:r>
            <a: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86322"/>
            <a:ext cx="800108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Благодарю вас ребята за активное участие.</a:t>
            </a:r>
            <a:endParaRPr lang="ru-RU" sz="54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71435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</a:rPr>
              <a:t>Thank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you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for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your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active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participation</a:t>
            </a:r>
            <a:r>
              <a:rPr lang="ru-RU" sz="4000" b="1" dirty="0" smtClean="0">
                <a:solidFill>
                  <a:srgbClr val="0070C0"/>
                </a:solidFill>
              </a:rPr>
              <a:t>.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000109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0400" cy="621510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571745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А завершить урок хотелось бы словами Д.И. Менделеева, обращенными к нам</a:t>
            </a:r>
            <a:r>
              <a:rPr lang="ru-RU" sz="3200" dirty="0" smtClean="0">
                <a:latin typeface="Times New Roman" pitchFamily="18" charset="0"/>
              </a:rPr>
              <a:t>:</a:t>
            </a:r>
          </a:p>
          <a:p>
            <a:pPr algn="ctr"/>
            <a:endParaRPr lang="ru-RU" sz="3200" dirty="0" smtClean="0">
              <a:latin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«Посев научный взойдет для жатвы народной!»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этой ноте нам хотелось бы закончить урок и поблагодарить вас ребята за активное участ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 Домашнее задание: повторить                            5-главу.Упр.10(4,5,6)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93919"/>
                </a:solidFill>
                <a:latin typeface="Times New Roman" pitchFamily="18" charset="0"/>
              </a:rPr>
              <a:t>        Спасибо за внимание!</a:t>
            </a:r>
            <a:endParaRPr lang="ru-RU" sz="4400" dirty="0">
              <a:solidFill>
                <a:srgbClr val="D93919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http://mirfactov.com/wp-content/uploads/tea-1-620x4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7496"/>
            <a:ext cx="59055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285727"/>
          <a:ext cx="8501122" cy="6286546"/>
        </p:xfrm>
        <a:graphic>
          <a:graphicData uri="http://schemas.openxmlformats.org/drawingml/2006/table">
            <a:tbl>
              <a:tblPr/>
              <a:tblGrid>
                <a:gridCol w="1417653"/>
                <a:gridCol w="1416054"/>
                <a:gridCol w="1417654"/>
                <a:gridCol w="1416054"/>
                <a:gridCol w="1417653"/>
                <a:gridCol w="1416054"/>
              </a:tblGrid>
              <a:tr h="1108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Номер варианта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m 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кг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P,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V,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м</a:t>
                      </a: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Т, 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0,028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вариант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4,4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E186E"/>
                </a:solidFill>
              </a:rPr>
              <a:t>               Этапы   урока</a:t>
            </a:r>
            <a:endParaRPr lang="ru-RU" sz="3200" dirty="0"/>
          </a:p>
        </p:txBody>
      </p:sp>
      <p:pic>
        <p:nvPicPr>
          <p:cNvPr id="5" name="Picture 4" descr="1000109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068894" cy="550072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128586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1.Разминка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2.Физика  чая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3.Вопросы  1-тура.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4.Вопросы  командам.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5.Они были  первыми.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6.Знаеш ли  ты  графики.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7.Заполни  таблицу.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8.Набирай  балы.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9.Реши  задачи.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10.Решай  и  поднимайся  по лесенке.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https://encrypted-tbn1.gstatic.com/images?q=tbn:ANd9GcR0aZxAo0HIos2vBz416NN0I8ftgGuu96Ukxs5xfm1XiVN2T3e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5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2.gstatic.com/images?q=tbn:ANd9GcTRSsGPodQSG7_sc67k-gbC9zEyxx_gwHQTXiCleuQ0a1-CWM6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85729"/>
            <a:ext cx="7715304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dirty="0" smtClean="0">
                <a:solidFill>
                  <a:schemeClr val="bg1"/>
                </a:solidFill>
              </a:rPr>
              <a:t>Английском способе чаепития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2630</TotalTime>
  <Words>2514</Words>
  <PresentationFormat>Экран (4:3)</PresentationFormat>
  <Paragraphs>511</Paragraphs>
  <Slides>77</Slides>
  <Notes>2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0" baseType="lpstr">
      <vt:lpstr>Эркер</vt:lpstr>
      <vt:lpstr>Пакет</vt:lpstr>
      <vt:lpstr>Формула</vt:lpstr>
      <vt:lpstr>Повторительно-обобшающий  урок    «Основы   молекулярно –кинетической  теории»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Переведите единицы  измерений  в систему  СИ.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Повторительно-обобшающий  урок    «Основы   молекулярно –кинетической  теории» </dc:title>
  <cp:lastModifiedBy>Admin</cp:lastModifiedBy>
  <cp:revision>261</cp:revision>
  <dcterms:modified xsi:type="dcterms:W3CDTF">2014-11-29T12:16:00Z</dcterms:modified>
</cp:coreProperties>
</file>