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2971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kk-KZ" sz="4800" dirty="0" smtClean="0">
                <a:latin typeface="Times New Roman" pitchFamily="18" charset="0"/>
                <a:cs typeface="Times New Roman" pitchFamily="18" charset="0"/>
              </a:rPr>
              <a:t>“Физика және біз”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интеллектуалдық сайыс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kk-KZ" dirty="0" smtClean="0"/>
              <a:t>Сайыс шарттары: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“Білгенге маржан” сұрақ-жауап</a:t>
            </a:r>
          </a:p>
          <a:p>
            <a:pPr marL="514350" lvl="0" indent="-514350">
              <a:buFont typeface="+mj-lt"/>
              <a:buAutoNum type="arabicPeriod"/>
            </a:pPr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Формулалар әлемінде!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Тұлғаны таны!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Жұмыла көтерген жүк жеңіл”топтық жұмыс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None/>
            </a:pPr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      1. «Біз не үйрендік?» «Жылу» , «Электр» құбылыстары тарауларына шолу.</a:t>
            </a:r>
          </a:p>
          <a:p>
            <a:pPr marL="514350" lvl="0" indent="-514350">
              <a:buNone/>
            </a:pPr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      2. “Миға шабуыл” есептер шығару</a:t>
            </a:r>
          </a:p>
          <a:p>
            <a:pPr marL="514350" lvl="0" indent="-514350">
              <a:buNone/>
            </a:pPr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3.Физворд шешу.</a:t>
            </a:r>
            <a:endParaRPr lang="kk-KZ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AutoNum type="arabicPeriod" startAt="5"/>
            </a:pPr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“Ыстық орындық” тұрақты шамалар,өлшем бірліктер</a:t>
            </a:r>
          </a:p>
          <a:p>
            <a:pPr marL="514350" lvl="0" indent="-514350">
              <a:buFont typeface="+mj-lt"/>
              <a:buAutoNum type="arabicPeriod"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2.Формулалар әлемінде!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3.Тұлғаны таны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26" name="Picture 2" descr="F:\Жаным\Lomonosov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1600200"/>
            <a:ext cx="1768148" cy="2057400"/>
          </a:xfrm>
          <a:prstGeom prst="rect">
            <a:avLst/>
          </a:prstGeom>
          <a:noFill/>
        </p:spPr>
      </p:pic>
      <p:pic>
        <p:nvPicPr>
          <p:cNvPr id="27" name="Picture 3" descr="F:\Жаным\Архимед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524000"/>
            <a:ext cx="1612416" cy="2133600"/>
          </a:xfrm>
          <a:prstGeom prst="rect">
            <a:avLst/>
          </a:prstGeom>
          <a:noFill/>
        </p:spPr>
      </p:pic>
      <p:pic>
        <p:nvPicPr>
          <p:cNvPr id="28" name="Picture 4" descr="F:\Жаным\Броун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77776" y="1600200"/>
            <a:ext cx="1512659" cy="2057400"/>
          </a:xfrm>
          <a:prstGeom prst="rect">
            <a:avLst/>
          </a:prstGeom>
          <a:noFill/>
        </p:spPr>
      </p:pic>
      <p:pic>
        <p:nvPicPr>
          <p:cNvPr id="29" name="Picture 5" descr="F:\Жаным\Джоуль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1600200"/>
            <a:ext cx="1600200" cy="2057400"/>
          </a:xfrm>
          <a:prstGeom prst="rect">
            <a:avLst/>
          </a:prstGeom>
          <a:noFill/>
        </p:spPr>
      </p:pic>
      <p:pic>
        <p:nvPicPr>
          <p:cNvPr id="2050" name="Picture 2" descr="F:\Жаным\Кулон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86600" y="1600199"/>
            <a:ext cx="1447800" cy="2091267"/>
          </a:xfrm>
          <a:prstGeom prst="rect">
            <a:avLst/>
          </a:prstGeom>
          <a:noFill/>
        </p:spPr>
      </p:pic>
      <p:pic>
        <p:nvPicPr>
          <p:cNvPr id="2051" name="Picture 3" descr="F:\Жаным\Резерфорд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" y="3962400"/>
            <a:ext cx="1676400" cy="2133600"/>
          </a:xfrm>
          <a:prstGeom prst="rect">
            <a:avLst/>
          </a:prstGeom>
          <a:noFill/>
        </p:spPr>
      </p:pic>
      <p:pic>
        <p:nvPicPr>
          <p:cNvPr id="2052" name="Picture 4" descr="F:\Жаным\Кельвин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981200" y="3962400"/>
            <a:ext cx="1600200" cy="2133600"/>
          </a:xfrm>
          <a:prstGeom prst="rect">
            <a:avLst/>
          </a:prstGeom>
          <a:noFill/>
        </p:spPr>
      </p:pic>
      <p:pic>
        <p:nvPicPr>
          <p:cNvPr id="31" name="Picture 2" descr="F:\картинкааааааааааа\вольт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657600" y="3962400"/>
            <a:ext cx="1524000" cy="2133600"/>
          </a:xfrm>
          <a:prstGeom prst="rect">
            <a:avLst/>
          </a:prstGeom>
          <a:noFill/>
        </p:spPr>
      </p:pic>
      <p:pic>
        <p:nvPicPr>
          <p:cNvPr id="32" name="Picture 3" descr="F:\картинкааааааааааа\images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257800" y="3962401"/>
            <a:ext cx="1676400" cy="2133600"/>
          </a:xfrm>
          <a:prstGeom prst="rect">
            <a:avLst/>
          </a:prstGeom>
          <a:noFill/>
        </p:spPr>
      </p:pic>
      <p:pic>
        <p:nvPicPr>
          <p:cNvPr id="33" name="Picture 5" descr="F:\картинкааааааааааа\Ом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086600" y="3962400"/>
            <a:ext cx="1676400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 4. Біз не үйрендік? топтық жұмыс</a:t>
            </a:r>
            <a:b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«Жылу» , «Электр» құбылыстары тарауларына шолу.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dirty="0" smtClean="0"/>
              <a:t>1 топ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371600" y="2971800"/>
            <a:ext cx="2133600" cy="11430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000" b="1" dirty="0" smtClean="0">
                <a:latin typeface="Times New Roman" pitchFamily="18" charset="0"/>
                <a:cs typeface="Times New Roman" pitchFamily="18" charset="0"/>
              </a:rPr>
              <a:t>Жылу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334000" y="2971800"/>
            <a:ext cx="2057400" cy="1066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Электр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>
            <a:stCxn id="4" idx="4"/>
          </p:cNvCxnSpPr>
          <p:nvPr/>
        </p:nvCxnSpPr>
        <p:spPr>
          <a:xfrm rot="5400000">
            <a:off x="2133600" y="4419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4" idx="5"/>
          </p:cNvCxnSpPr>
          <p:nvPr/>
        </p:nvCxnSpPr>
        <p:spPr>
          <a:xfrm rot="16200000" flipH="1">
            <a:off x="3074776" y="4065376"/>
            <a:ext cx="548388" cy="3124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4" idx="6"/>
          </p:cNvCxnSpPr>
          <p:nvPr/>
        </p:nvCxnSpPr>
        <p:spPr>
          <a:xfrm>
            <a:off x="3505200" y="3543300"/>
            <a:ext cx="6096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4" idx="7"/>
          </p:cNvCxnSpPr>
          <p:nvPr/>
        </p:nvCxnSpPr>
        <p:spPr>
          <a:xfrm rot="5400000" flipH="1" flipV="1">
            <a:off x="3227176" y="2632565"/>
            <a:ext cx="472188" cy="5410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" idx="0"/>
          </p:cNvCxnSpPr>
          <p:nvPr/>
        </p:nvCxnSpPr>
        <p:spPr>
          <a:xfrm rot="5400000" flipH="1" flipV="1">
            <a:off x="2095500" y="26289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4" idx="1"/>
          </p:cNvCxnSpPr>
          <p:nvPr/>
        </p:nvCxnSpPr>
        <p:spPr>
          <a:xfrm rot="16200000" flipV="1">
            <a:off x="1101236" y="2556364"/>
            <a:ext cx="548388" cy="6172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" idx="2"/>
          </p:cNvCxnSpPr>
          <p:nvPr/>
        </p:nvCxnSpPr>
        <p:spPr>
          <a:xfrm rot="10800000">
            <a:off x="609600" y="3505200"/>
            <a:ext cx="762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4" idx="3"/>
          </p:cNvCxnSpPr>
          <p:nvPr/>
        </p:nvCxnSpPr>
        <p:spPr>
          <a:xfrm rot="5400000">
            <a:off x="1101236" y="3912977"/>
            <a:ext cx="548388" cy="6172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5" idx="0"/>
          </p:cNvCxnSpPr>
          <p:nvPr/>
        </p:nvCxnSpPr>
        <p:spPr>
          <a:xfrm rot="16200000" flipV="1">
            <a:off x="5963444" y="2572544"/>
            <a:ext cx="761206" cy="373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5" idx="7"/>
          </p:cNvCxnSpPr>
          <p:nvPr/>
        </p:nvCxnSpPr>
        <p:spPr>
          <a:xfrm rot="5400000" flipH="1" flipV="1">
            <a:off x="7010237" y="2594465"/>
            <a:ext cx="613428" cy="453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5" idx="6"/>
          </p:cNvCxnSpPr>
          <p:nvPr/>
        </p:nvCxnSpPr>
        <p:spPr>
          <a:xfrm>
            <a:off x="7391400" y="35052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5" idx="5"/>
          </p:cNvCxnSpPr>
          <p:nvPr/>
        </p:nvCxnSpPr>
        <p:spPr>
          <a:xfrm rot="16200000" flipH="1">
            <a:off x="7162637" y="3809835"/>
            <a:ext cx="461028" cy="606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5" idx="4"/>
          </p:cNvCxnSpPr>
          <p:nvPr/>
        </p:nvCxnSpPr>
        <p:spPr>
          <a:xfrm rot="5400000">
            <a:off x="5961856" y="4400550"/>
            <a:ext cx="762794" cy="388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5" idx="3"/>
          </p:cNvCxnSpPr>
          <p:nvPr/>
        </p:nvCxnSpPr>
        <p:spPr>
          <a:xfrm rot="5400000">
            <a:off x="5101736" y="3962236"/>
            <a:ext cx="613428" cy="4536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5" idx="2"/>
          </p:cNvCxnSpPr>
          <p:nvPr/>
        </p:nvCxnSpPr>
        <p:spPr>
          <a:xfrm rot="10800000">
            <a:off x="4648200" y="35052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5" idx="1"/>
          </p:cNvCxnSpPr>
          <p:nvPr/>
        </p:nvCxnSpPr>
        <p:spPr>
          <a:xfrm rot="16200000" flipV="1">
            <a:off x="5101736" y="2594466"/>
            <a:ext cx="537228" cy="5298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800600" y="1676400"/>
            <a:ext cx="10697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dirty="0" smtClean="0"/>
              <a:t>2 топ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6705600" cy="1020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kk-KZ" sz="3100" b="1" i="1" dirty="0" smtClean="0">
                <a:latin typeface="Times New Roman" pitchFamily="18" charset="0"/>
                <a:cs typeface="Times New Roman" pitchFamily="18" charset="0"/>
              </a:rPr>
              <a:t>“Миға шабуыл” есептер шығару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1 топ</a:t>
            </a:r>
          </a:p>
          <a:p>
            <a:pPr>
              <a:buAutoNum type="arabicPeriod"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0,2кг жезден жасалған бөлшектің температурасы 365С.Ол 15С-қа дейін суытылғанда қоршаған ортаға қанша жылу мөлшерін береді? (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kk-KZ" sz="1400" baseline="-25000" dirty="0" smtClean="0">
                <a:latin typeface="Times New Roman" pitchFamily="18" charset="0"/>
                <a:cs typeface="Times New Roman" pitchFamily="18" charset="0"/>
              </a:rPr>
              <a:t>жез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=400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Дж/кг*С)</a:t>
            </a:r>
          </a:p>
          <a:p>
            <a:pPr>
              <a:buFont typeface="Arial" pitchFamily="34" charset="0"/>
              <a:buAutoNum type="arabicPeriod"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Массасы 200г керосин толық жанғанда қанша энергия бөлінеді? (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kk-KZ" sz="1400" baseline="-25000" dirty="0" smtClean="0"/>
              <a:t>керосин </a:t>
            </a:r>
            <a:r>
              <a:rPr lang="en-US" sz="1400" dirty="0" smtClean="0"/>
              <a:t>=4</a:t>
            </a:r>
            <a:r>
              <a:rPr lang="kk-KZ" sz="1400" dirty="0" smtClean="0"/>
              <a:t>,</a:t>
            </a:r>
            <a:r>
              <a:rPr lang="en-US" sz="1400" dirty="0" smtClean="0"/>
              <a:t>6</a:t>
            </a:r>
            <a:r>
              <a:rPr lang="kk-KZ" sz="1400" dirty="0" smtClean="0"/>
              <a:t>*10</a:t>
            </a:r>
            <a:r>
              <a:rPr lang="kk-KZ" sz="1400" baseline="30000" dirty="0" smtClean="0"/>
              <a:t>7 </a:t>
            </a:r>
            <a:r>
              <a:rPr lang="kk-KZ" sz="1400" dirty="0" smtClean="0"/>
              <a:t>Дж/кг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AutoNum type="arabicPeriod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20C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-тағы 200г нафталинді  балқу нүктесіне дейін жеткізіп,оны балқыту үшін қанша жылу мөлшері  жұмсалады?</a:t>
            </a:r>
            <a:r>
              <a:rPr lang="en-US" sz="1400" dirty="0" smtClean="0"/>
              <a:t> λ</a:t>
            </a:r>
            <a:r>
              <a:rPr lang="kk-KZ" sz="1400" baseline="-25000" dirty="0" smtClean="0"/>
              <a:t>нафталин </a:t>
            </a:r>
            <a:r>
              <a:rPr lang="en-US" sz="1400" dirty="0" smtClean="0"/>
              <a:t>=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151*10 </a:t>
            </a:r>
            <a:r>
              <a:rPr lang="kk-KZ" sz="1400" baseline="30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Дж/кг</a:t>
            </a:r>
          </a:p>
          <a:p>
            <a:pPr>
              <a:buFont typeface="Arial" pitchFamily="34" charset="0"/>
              <a:buAutoNum type="arabicPeriod"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10кг суды 100С-та буға айналдыру үшін  2,3*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kk-KZ" sz="1400" baseline="30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Дж  энергия жұмсалады.Осы температурадағы судың меншікті булану жылуы қандай?  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AutoNum type="arabicPeriod"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Арақашықтығы 2см,ал зарядтары 2*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kk-KZ" sz="1400" baseline="30000" dirty="0" smtClean="0">
                <a:latin typeface="Times New Roman" pitchFamily="18" charset="0"/>
                <a:cs typeface="Times New Roman" pitchFamily="18" charset="0"/>
              </a:rPr>
              <a:t>-8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Кл және 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4*10 </a:t>
            </a:r>
            <a:r>
              <a:rPr lang="kk-KZ" sz="1400" baseline="30000" dirty="0" smtClean="0">
                <a:latin typeface="Times New Roman" pitchFamily="18" charset="0"/>
                <a:cs typeface="Times New Roman" pitchFamily="18" charset="0"/>
              </a:rPr>
              <a:t>-8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Кл болатын  бірдей  екі кішкене  шар вакуумде қандай күшпен әрекеттеседі?</a:t>
            </a:r>
          </a:p>
          <a:p>
            <a:pPr algn="ctr"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2 топ</a:t>
            </a:r>
          </a:p>
          <a:p>
            <a:pPr>
              <a:buNone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1.Сыйымдылығы </a:t>
            </a:r>
            <a:r>
              <a:rPr lang="kk-KZ" sz="1400" dirty="0" smtClean="0"/>
              <a:t>3*10 </a:t>
            </a:r>
            <a:r>
              <a:rPr lang="kk-KZ" sz="1400" baseline="30000" dirty="0" smtClean="0"/>
              <a:t>-6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Ф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 конденсаторға 4,4*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kk-KZ" sz="1400" baseline="30000" dirty="0" smtClean="0">
                <a:latin typeface="Times New Roman" pitchFamily="18" charset="0"/>
                <a:cs typeface="Times New Roman" pitchFamily="18" charset="0"/>
              </a:rPr>
              <a:t>-4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Кл заряд беру үшін конденсаторды қандай кернеуге дейін зарядтау керек?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2.Диаметрі 0,5мм,ұзындығы 4,5м өткізгішті электр тізбегіне жалғағанда,оның бойынан  1,0А ток өтсе,өткізгіш жасалған материалдың меншікті кедергісі неге тең?</a:t>
            </a:r>
          </a:p>
          <a:p>
            <a:pPr>
              <a:buNone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3.Қалта фонары батареясының  ЭҚК-і 3,7В,ішкі кедергісі 1,5 Ом.Батарея кедергісі 11,7 Ом шаммен тұйықталған.Оның қысқыштарындағы кернеу неге тең?</a:t>
            </a:r>
          </a:p>
          <a:p>
            <a:pPr>
              <a:buNone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4.Электр үтігі кернеуі 220В желіге қосылған.Үтіктің қыздыру элементінің кедергісі 50 Ом болған жағдайда ондағы ток күші неге тең?</a:t>
            </a:r>
          </a:p>
          <a:p>
            <a:pPr>
              <a:buNone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5.Егер шаңсорғыш кернеуі 220В,ал ток күші 0,5А қалалық желіге қосылса,онда оның электрқозғалтқышының тогы 0,5 сағ ішінде  қанша жұмыс жасайды?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6400800" cy="8382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“Физворд” ойыны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19204" y="1343406"/>
          <a:ext cx="6705592" cy="4295390"/>
        </p:xfrm>
        <a:graphic>
          <a:graphicData uri="http://schemas.openxmlformats.org/drawingml/2006/table">
            <a:tbl>
              <a:tblPr/>
              <a:tblGrid>
                <a:gridCol w="670489"/>
                <a:gridCol w="670489"/>
                <a:gridCol w="670489"/>
                <a:gridCol w="670489"/>
                <a:gridCol w="670489"/>
                <a:gridCol w="670489"/>
                <a:gridCol w="670489"/>
                <a:gridCol w="670489"/>
                <a:gridCol w="670489"/>
                <a:gridCol w="671191"/>
              </a:tblGrid>
              <a:tr h="252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Э</a:t>
                      </a:r>
                      <a:endParaRPr lang="ru-RU" sz="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Қ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endParaRPr lang="ru-RU" sz="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Э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Ұ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Ө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endParaRPr lang="ru-RU" sz="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Қ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Қ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Ө</a:t>
                      </a:r>
                      <a:endParaRPr lang="ru-RU" sz="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7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5.Ыстық орындық!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/>
          <a:lstStyle/>
          <a:p>
            <a:pPr>
              <a:buNone/>
            </a:pPr>
            <a:r>
              <a:rPr lang="kk-KZ" b="1" u="sng" dirty="0" smtClean="0">
                <a:latin typeface="Times New Roman" pitchFamily="18" charset="0"/>
                <a:cs typeface="Times New Roman" pitchFamily="18" charset="0"/>
              </a:rPr>
              <a:t>Тапсырма: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Физикалық шамалардың белгіленуі мен өлшем бірліктерін  ретімен сәйкестендіру.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420</TotalTime>
  <Words>471</Words>
  <PresentationFormat>Экран (4:3)</PresentationFormat>
  <Paragraphs>203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“Физика және біз” интеллектуалдық сайыс</vt:lpstr>
      <vt:lpstr>Сайыс шарттары:</vt:lpstr>
      <vt:lpstr> 2.Формулалар әлемінде! </vt:lpstr>
      <vt:lpstr> 3.Тұлғаны таны </vt:lpstr>
      <vt:lpstr> 4. Біз не үйрендік? топтық жұмыс «Жылу» , «Электр» құбылыстары тарауларына шолу. </vt:lpstr>
      <vt:lpstr>“Миға шабуыл” есептер шығару</vt:lpstr>
      <vt:lpstr>“Физворд” ойыны</vt:lpstr>
      <vt:lpstr> 5.Ыстық орындық!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“Біздің сәтті күніміз!” физикалық сайыс</dc:title>
  <cp:lastModifiedBy> </cp:lastModifiedBy>
  <cp:revision>39</cp:revision>
  <dcterms:modified xsi:type="dcterms:W3CDTF">2014-02-19T12:44:14Z</dcterms:modified>
</cp:coreProperties>
</file>