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6C978-61CE-4DBF-8EF5-0541602E5338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A1F9A-6399-41E8-872E-1BB730C860F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68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8D881-CF92-4B9D-A6C1-6DF214EEF56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5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A1F9A-6399-41E8-872E-1BB730C860F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54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9EAA24-7167-45C8-B360-E71667885E5E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8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4ED479-77AB-44EF-A70B-8ACBF5AA3586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42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5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22188D-9B37-47CD-B055-7BD2E2EFB608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962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97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A1F9A-6399-41E8-872E-1BB730C860F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0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72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56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15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3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19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67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41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9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5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96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42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1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68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Marker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009CB-7380-433B-92AE-348AEC6A9ED2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B2A9BC-E279-4591-B0C0-C54318DDDF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503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9868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Инновациялық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Еуразия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университеті</a:t>
            </a:r>
            <a: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«Энергия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үнемдеу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технологиялары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кафедрасы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30" y="256124"/>
            <a:ext cx="1158908" cy="12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48130" y="6009242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u="sng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1600" b="1" u="sn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</a:t>
            </a:r>
            <a:r>
              <a:rPr lang="ru-RU" sz="1600" b="1" u="sng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физика магистры ,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Айгумусова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Дина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Саянбековна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68503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CCA62"/>
              </a:buClr>
            </a:pPr>
            <a:r>
              <a:rPr lang="ru-RU" altLang="ru-RU" sz="2400" b="1" dirty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лайд - </a:t>
            </a:r>
            <a:r>
              <a:rPr lang="ru-RU" altLang="ru-RU" sz="2400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дәр</a:t>
            </a:r>
            <a:r>
              <a:rPr lang="en-US" altLang="ru-RU" sz="2400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с «</a:t>
            </a:r>
            <a:r>
              <a:rPr lang="ru-RU" altLang="ru-RU" sz="2400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altLang="ru-RU" sz="2400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тәжірибесінің</a:t>
            </a:r>
            <a:r>
              <a:rPr lang="ru-RU" altLang="ru-RU" sz="2400" b="1" dirty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техникасы</a:t>
            </a:r>
            <a:r>
              <a:rPr lang="ru-RU" altLang="ru-RU" sz="2400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400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altLang="ru-RU" sz="2400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kk-KZ" altLang="ru-RU" sz="2400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rgbClr val="072428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>
              <a:buClr>
                <a:srgbClr val="7CCA62"/>
              </a:buClr>
            </a:pPr>
            <a:endParaRPr lang="ru-RU" altLang="ru-RU" b="1" dirty="0" smtClean="0">
              <a:solidFill>
                <a:srgbClr val="072428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ctr">
              <a:buClr>
                <a:srgbClr val="7CCA62"/>
              </a:buClr>
            </a:pPr>
            <a:r>
              <a:rPr lang="ru-RU" altLang="ru-RU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5В060400 «Физика» </a:t>
            </a:r>
          </a:p>
          <a:p>
            <a:pPr marR="0" algn="ctr">
              <a:buClr>
                <a:srgbClr val="7CCA62"/>
              </a:buClr>
            </a:pPr>
            <a:r>
              <a:rPr lang="ru-RU" altLang="ru-RU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altLang="ru-RU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мамандығына</a:t>
            </a:r>
            <a:r>
              <a:rPr lang="ru-RU" altLang="ru-RU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dirty="0" err="1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altLang="ru-RU" b="1" dirty="0" smtClean="0">
                <a:solidFill>
                  <a:srgbClr val="07242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R="0" algn="ctr">
              <a:buClr>
                <a:srgbClr val="7CCA62"/>
              </a:buClr>
            </a:pPr>
            <a:endParaRPr lang="ru-RU" altLang="ru-RU" sz="2400" b="1" dirty="0" smtClean="0">
              <a:solidFill>
                <a:srgbClr val="07242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/>
            <a:r>
              <a:rPr lang="ru-RU" dirty="0" smtClean="0">
                <a:solidFill>
                  <a:schemeClr val="bg1"/>
                </a:solidFill>
              </a:rPr>
              <a:t>Сұлбалар мен кестелерді жүйелейтін мәселелік жағдайлардың мысалдары және оларды талдау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01016"/>
            <a:ext cx="5044190" cy="4153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Полшалық педагог В. Оконь мәселелік оқытуды анықтады: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«... </a:t>
            </a:r>
            <a:r>
              <a:rPr lang="ru-RU" dirty="0" smtClean="0">
                <a:solidFill>
                  <a:schemeClr val="bg1"/>
                </a:solidFill>
              </a:rPr>
              <a:t>мәселелік оқытумен біз мәселелік жағдайлардың ұйымдастырылуы, мәселелердің құрылуы, мәселені шешу кезінде оқушыларға қажетті көмек көрсету, осы шешімдерді тексеру,  жүйелеу процесіне басшылық ету және  алған білімді бекіту сияқты әрекеттердің жиынтығын, түсінеміз»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Мәселелік оқытудың теориялық негізі болып шығармашылық танымдық процестің негізгі заңдылығы табылады.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78" y="2401016"/>
            <a:ext cx="2571837" cy="34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Мазмұны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Физиканы оқытуды қарқындату әдістері </a:t>
            </a:r>
          </a:p>
          <a:p>
            <a:pPr marL="342900" lvl="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Сұлбалар мен кестелерді жүйелейтін мәселелік жағдайлардың мысалдары және оларды талдау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err="1" smtClean="0">
                <a:solidFill>
                  <a:schemeClr val="bg1"/>
                </a:solidFill>
              </a:rPr>
              <a:t>Физиканы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оқытудың</a:t>
            </a:r>
            <a:r>
              <a:rPr lang="ru-RU" dirty="0" smtClean="0">
                <a:solidFill>
                  <a:schemeClr val="bg1"/>
                </a:solidFill>
              </a:rPr>
              <a:t> интенсификация әдістері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err="1" smtClean="0">
                <a:solidFill>
                  <a:schemeClr val="bg1"/>
                </a:solidFill>
              </a:rPr>
              <a:t>Оқытудың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интенсификациясы</a:t>
            </a:r>
            <a:r>
              <a:rPr lang="ru-RU" sz="2000" b="1" dirty="0" smtClean="0">
                <a:solidFill>
                  <a:schemeClr val="bg1"/>
                </a:solidFill>
              </a:rPr>
              <a:t> -</a:t>
            </a:r>
            <a:r>
              <a:rPr lang="ru-RU" sz="2000" dirty="0" smtClean="0">
                <a:solidFill>
                  <a:schemeClr val="bg1"/>
                </a:solidFill>
              </a:rPr>
              <a:t> бұл оқушыларға оқытудың өзгеріссіз ұзақтығы кезінде оқу сапасына деген талаптарды төмендетусіз  оқу ақпаратының үлкен көлемін беру.  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Оқу процесінің сәтті дамуы үшін тұлғаның шығармашылық потенциалын жұмылдыратын танымдық процестерге басшылық ететін ғылыми мағыналы  әдістерді әзірлеу және енгізу керек. </a:t>
            </a:r>
          </a:p>
        </p:txBody>
      </p:sp>
    </p:spTree>
    <p:extLst>
      <p:ext uri="{BB962C8B-B14F-4D97-AF65-F5344CB8AC3E}">
        <p14:creationId xmlns:p14="http://schemas.microsoft.com/office/powerpoint/2010/main" val="15311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7707"/>
            <a:ext cx="4743674" cy="4048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Оқудың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интенсификациясының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жоғарылауы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келесі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жетілдірілу</a:t>
            </a:r>
            <a:r>
              <a:rPr lang="ru-RU" sz="2400" dirty="0" smtClean="0">
                <a:solidFill>
                  <a:schemeClr val="bg1"/>
                </a:solidFill>
              </a:rPr>
              <a:t> жолымен жүзеге асуы мүмкін: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• оқу материалының мазмұнымен;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• </a:t>
            </a:r>
            <a:r>
              <a:rPr lang="ru-RU" sz="2400" dirty="0" smtClean="0">
                <a:solidFill>
                  <a:schemeClr val="bg1"/>
                </a:solidFill>
              </a:rPr>
              <a:t>оқу әдістерімен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74" y="1031372"/>
            <a:ext cx="3500447" cy="43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299" y="284813"/>
            <a:ext cx="7772400" cy="63408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Физиканың </a:t>
            </a:r>
            <a:r>
              <a:rPr lang="ru-RU" sz="2000" dirty="0" err="1" smtClean="0">
                <a:solidFill>
                  <a:schemeClr val="bg1"/>
                </a:solidFill>
              </a:rPr>
              <a:t>оқыту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процессі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интенсификациясының</a:t>
            </a:r>
            <a:r>
              <a:rPr lang="ru-RU" sz="2000" dirty="0" smtClean="0">
                <a:solidFill>
                  <a:schemeClr val="bg1"/>
                </a:solidFill>
              </a:rPr>
              <a:t> резервтері: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Физиканың оқыту мазмұнын және </a:t>
            </a:r>
            <a:r>
              <a:rPr lang="ru-RU" sz="2000" dirty="0" err="1" smtClean="0">
                <a:solidFill>
                  <a:schemeClr val="bg1"/>
                </a:solidFill>
              </a:rPr>
              <a:t>оқу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процессін</a:t>
            </a:r>
            <a:r>
              <a:rPr lang="ru-RU" sz="2000" dirty="0" smtClean="0">
                <a:solidFill>
                  <a:schemeClr val="bg1"/>
                </a:solidFill>
              </a:rPr>
              <a:t> (сабақ)  талдаудың мақсатқа бағытталған және мамандандарылған қайта ұйымдастырылуы;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Жоғарғы оқу орынындағы (ЖОО) әрбір оқу этаптары, стандарттар мен программаларды әзірлеу үшін талаптардың нақтылануы;  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Жаңа оқу және оқу-әдістемелік жәрдемақылардың құрылуы;  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Физиканы оқытудың жеделдетілген, инновациялық және дәстүрлі тәсілдерінің тіркесуі;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Жеке-бағдарланған оқытудың өткізілуі, оқушылардың психологиялық резевтерінің қолданылуы.  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288" y="1497491"/>
            <a:ext cx="5478905" cy="478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Физиканы </a:t>
            </a:r>
            <a:r>
              <a:rPr lang="ru-RU" dirty="0" err="1" smtClean="0">
                <a:solidFill>
                  <a:schemeClr val="bg1"/>
                </a:solidFill>
              </a:rPr>
              <a:t>оқыту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интенсификациясының</a:t>
            </a:r>
            <a:r>
              <a:rPr lang="ru-RU" dirty="0" smtClean="0">
                <a:solidFill>
                  <a:schemeClr val="bg1"/>
                </a:solidFill>
              </a:rPr>
              <a:t> резевтері: 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Оқуға деген себепті ынталандыру және оқушылардың әлеуметтік-жеке, оқу және мамандандырылған себептерінің есептеу, физика сабағында оңтайлы психологиялық климатты құру;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Оқушылардың коммуникативті және танымдық қызметтерін тиімді ұйымдасытру; 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Жеке дара жұмыс жасауға тиімді бағыттау және </a:t>
            </a:r>
            <a:r>
              <a:rPr lang="ru-RU" dirty="0" err="1" smtClean="0">
                <a:solidFill>
                  <a:schemeClr val="bg1"/>
                </a:solidFill>
              </a:rPr>
              <a:t>оқу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процессін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индивидуализациялау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оқу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процессін</a:t>
            </a:r>
            <a:r>
              <a:rPr lang="ru-RU" dirty="0" smtClean="0">
                <a:solidFill>
                  <a:schemeClr val="bg1"/>
                </a:solidFill>
              </a:rPr>
              <a:t> жоспарлауды жүзеге асыру және оқу жұмыс бағдарламасын, силлабустарды, пәннің оқу-әдістемелік  кешендерін жүзеге асырыру;</a:t>
            </a:r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Заманауи оқу құралдарының және компьютерлік оқудың шектемелі қолдданылуы.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75" y="2416674"/>
            <a:ext cx="2819399" cy="28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511175" y="609600"/>
            <a:ext cx="7715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Динамика  –механикалық қозғалыстың өзгеруінің пайда болу себептерін зерттейтін физиканың тарауы</a:t>
            </a:r>
          </a:p>
          <a:p>
            <a:pPr algn="just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Негізгі заңдары: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Ньютонның бірінші заңы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Ньютонның екінші заңы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Ньютонның үшінші заңы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Дүниежүзілік тартылыс күші заңы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Гук заңы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SzPct val="100000"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4678363" y="5578475"/>
            <a:ext cx="44656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Ньютон заңы инерциалды жүйені қолдануды қажет етеді.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330200" y="3732213"/>
            <a:ext cx="4222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Дүниежүзілік тартылыс күшін мына жағдайда қолданамыз: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 дене материалдық нүкте болса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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Дене бірыңғай шарлар болып табылады немесе симметриялы елдің таратушының денеге тәуелді болуы.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4810125" y="4479925"/>
            <a:ext cx="42005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Гук заңы тек майысқақ деформациялану нәтижесінде іске асады.</a:t>
            </a:r>
          </a:p>
        </p:txBody>
      </p:sp>
      <p:pic>
        <p:nvPicPr>
          <p:cNvPr id="911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104900"/>
            <a:ext cx="3287713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41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95325" y="390525"/>
            <a:ext cx="7286625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12763" indent="-512763" eaLnBrk="0" hangingPunct="0"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427163" algn="l"/>
                <a:tab pos="2341563" algn="l"/>
                <a:tab pos="3255963" algn="l"/>
                <a:tab pos="4170363" algn="l"/>
                <a:tab pos="5084763" algn="l"/>
                <a:tab pos="5999163" algn="l"/>
                <a:tab pos="6913563" algn="l"/>
                <a:tab pos="7827963" algn="l"/>
                <a:tab pos="8742363" algn="l"/>
                <a:tab pos="9656763" algn="l"/>
                <a:tab pos="105711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Егер денеге басқа денелер әсер етпесе, немесе олардың әсерлері бір-бірін теңестірсе, онда дене тыныштық күйін, немесе бірқалыпты түзу сызықты қозғалыс күйін сақтайды. 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Күш дененің үдеуіне пропорционал. Сондықтан дененің үдеуі оған әрекет ететін  күшке тура пропорционал және дененің массасына кері пропорционал. Бұл тұжырымдама Ньютонның екінші заңы, немесе механиканың екінші заңы деп аталады.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0" indent="0"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III     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Екі дененің бір-бірімен әсерлесу кезіндегі күштері: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модулі жағынан бірдей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бағыты қарама-қарсы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бір түзу бойында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табиғаты бірдей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SzPct val="100000"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SzPct val="100000"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algn="just" eaLnBrk="1" hangingPunct="1">
              <a:buSzPct val="100000"/>
              <a:defRPr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52750"/>
            <a:ext cx="1009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135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071563" y="428625"/>
            <a:ext cx="70723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3200">
                <a:solidFill>
                  <a:srgbClr val="000000"/>
                </a:solidFill>
              </a:rPr>
              <a:t>Бүкіл әлемдік тартылыс күші</a:t>
            </a:r>
          </a:p>
        </p:txBody>
      </p:sp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857250" y="1076325"/>
            <a:ext cx="750093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Бір түзу бойында жататын екі дененің бір-біріне әсерлесу күші, денелердің массасына тура пропорционал және арақашықтарының квадратына кері пропорционал:</a:t>
            </a:r>
          </a:p>
        </p:txBody>
      </p:sp>
      <p:sp>
        <p:nvSpPr>
          <p:cNvPr id="95236" name="Text Box 3"/>
          <p:cNvSpPr txBox="1">
            <a:spLocks noChangeArrowheads="1"/>
          </p:cNvSpPr>
          <p:nvPr/>
        </p:nvSpPr>
        <p:spPr bwMode="auto">
          <a:xfrm>
            <a:off x="1143000" y="3500438"/>
            <a:ext cx="2500313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2800">
              <a:solidFill>
                <a:srgbClr val="FFFFFF"/>
              </a:solidFill>
            </a:endParaRPr>
          </a:p>
          <a:p>
            <a:pPr eaLnBrk="1" hangingPunct="1">
              <a:buSzPct val="100000"/>
            </a:pPr>
            <a:endParaRPr lang="ru-RU" altLang="ru-RU" sz="2800">
              <a:solidFill>
                <a:srgbClr val="FFFFFF"/>
              </a:solidFill>
            </a:endParaRPr>
          </a:p>
        </p:txBody>
      </p:sp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1000125" y="4572000"/>
            <a:ext cx="32861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ru-RU" altLang="ru-RU" sz="2400">
              <a:solidFill>
                <a:srgbClr val="FFFFFF"/>
              </a:solidFill>
            </a:endParaRPr>
          </a:p>
          <a:p>
            <a:pPr algn="ctr" eaLnBrk="1" hangingPunct="1">
              <a:buSzPct val="100000"/>
            </a:pPr>
            <a:endParaRPr lang="ru-RU" altLang="ru-RU" sz="2400">
              <a:solidFill>
                <a:srgbClr val="FFFFFF"/>
              </a:solidFill>
            </a:endParaRP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4286250" y="3500438"/>
            <a:ext cx="407193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</a:rPr>
              <a:t>Физикалық мағына;</a:t>
            </a:r>
          </a:p>
          <a:p>
            <a:pPr algn="just" eaLnBrk="1" hangingPunct="1">
              <a:buSzPct val="100000"/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</a:rPr>
              <a:t>Гравитациялық тұрақты сан күшке тең,массасы 1 кг,арақашықтығы 1м екі материалдық нүктеге тартылады.</a:t>
            </a:r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pic>
        <p:nvPicPr>
          <p:cNvPr id="952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643313"/>
            <a:ext cx="21050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1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9524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pic>
        <p:nvPicPr>
          <p:cNvPr id="9524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33913"/>
            <a:ext cx="29813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44" name="Rectangle 11"/>
          <p:cNvSpPr>
            <a:spLocks noChangeArrowheads="1"/>
          </p:cNvSpPr>
          <p:nvPr/>
        </p:nvSpPr>
        <p:spPr bwMode="auto">
          <a:xfrm>
            <a:off x="0" y="11811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73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Другая 3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85DFD0"/>
      </a:accent1>
      <a:accent2>
        <a:srgbClr val="85DFD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287</TotalTime>
  <Words>498</Words>
  <Application>Microsoft Office PowerPoint</Application>
  <PresentationFormat>Экран (4:3)</PresentationFormat>
  <Paragraphs>66</Paragraphs>
  <Slides>10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Microsoft YaHei</vt:lpstr>
      <vt:lpstr>Arial</vt:lpstr>
      <vt:lpstr>Calibri</vt:lpstr>
      <vt:lpstr>Times New Roman</vt:lpstr>
      <vt:lpstr>Wingdings</vt:lpstr>
      <vt:lpstr>Небеса</vt:lpstr>
      <vt:lpstr>Инновациялық Еуразия университеті «Энергия үнемдеу технологиялары»  кафедрасы</vt:lpstr>
      <vt:lpstr>Мазмұны</vt:lpstr>
      <vt:lpstr>Физиканы оқытудың интенсификация әдістері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Сұлбалар мен кестелерді жүйелейтін мәселелік жағдайлардың мысалдары және оларды талдау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 школьного эксперимента</dc:title>
  <dc:creator>Alfiya</dc:creator>
  <cp:lastModifiedBy>Alfiya</cp:lastModifiedBy>
  <cp:revision>33</cp:revision>
  <dcterms:created xsi:type="dcterms:W3CDTF">2013-08-18T14:46:05Z</dcterms:created>
  <dcterms:modified xsi:type="dcterms:W3CDTF">2014-03-03T14:38:55Z</dcterms:modified>
</cp:coreProperties>
</file>