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713" autoAdjust="0"/>
  </p:normalViewPr>
  <p:slideViewPr>
    <p:cSldViewPr>
      <p:cViewPr varScale="1">
        <p:scale>
          <a:sx n="72" d="100"/>
          <a:sy n="72" d="100"/>
        </p:scale>
        <p:origin x="-12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FD33-A420-42F7-8A71-42F0A12D808F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5209-2938-4787-9A46-CAED8150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FD33-A420-42F7-8A71-42F0A12D808F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5209-2938-4787-9A46-CAED8150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FD33-A420-42F7-8A71-42F0A12D808F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5209-2938-4787-9A46-CAED8150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FD33-A420-42F7-8A71-42F0A12D808F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5209-2938-4787-9A46-CAED8150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FD33-A420-42F7-8A71-42F0A12D808F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5209-2938-4787-9A46-CAED8150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FD33-A420-42F7-8A71-42F0A12D808F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5209-2938-4787-9A46-CAED8150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FD33-A420-42F7-8A71-42F0A12D808F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5209-2938-4787-9A46-CAED8150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FD33-A420-42F7-8A71-42F0A12D808F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5209-2938-4787-9A46-CAED8150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FD33-A420-42F7-8A71-42F0A12D808F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5209-2938-4787-9A46-CAED8150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FD33-A420-42F7-8A71-42F0A12D808F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5209-2938-4787-9A46-CAED8150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FD33-A420-42F7-8A71-42F0A12D808F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5209-2938-4787-9A46-CAED8150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0FD33-A420-42F7-8A71-42F0A12D808F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65209-2938-4787-9A46-CAED81509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Формирование экологических понятий младших школьников на уроках математики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3929066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Крамаренко Наталья Павловна</a:t>
            </a:r>
          </a:p>
          <a:p>
            <a:r>
              <a:rPr lang="ru-RU" sz="2000" smtClean="0">
                <a:solidFill>
                  <a:schemeClr val="tx2">
                    <a:lumMod val="75000"/>
                  </a:schemeClr>
                </a:solidFill>
              </a:rPr>
              <a:t>                 МКОУ СШ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№1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                  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г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Калач-на-Дону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Дидактические игры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Home\Desktop\дети\P10104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8189" y="3143248"/>
            <a:ext cx="4095777" cy="307183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8596" y="1214422"/>
            <a:ext cx="8143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«Угадай в какой улей пчела понесет нектар.»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1500174"/>
            <a:ext cx="7929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Для чего нужны природе насекомые? Пчелы дают высокопитательный и диетический продукт - мед и ценный продукт для промышленности и медицины - воск. В последние два десятилетия от пчел стали получать, кроме меда и воска, лечебные продукты - маточное молочко, пергу, прополис, пчелиный яд. Пчелы также приносят очень большую пользу сельскому хозяйству.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3143248"/>
            <a:ext cx="4214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Собирая нектар и пыльцу, они повышают урожайность многих сельскохозяйственных культур, например,  садовых, огородных, бахчевых, подсолнечника, рапса, гречихи, горчицы, клевера. Современная экологическая обстановка плохо сказывается и на пчелах. Вредные вещества, которые ежедневно выбрасываются в атмосферу, отравляют и губят пчел. Какой мы можем сделать вывод? Нужно ли беречь воду и воздух?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Задачи в стихах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Еж спросил Ежа- соседа</a:t>
            </a:r>
          </a:p>
          <a:p>
            <a:pPr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«Ты откуда, непоседа?» -</a:t>
            </a:r>
          </a:p>
          <a:p>
            <a:pPr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«Запасаюсь я к зиме</a:t>
            </a:r>
          </a:p>
          <a:p>
            <a:pPr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Видишь яблоки на мне?</a:t>
            </a:r>
          </a:p>
          <a:p>
            <a:pPr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Собираю их в лесу</a:t>
            </a:r>
          </a:p>
          <a:p>
            <a:pPr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Шесть принес да три несу».</a:t>
            </a:r>
          </a:p>
          <a:p>
            <a:pPr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Призадумался сосед:</a:t>
            </a:r>
          </a:p>
          <a:p>
            <a:pPr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«Это мало или нет?»</a:t>
            </a:r>
          </a:p>
          <a:p>
            <a:pPr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Поскорее дай ответ!</a:t>
            </a:r>
          </a:p>
          <a:p>
            <a:pPr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Беседа с целью: уточнить представление детей о жизни диких животных.</a:t>
            </a:r>
          </a:p>
          <a:p>
            <a:pPr lvl="1"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Кто видел ежа и где? Кто видел маленьких ежат? У ежихи весной появляются ежата. Обычно их </a:t>
            </a:r>
          </a:p>
          <a:p>
            <a:pPr lvl="1"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рождается7. Они мягкие, пушистые — на ежей совсем не похожи. </a:t>
            </a:r>
            <a:r>
              <a:rPr lang="ru-RU" sz="5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Уних</a:t>
            </a: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нет колючек. Когда мама </a:t>
            </a:r>
          </a:p>
          <a:p>
            <a:pPr lvl="1"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отправляется за едой, ежата греются, прижавшись друг к другу, или ежиха заворачивает их в сухи</a:t>
            </a:r>
          </a:p>
          <a:p>
            <a:pPr lvl="1"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листья. ( Можно провести упражнение на релаксацию. Под спокойную музыку ребятам </a:t>
            </a:r>
          </a:p>
          <a:p>
            <a:pPr lvl="1"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предлагается закрыть глаза, сложить ладошки и представить себе на них пушистых маленьких </a:t>
            </a:r>
          </a:p>
          <a:p>
            <a:pPr lvl="1"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ежат. Некоторым детям это удается. Они очень рады маленьким ежатам.)</a:t>
            </a:r>
          </a:p>
          <a:p>
            <a:pPr>
              <a:buNone/>
            </a:pP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Еж большой соня. Ученые подсчитали, что бодрствует еж не больше шести часов в сутки. И     </a:t>
            </a:r>
          </a:p>
          <a:p>
            <a:pPr>
              <a:buNone/>
            </a:pPr>
            <a:r>
              <a:rPr lang="ru-RU" sz="5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то только летом, ведь зимой еж находится в спячке. В течение всей своей жизни (лет 7-8) это  </a:t>
            </a:r>
          </a:p>
          <a:p>
            <a:pPr>
              <a:buNone/>
            </a:pPr>
            <a:r>
              <a:rPr lang="ru-RU" sz="5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животное ведет активный образ жизни всего год или полтора. А все остальное время он  </a:t>
            </a:r>
          </a:p>
          <a:p>
            <a:pPr>
              <a:buNone/>
            </a:pPr>
            <a:r>
              <a:rPr lang="ru-RU" sz="5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спит. Ну и соня!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142984"/>
            <a:ext cx="3109916" cy="23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Актуальность проблемы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    Согласно стандартам второго поколения очень важно формировать у детей начальных классов основы экологического сознания, грамотность и культуру учащихся, освоение элементарных норм адекватного </a:t>
            </a:r>
            <a:r>
              <a:rPr lang="ru-RU" sz="3000" dirty="0" err="1" smtClean="0">
                <a:solidFill>
                  <a:schemeClr val="tx2">
                    <a:lumMod val="75000"/>
                  </a:schemeClr>
                </a:solidFill>
              </a:rPr>
              <a:t>природосообразного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 поведения  </a:t>
            </a:r>
            <a:endParaRPr lang="ru-RU" sz="3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9"/>
            <a:ext cx="8229600" cy="53578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dirty="0" smtClean="0">
                <a:solidFill>
                  <a:schemeClr val="accent6">
                    <a:lumMod val="75000"/>
                  </a:schemeClr>
                </a:solidFill>
              </a:rPr>
              <a:t>Цель работы: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 разработать средства формирования  </a:t>
            </a:r>
          </a:p>
          <a:p>
            <a:pPr>
              <a:buNone/>
            </a:pPr>
            <a:r>
              <a:rPr lang="ru-RU" sz="3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                         экологических знаний у учащихся на                  </a:t>
            </a:r>
          </a:p>
          <a:p>
            <a:pPr>
              <a:buNone/>
            </a:pPr>
            <a:r>
              <a:rPr lang="ru-RU" sz="3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                         уроках математики. </a:t>
            </a:r>
          </a:p>
          <a:p>
            <a:pPr>
              <a:buNone/>
            </a:pPr>
            <a:r>
              <a:rPr lang="ru-RU" sz="3000" dirty="0" smtClean="0">
                <a:solidFill>
                  <a:schemeClr val="accent6">
                    <a:lumMod val="75000"/>
                  </a:schemeClr>
                </a:solidFill>
              </a:rPr>
              <a:t>Задачи:</a:t>
            </a:r>
          </a:p>
          <a:p>
            <a:pPr marL="514350" indent="-514350">
              <a:buAutoNum type="arabicPeriod"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Проанализировать педагогическую литературу по теме исследования.</a:t>
            </a:r>
          </a:p>
          <a:p>
            <a:pPr marL="514350" indent="-514350">
              <a:buAutoNum type="arabicPeriod"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Выявить эффективные средства формирования экологического образования младших школьников.</a:t>
            </a:r>
          </a:p>
          <a:p>
            <a:pPr marL="514350" indent="-514350">
              <a:buAutoNum type="arabicPeriod"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Повышать уровень экологического сознания, грамотность и культуру учащихся через уроки математики.  </a:t>
            </a:r>
            <a:endParaRPr lang="ru-RU" sz="3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401080" cy="43402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Над проблемой экологического образования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работали: Карл Линней, Жорж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Боффан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Н.А.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Северцев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Гуманному восприятию природы, в сочетании с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пониманием ее красоты, учили великие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педагоги: Ж.Ж. Руссо, Г.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Пестолоцци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, Ф.А.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Дистерверг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К.Д. Ушинский, В.А.Сухомлинский, Л.И.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Божович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исследовал проблему?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Экологическое образование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Экологическое образование - процесс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обучения, воспитания, развития личности,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самообразование и накопление опыта,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направленный на формирование ценностных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ориентаций, поведенческих норм и специальных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знаний по природопользованию, реализуемых в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экологически грамотной деятельности. 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Эффективные средства формирования</a:t>
            </a:r>
            <a:b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800" dirty="0" smtClean="0">
                <a:solidFill>
                  <a:schemeClr val="accent6">
                    <a:lumMod val="75000"/>
                  </a:schemeClr>
                </a:solidFill>
              </a:rPr>
              <a:t>экологического образования</a:t>
            </a:r>
            <a:endParaRPr lang="ru-RU" sz="3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Педагогический опыт по формированию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экологических понятий у младших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школьников на уроках математики включает: 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т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екстовые задачи экологического содержания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идактические игры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адания для устного счета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у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пражнения на развитие логического мышления и внимания.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Результативность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093" t="7556" r="3701" b="9329"/>
          <a:stretch>
            <a:fillRect/>
          </a:stretch>
        </p:blipFill>
        <p:spPr bwMode="auto">
          <a:xfrm>
            <a:off x="5357818" y="4071942"/>
            <a:ext cx="321471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2102" t="7576" r="3315" b="9090"/>
          <a:stretch>
            <a:fillRect/>
          </a:stretch>
        </p:blipFill>
        <p:spPr bwMode="auto">
          <a:xfrm>
            <a:off x="500034" y="1500174"/>
            <a:ext cx="321471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929058" y="1643050"/>
            <a:ext cx="342625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20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13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-201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учебный год </a:t>
            </a:r>
          </a:p>
          <a:p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октябрь </a:t>
            </a:r>
          </a:p>
          <a:p>
            <a:r>
              <a:rPr lang="ru-RU" sz="2500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 класс </a:t>
            </a:r>
          </a:p>
          <a:p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 человек</a:t>
            </a:r>
            <a:endParaRPr lang="ru-RU" sz="2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4480" y="4786322"/>
            <a:ext cx="342625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201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-201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учебный год </a:t>
            </a:r>
          </a:p>
          <a:p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октябрь </a:t>
            </a:r>
          </a:p>
          <a:p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2 класс </a:t>
            </a:r>
          </a:p>
          <a:p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 человек</a:t>
            </a:r>
            <a:endParaRPr lang="ru-RU" sz="2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1538" y="2214554"/>
            <a:ext cx="15783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54,1%</a:t>
            </a:r>
            <a:endParaRPr lang="ru-RU" sz="2500" dirty="0"/>
          </a:p>
        </p:txBody>
      </p:sp>
      <p:sp>
        <p:nvSpPr>
          <p:cNvPr id="12" name="TextBox 11"/>
          <p:cNvSpPr txBox="1"/>
          <p:nvPr/>
        </p:nvSpPr>
        <p:spPr>
          <a:xfrm>
            <a:off x="2500298" y="1928802"/>
            <a:ext cx="15783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45,9%</a:t>
            </a:r>
            <a:endParaRPr lang="ru-RU" sz="2500" dirty="0"/>
          </a:p>
        </p:txBody>
      </p:sp>
      <p:sp>
        <p:nvSpPr>
          <p:cNvPr id="13" name="TextBox 12"/>
          <p:cNvSpPr txBox="1"/>
          <p:nvPr/>
        </p:nvSpPr>
        <p:spPr>
          <a:xfrm>
            <a:off x="5643570" y="4643446"/>
            <a:ext cx="15783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45,5%</a:t>
            </a:r>
            <a:endParaRPr lang="ru-RU" sz="2500" dirty="0"/>
          </a:p>
        </p:txBody>
      </p:sp>
      <p:sp>
        <p:nvSpPr>
          <p:cNvPr id="14" name="TextBox 13"/>
          <p:cNvSpPr txBox="1"/>
          <p:nvPr/>
        </p:nvSpPr>
        <p:spPr>
          <a:xfrm>
            <a:off x="7000892" y="4214818"/>
            <a:ext cx="15783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22,7%</a:t>
            </a:r>
            <a:endParaRPr lang="ru-RU" sz="2500" dirty="0"/>
          </a:p>
        </p:txBody>
      </p:sp>
      <p:sp>
        <p:nvSpPr>
          <p:cNvPr id="15" name="TextBox 14"/>
          <p:cNvSpPr txBox="1"/>
          <p:nvPr/>
        </p:nvSpPr>
        <p:spPr>
          <a:xfrm>
            <a:off x="7000892" y="5000636"/>
            <a:ext cx="15783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31,8%</a:t>
            </a:r>
            <a:endParaRPr lang="ru-RU" sz="25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3500438"/>
            <a:ext cx="325437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4357694"/>
            <a:ext cx="325437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3929066"/>
            <a:ext cx="325437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4071934" y="3500438"/>
            <a:ext cx="1578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Высокий уровень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071934" y="3929066"/>
            <a:ext cx="1578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Средний уровень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071934" y="4357694"/>
            <a:ext cx="1578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Низкий уровень</a:t>
            </a:r>
            <a:endParaRPr lang="ru-RU" sz="140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Заключение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0" u="none" strike="noStrike" dirty="0" smtClean="0">
                <a:solidFill>
                  <a:schemeClr val="tx2">
                    <a:lumMod val="75000"/>
                  </a:schemeClr>
                </a:solidFill>
              </a:rPr>
              <a:t>Действенность любых мер по спасению природы </a:t>
            </a:r>
          </a:p>
          <a:p>
            <a:pPr>
              <a:buNone/>
            </a:pPr>
            <a:r>
              <a:rPr lang="ru-RU" i="0" u="none" strike="noStrike" dirty="0" smtClean="0">
                <a:solidFill>
                  <a:schemeClr val="tx2">
                    <a:lumMod val="75000"/>
                  </a:schemeClr>
                </a:solidFill>
              </a:rPr>
              <a:t>определяется поведением людей, их отношением </a:t>
            </a:r>
          </a:p>
          <a:p>
            <a:pPr>
              <a:buNone/>
            </a:pPr>
            <a:r>
              <a:rPr lang="ru-RU" i="0" u="none" strike="noStrike" dirty="0" smtClean="0">
                <a:solidFill>
                  <a:schemeClr val="tx2">
                    <a:lumMod val="75000"/>
                  </a:schemeClr>
                </a:solidFill>
              </a:rPr>
              <a:t>к окружающей среде, природе. А основы этого </a:t>
            </a:r>
          </a:p>
          <a:p>
            <a:pPr>
              <a:buNone/>
            </a:pPr>
            <a:r>
              <a:rPr lang="ru-RU" i="0" u="none" strike="noStrike" dirty="0" smtClean="0">
                <a:solidFill>
                  <a:schemeClr val="tx2">
                    <a:lumMod val="75000"/>
                  </a:schemeClr>
                </a:solidFill>
              </a:rPr>
              <a:t>отношения закладываются в детстве. Поэтому </a:t>
            </a:r>
          </a:p>
          <a:p>
            <a:pPr>
              <a:buNone/>
            </a:pPr>
            <a:r>
              <a:rPr lang="ru-RU" i="0" u="none" strike="noStrike" dirty="0" smtClean="0">
                <a:solidFill>
                  <a:schemeClr val="tx2">
                    <a:lumMod val="75000"/>
                  </a:schemeClr>
                </a:solidFill>
              </a:rPr>
              <a:t>дошкольный и младший школьный возраст </a:t>
            </a:r>
          </a:p>
          <a:p>
            <a:pPr>
              <a:buNone/>
            </a:pPr>
            <a:r>
              <a:rPr lang="ru-RU" i="0" u="none" strike="noStrike" dirty="0" smtClean="0">
                <a:solidFill>
                  <a:schemeClr val="tx2">
                    <a:lumMod val="75000"/>
                  </a:schemeClr>
                </a:solidFill>
              </a:rPr>
              <a:t>должны стать объектом пристального внимания и </a:t>
            </a:r>
          </a:p>
          <a:p>
            <a:pPr>
              <a:buNone/>
            </a:pPr>
            <a:r>
              <a:rPr lang="ru-RU" i="0" u="none" strike="noStrike" dirty="0" smtClean="0">
                <a:solidFill>
                  <a:schemeClr val="tx2">
                    <a:lumMod val="75000"/>
                  </a:schemeClr>
                </a:solidFill>
              </a:rPr>
              <a:t>педагогов, и психологов, занимающихся </a:t>
            </a:r>
          </a:p>
          <a:p>
            <a:pPr>
              <a:buNone/>
            </a:pPr>
            <a:r>
              <a:rPr lang="ru-RU" i="0" u="none" strike="noStrike" dirty="0" smtClean="0">
                <a:solidFill>
                  <a:schemeClr val="tx2">
                    <a:lumMod val="75000"/>
                  </a:schemeClr>
                </a:solidFill>
              </a:rPr>
              <a:t>проблемами экологического образования и </a:t>
            </a:r>
          </a:p>
          <a:p>
            <a:pPr>
              <a:buNone/>
            </a:pPr>
            <a:r>
              <a:rPr lang="ru-RU" i="0" u="none" strike="noStrike" dirty="0" smtClean="0">
                <a:solidFill>
                  <a:schemeClr val="tx2">
                    <a:lumMod val="75000"/>
                  </a:schemeClr>
                </a:solidFill>
              </a:rPr>
              <a:t>воспитания.</a:t>
            </a: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                            С.Д.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Дерябо</a:t>
            </a:r>
            <a:r>
              <a:rPr lang="ru-RU" i="0" u="none" strike="noStrike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Текстовые задачи с экологическим содержанием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Home\Desktop\Травы\Айболит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1449055" cy="1811319"/>
          </a:xfrm>
          <a:prstGeom prst="rect">
            <a:avLst/>
          </a:prstGeom>
          <a:noFill/>
        </p:spPr>
      </p:pic>
      <p:pic>
        <p:nvPicPr>
          <p:cNvPr id="2051" name="Picture 3" descr="C:\Users\Home\Desktop\Травы\Ромашка оптечна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428736"/>
            <a:ext cx="2948148" cy="452438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28794" y="1571938"/>
            <a:ext cx="4000528" cy="5286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50" dirty="0" smtClean="0">
                <a:solidFill>
                  <a:schemeClr val="tx2">
                    <a:lumMod val="75000"/>
                  </a:schemeClr>
                </a:solidFill>
              </a:rPr>
              <a:t>Отгадайте загадку: </a:t>
            </a:r>
          </a:p>
          <a:p>
            <a:r>
              <a:rPr lang="ru-RU" sz="1250" dirty="0">
                <a:solidFill>
                  <a:schemeClr val="tx2">
                    <a:lumMod val="75000"/>
                  </a:schemeClr>
                </a:solidFill>
              </a:rPr>
              <a:t>З</a:t>
            </a:r>
            <a:r>
              <a:rPr lang="ru-RU" sz="1250" dirty="0" smtClean="0">
                <a:solidFill>
                  <a:schemeClr val="tx2">
                    <a:lumMod val="75000"/>
                  </a:schemeClr>
                </a:solidFill>
              </a:rPr>
              <a:t>накома с детства каждому</a:t>
            </a:r>
          </a:p>
          <a:p>
            <a:r>
              <a:rPr lang="ru-RU" sz="1250" dirty="0" smtClean="0">
                <a:solidFill>
                  <a:schemeClr val="tx2">
                    <a:lumMod val="75000"/>
                  </a:schemeClr>
                </a:solidFill>
              </a:rPr>
              <a:t>Их белая рубашка</a:t>
            </a:r>
          </a:p>
          <a:p>
            <a:r>
              <a:rPr lang="ru-RU" sz="1250" dirty="0" smtClean="0">
                <a:solidFill>
                  <a:schemeClr val="tx2">
                    <a:lumMod val="75000"/>
                  </a:schemeClr>
                </a:solidFill>
              </a:rPr>
              <a:t>С серединой ярко — желтой,</a:t>
            </a:r>
          </a:p>
          <a:p>
            <a:r>
              <a:rPr lang="ru-RU" sz="1250" dirty="0" smtClean="0">
                <a:solidFill>
                  <a:schemeClr val="tx2">
                    <a:lumMod val="75000"/>
                  </a:schemeClr>
                </a:solidFill>
              </a:rPr>
              <a:t>Что это за цветок? (Ромашка)</a:t>
            </a:r>
          </a:p>
          <a:p>
            <a:r>
              <a:rPr lang="ru-RU" sz="1250" dirty="0" smtClean="0">
                <a:solidFill>
                  <a:schemeClr val="tx2">
                    <a:lumMod val="75000"/>
                  </a:schemeClr>
                </a:solidFill>
              </a:rPr>
              <a:t>О ромашках будем решать задачу.</a:t>
            </a:r>
          </a:p>
          <a:p>
            <a:r>
              <a:rPr lang="ru-RU" sz="1250" dirty="0" smtClean="0">
                <a:solidFill>
                  <a:schemeClr val="tx2">
                    <a:lumMod val="75000"/>
                  </a:schemeClr>
                </a:solidFill>
              </a:rPr>
              <a:t>Какие ромашки можно собирать в букеты? (Садовые)</a:t>
            </a:r>
          </a:p>
          <a:p>
            <a:r>
              <a:rPr lang="ru-RU" sz="1250" b="0" dirty="0" smtClean="0">
                <a:solidFill>
                  <a:schemeClr val="tx2">
                    <a:lumMod val="75000"/>
                  </a:schemeClr>
                </a:solidFill>
              </a:rPr>
              <a:t>« В первом букете 39 ромашек. Это на 12 ромашек больше, чем во втором букете, но на 4 ромашки меньше, чем в третьем. Сколько ромашек в трех букетах?» </a:t>
            </a:r>
            <a:endParaRPr lang="ru-RU" sz="125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250" b="0" dirty="0" smtClean="0">
                <a:solidFill>
                  <a:schemeClr val="tx2">
                    <a:lumMod val="75000"/>
                  </a:schemeClr>
                </a:solidFill>
              </a:rPr>
              <a:t>После решения задачи проводится беседа о бережном отношении к растениям. И сообщаются интересные факты о ромашках.</a:t>
            </a:r>
          </a:p>
          <a:p>
            <a:r>
              <a:rPr lang="ru-RU" sz="1250" b="0" dirty="0" smtClean="0">
                <a:solidFill>
                  <a:schemeClr val="tx2">
                    <a:lumMod val="75000"/>
                  </a:schemeClr>
                </a:solidFill>
              </a:rPr>
              <a:t>А есть ромашка аптечная, растущая на лугах, полях. Она относится к лекарственным растениям. Отвары и настои ромашки успокаивают судороги, улучшают пищеварение. А вы знаете, что ромашку нельзя назвать цветком? Это не один, а тысячи цветков, соединенных в соцветие корзинку. Каждый белый лепесток — это отдельный маленький цветок, имеющий форму язычка. Маленькие желтые трубочки в сердцевине — это тоже крохотные цветки. Объединяясь вместе, мелкие цветочки образуют более заметную и привлекательную «посадочную площадку» для насекомых — опылителей.</a:t>
            </a:r>
            <a:endParaRPr lang="ru-RU" sz="125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250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157</TotalTime>
  <Words>874</Words>
  <Application>Microsoft Office PowerPoint</Application>
  <PresentationFormat>Экран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Формирование экологических понятий младших школьников на уроках математики</vt:lpstr>
      <vt:lpstr>Актуальность проблемы</vt:lpstr>
      <vt:lpstr>Презентация PowerPoint</vt:lpstr>
      <vt:lpstr>Кто исследовал проблему?</vt:lpstr>
      <vt:lpstr>Экологическое образование</vt:lpstr>
      <vt:lpstr>Эффективные средства формирования экологического образования</vt:lpstr>
      <vt:lpstr>Результативность</vt:lpstr>
      <vt:lpstr>Заключение</vt:lpstr>
      <vt:lpstr>Текстовые задачи с экологическим содержанием</vt:lpstr>
      <vt:lpstr>Дидактические игры</vt:lpstr>
      <vt:lpstr>Задачи в стихах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экологических понятий младших школьников на уроках математики</dc:title>
  <dc:creator>Home</dc:creator>
  <cp:lastModifiedBy>RePack by Diakov</cp:lastModifiedBy>
  <cp:revision>19</cp:revision>
  <dcterms:created xsi:type="dcterms:W3CDTF">2011-02-17T18:53:58Z</dcterms:created>
  <dcterms:modified xsi:type="dcterms:W3CDTF">2017-04-14T05:47:46Z</dcterms:modified>
</cp:coreProperties>
</file>