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52;&#1086;&#1105;%20&#1087;&#1088;&#1080;&#1079;&#1074;&#1072;&#1085;&#1080;&#1077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319" y="422496"/>
            <a:ext cx="8449346" cy="63389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КГУ «Средняя школа № 2»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«Формирование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информационной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культуры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уроках самопознание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».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/>
              <a:t>Учитель </a:t>
            </a:r>
            <a:r>
              <a:rPr lang="ru-RU" sz="3200" b="1" dirty="0"/>
              <a:t>самопознания</a:t>
            </a:r>
            <a:br>
              <a:rPr lang="ru-RU" sz="3200" b="1" dirty="0"/>
            </a:br>
            <a:r>
              <a:rPr lang="ru-RU" sz="3200" b="1" dirty="0"/>
              <a:t>Церковная Т.В.</a:t>
            </a:r>
            <a:br>
              <a:rPr lang="ru-RU" sz="3200" b="1" dirty="0"/>
            </a:br>
            <a:r>
              <a:rPr lang="ru-RU" sz="3200" b="1" dirty="0" smtClean="0"/>
              <a:t>2019 – 2020 учебный год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95464"/>
            <a:ext cx="5834130" cy="283632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59" y="195464"/>
            <a:ext cx="4494726" cy="37186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3031792"/>
            <a:ext cx="4253409" cy="3638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3914122"/>
            <a:ext cx="4618445" cy="28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8" y="180304"/>
            <a:ext cx="8796270" cy="6555347"/>
          </a:xfrm>
        </p:spPr>
        <p:txBody>
          <a:bodyPr/>
          <a:lstStyle/>
          <a:p>
            <a:pPr algn="just"/>
            <a:r>
              <a:rPr lang="ru-RU" sz="2400" dirty="0" smtClean="0"/>
              <a:t>На</a:t>
            </a:r>
            <a:r>
              <a:rPr lang="ru-RU" sz="2400" dirty="0"/>
              <a:t> первом этапе обучения </a:t>
            </a:r>
            <a:r>
              <a:rPr lang="ru-RU" sz="2400" b="1" dirty="0"/>
              <a:t>формирую понятийный аппарат</a:t>
            </a:r>
            <a:r>
              <a:rPr lang="ru-RU" sz="2400" dirty="0"/>
              <a:t> с использованием словарей, каталогов, указателей, справочников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1200" dirty="0"/>
          </a:p>
          <a:p>
            <a:pPr algn="just"/>
            <a:r>
              <a:rPr lang="ru-RU" sz="2400" dirty="0"/>
              <a:t>На втором этапе - </a:t>
            </a:r>
            <a:r>
              <a:rPr lang="ru-RU" sz="2400" b="1" dirty="0"/>
              <a:t>базовые умения и навыки информационной культуры</a:t>
            </a:r>
            <a:r>
              <a:rPr lang="ru-RU" sz="2400" dirty="0"/>
              <a:t>: поиск, изучение и анализ информации, применение информации и выбор формы ее представления, обмен деятельностью и информацией с использованием ИКТ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1200" dirty="0"/>
          </a:p>
          <a:p>
            <a:pPr algn="just"/>
            <a:r>
              <a:rPr lang="ru-RU" sz="2400" dirty="0"/>
              <a:t>На третьем этапе - </a:t>
            </a:r>
            <a:r>
              <a:rPr lang="ru-RU" sz="2400" b="1" dirty="0"/>
              <a:t>развиваю навыки целенаправленного применения элементов информационной культуры в учебной деятельности</a:t>
            </a:r>
            <a:r>
              <a:rPr lang="ru-RU" sz="2400" dirty="0"/>
              <a:t>: построение информационно - поисковых систем, систематизация информации по заданным признакам, извлечение данных и представление их в табличной форме, составление плана информационного сообщения, выбор формы его изложения, видоизменение формы, знаковой системы, носителя информации, установление ассоциативных и практических связей между информационными сообщениями.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2" y="365126"/>
            <a:ext cx="8796271" cy="10129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элементов информационной культуры на каждом этапе осуществляется через использование соответствующих приёмов и методов обучения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3" y="1468192"/>
            <a:ext cx="8693239" cy="524170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1.</a:t>
            </a:r>
            <a:r>
              <a:rPr lang="ru-RU" b="1" dirty="0"/>
              <a:t>  Метод проектов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/>
              <a:t>3 класс – «Добрые песни о главном</a:t>
            </a:r>
            <a:r>
              <a:rPr lang="ru-RU" dirty="0" smtClean="0"/>
              <a:t>»</a:t>
            </a:r>
          </a:p>
          <a:p>
            <a:r>
              <a:rPr lang="ru-RU" dirty="0"/>
              <a:t>4 класс – «Мудрые мысли о </a:t>
            </a:r>
            <a:r>
              <a:rPr lang="ru-RU" dirty="0" smtClean="0"/>
              <a:t>главном»</a:t>
            </a:r>
          </a:p>
          <a:p>
            <a:endParaRPr lang="ru-RU" dirty="0" smtClean="0"/>
          </a:p>
          <a:p>
            <a:r>
              <a:rPr lang="ru-RU" dirty="0"/>
              <a:t>5 класс – «Добро начинается с меня»</a:t>
            </a:r>
          </a:p>
          <a:p>
            <a:r>
              <a:rPr lang="ru-RU" dirty="0"/>
              <a:t>6 класс – «Природа – бесценный дар»</a:t>
            </a:r>
          </a:p>
          <a:p>
            <a:r>
              <a:rPr lang="ru-RU" dirty="0"/>
              <a:t>7 класс – «Дружба в коллективе»</a:t>
            </a:r>
          </a:p>
          <a:p>
            <a:r>
              <a:rPr lang="ru-RU" dirty="0"/>
              <a:t>8 класс – «Служение обществу»</a:t>
            </a:r>
          </a:p>
          <a:p>
            <a:r>
              <a:rPr lang="ru-RU" dirty="0"/>
              <a:t>9 класс – «Моё поколение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10 класс – </a:t>
            </a:r>
            <a:r>
              <a:rPr lang="ru-RU" b="1" dirty="0">
                <a:hlinkClick r:id="rId2" action="ppaction://hlinkfile"/>
              </a:rPr>
              <a:t>«Моё призвание»</a:t>
            </a:r>
            <a:endParaRPr lang="ru-RU" b="1" dirty="0"/>
          </a:p>
          <a:p>
            <a:r>
              <a:rPr lang="ru-RU" dirty="0"/>
              <a:t>11 класс – «Становление истинного лидера»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 descr="C:\Users\Татьяна Викторовна\Desktop\Фото к ПС\SAM_39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2" y="4340180"/>
            <a:ext cx="3168202" cy="218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Татьяна Викторовна\Desktop\Фото к ПС\SAM_46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8" y="1397357"/>
            <a:ext cx="3799266" cy="2691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9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5" y="167425"/>
            <a:ext cx="8744755" cy="6490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2.Медиаобразование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/>
              <a:t>3. Самостоятельный поиск </a:t>
            </a:r>
            <a:r>
              <a:rPr lang="ru-RU" sz="2400" b="1" dirty="0" smtClean="0"/>
              <a:t>информации</a:t>
            </a:r>
          </a:p>
          <a:p>
            <a:pPr marL="0" indent="0" algn="r">
              <a:buNone/>
            </a:pPr>
            <a:r>
              <a:rPr lang="ru-RU" sz="2400" b="1" dirty="0" smtClean="0"/>
              <a:t>4. </a:t>
            </a:r>
            <a:r>
              <a:rPr lang="ru-RU" sz="2400" b="1" dirty="0"/>
              <a:t>Создание альтернативной ситуации</a:t>
            </a:r>
            <a:r>
              <a:rPr lang="ru-RU" sz="2400" b="1" dirty="0" smtClean="0"/>
              <a:t>.</a:t>
            </a:r>
          </a:p>
          <a:p>
            <a:pPr marL="0" indent="0" algn="r">
              <a:buNone/>
            </a:pPr>
            <a:endParaRPr lang="ru-RU" sz="1200" b="1" dirty="0" smtClean="0"/>
          </a:p>
          <a:p>
            <a:pPr marL="0" indent="0" algn="r">
              <a:buNone/>
            </a:pPr>
            <a:r>
              <a:rPr lang="ru-RU" sz="2400" b="1" dirty="0"/>
              <a:t>5. Обсуждение прочитанного </a:t>
            </a:r>
            <a:endParaRPr lang="ru-RU" sz="2400" b="1" dirty="0" smtClean="0"/>
          </a:p>
          <a:p>
            <a:pPr marL="0" indent="0" algn="r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газетах и журналах</a:t>
            </a:r>
            <a:r>
              <a:rPr lang="ru-RU" sz="2400" b="1" dirty="0" smtClean="0"/>
              <a:t>.</a:t>
            </a:r>
          </a:p>
          <a:p>
            <a:pPr marL="0" indent="0" algn="r">
              <a:buNone/>
            </a:pPr>
            <a:r>
              <a:rPr lang="ru-RU" sz="2400" dirty="0"/>
              <a:t> </a:t>
            </a:r>
            <a:endParaRPr lang="ru-RU" sz="2400" dirty="0" smtClean="0"/>
          </a:p>
          <a:p>
            <a:pPr marL="0" indent="0" algn="r">
              <a:buNone/>
            </a:pPr>
            <a:r>
              <a:rPr lang="ru-RU" sz="2400" b="1" dirty="0"/>
              <a:t>6. Подготовка собственной информации </a:t>
            </a:r>
            <a:endParaRPr lang="ru-RU" sz="2400" b="1" dirty="0" smtClean="0"/>
          </a:p>
          <a:p>
            <a:pPr marL="0" indent="0" algn="r">
              <a:buNone/>
            </a:pPr>
            <a:r>
              <a:rPr lang="ru-RU" sz="2400" b="1" dirty="0" smtClean="0"/>
              <a:t>с </a:t>
            </a:r>
            <a:r>
              <a:rPr lang="ru-RU" sz="2400" b="1" dirty="0"/>
              <a:t>использованием разных носителей.</a:t>
            </a:r>
            <a:r>
              <a:rPr lang="ru-RU" dirty="0"/>
              <a:t> </a:t>
            </a:r>
            <a:endParaRPr lang="ru-RU" sz="2400" b="1" dirty="0"/>
          </a:p>
        </p:txBody>
      </p:sp>
      <p:pic>
        <p:nvPicPr>
          <p:cNvPr id="4" name="Рисунок 3" descr="C:\Users\Татьяна Викторовна\Desktop\Фото к ПС\SAM_47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3" y="668382"/>
            <a:ext cx="3103245" cy="23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тьяна Викторовна\Desktop\Фото к ПС\SAM_46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22" y="167425"/>
            <a:ext cx="3876540" cy="293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 Викторовна\Desktop\Фото к ПС\SAM_47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2" y="3978663"/>
            <a:ext cx="3059430" cy="229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3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" y="141668"/>
            <a:ext cx="8425198" cy="603529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7. Информационные технологии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8</a:t>
            </a:r>
            <a:r>
              <a:rPr lang="ru-RU" sz="2400" b="1" dirty="0" smtClean="0"/>
              <a:t>. </a:t>
            </a:r>
            <a:r>
              <a:rPr lang="ru-RU" sz="2400" b="1" dirty="0"/>
              <a:t>Работа с текстом</a:t>
            </a:r>
            <a:r>
              <a:rPr lang="ru-RU" sz="2400" dirty="0"/>
              <a:t> 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 descr="C:\Users\Татьяна Викторовна\Desktop\Фото к ПС\SAM_43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2" y="1113137"/>
            <a:ext cx="6299835" cy="298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Татьяна Викторовна\Desktop\Фото к ПС\SAM_47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2" y="3968318"/>
            <a:ext cx="6150694" cy="275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3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29" y="365125"/>
            <a:ext cx="8577329" cy="6138705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Мы </a:t>
            </a:r>
            <a:r>
              <a:rPr lang="ru-RU" b="1" dirty="0"/>
              <a:t>вступаем в период, когда культура имеет </a:t>
            </a:r>
            <a:br>
              <a:rPr lang="ru-RU" b="1" dirty="0"/>
            </a:br>
            <a:r>
              <a:rPr lang="ru-RU" b="1" dirty="0"/>
              <a:t>значение большее, чем, когда - либо.</a:t>
            </a:r>
            <a:br>
              <a:rPr lang="ru-RU" b="1" dirty="0"/>
            </a:br>
            <a:r>
              <a:rPr lang="ru-RU" b="1" dirty="0"/>
              <a:t>Культура не является чем-то окаменевшим в янтаре,</a:t>
            </a:r>
            <a:br>
              <a:rPr lang="ru-RU" b="1" dirty="0"/>
            </a:br>
            <a:r>
              <a:rPr lang="ru-RU" b="1" dirty="0"/>
              <a:t>это то, что мы создаем заново каждый день.</a:t>
            </a:r>
            <a:br>
              <a:rPr lang="ru-RU" b="1" dirty="0"/>
            </a:br>
            <a:r>
              <a:rPr lang="ru-RU" b="1" dirty="0"/>
              <a:t> </a:t>
            </a:r>
            <a:br>
              <a:rPr lang="ru-RU" b="1" dirty="0"/>
            </a:br>
            <a:r>
              <a:rPr lang="ru-RU" i="1" dirty="0" err="1"/>
              <a:t>Э́лвин</a:t>
            </a:r>
            <a:r>
              <a:rPr lang="ru-RU" i="1" dirty="0"/>
              <a:t> </a:t>
            </a:r>
            <a:r>
              <a:rPr lang="ru-RU" i="1" dirty="0" err="1"/>
              <a:t>То́ффлер</a:t>
            </a:r>
            <a:r>
              <a:rPr lang="ru-RU" dirty="0"/>
              <a:t> (1928 -2016) </a:t>
            </a:r>
            <a:br>
              <a:rPr lang="ru-RU" dirty="0"/>
            </a:br>
            <a:r>
              <a:rPr lang="ru-RU" dirty="0"/>
              <a:t>Американский философ, социолог и футуролог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Users\Татьяна Викторовна\Desktop\Фото к ПС\EUot72kg3b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77" y="249216"/>
            <a:ext cx="2887282" cy="2197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5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1" y="309092"/>
            <a:ext cx="8512935" cy="63235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культура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/>
              <a:t>— это качественная характеристика, прежде всего жизнедеятельности человека, в области получения, передачи, хранения и использования информации, где приоритетными являются общечеловеческие духовные ценности.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 algn="just">
              <a:buNone/>
            </a:pPr>
            <a:r>
              <a:rPr lang="ru-RU" sz="2200" b="1" i="1" dirty="0" smtClean="0"/>
              <a:t>Содержание </a:t>
            </a:r>
            <a:r>
              <a:rPr lang="ru-RU" sz="2200" b="1" i="1" dirty="0"/>
              <a:t>информационной культуры проявляется:</a:t>
            </a:r>
          </a:p>
          <a:p>
            <a:pPr algn="just"/>
            <a:r>
              <a:rPr lang="ru-RU" sz="2200" dirty="0" smtClean="0"/>
              <a:t> </a:t>
            </a:r>
            <a:r>
              <a:rPr lang="ru-RU" sz="2200" dirty="0"/>
              <a:t>в умении поиска необходимых данных в различных источниках информации;</a:t>
            </a:r>
          </a:p>
          <a:p>
            <a:pPr algn="just"/>
            <a:r>
              <a:rPr lang="ru-RU" sz="2200" dirty="0" smtClean="0"/>
              <a:t> </a:t>
            </a:r>
            <a:r>
              <a:rPr lang="ru-RU" sz="2200" dirty="0"/>
              <a:t>в способности использовать в своей деятельности компьютерные технологии;</a:t>
            </a:r>
          </a:p>
          <a:p>
            <a:pPr algn="just"/>
            <a:r>
              <a:rPr lang="ru-RU" sz="2200" dirty="0" smtClean="0"/>
              <a:t> </a:t>
            </a:r>
            <a:r>
              <a:rPr lang="ru-RU" sz="2200" dirty="0"/>
              <a:t>в умении выделять в своей деятельности информационные процессы и управлять ими;</a:t>
            </a:r>
          </a:p>
          <a:p>
            <a:pPr algn="just"/>
            <a:r>
              <a:rPr lang="ru-RU" sz="2200" dirty="0"/>
              <a:t>  в овладении основами аналитической переработки информации;</a:t>
            </a:r>
          </a:p>
          <a:p>
            <a:pPr algn="just"/>
            <a:r>
              <a:rPr lang="ru-RU" sz="2200" dirty="0" smtClean="0"/>
              <a:t> </a:t>
            </a:r>
            <a:r>
              <a:rPr lang="ru-RU" sz="2200" dirty="0"/>
              <a:t>в овладении практическими способами работы с различной информацией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359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9939"/>
            <a:ext cx="9144000" cy="1275927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Основными направлениями педагогической деятельности по формированию информационной культуры являются</a:t>
            </a:r>
            <a:r>
              <a:rPr lang="ru-RU" sz="2700" b="1" dirty="0" smtClean="0"/>
              <a:t>:</a:t>
            </a:r>
            <a:endParaRPr lang="ru-RU" sz="48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742218" y="474213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930734" y="1882964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97783" y="3070727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019300" y="3902786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782201" y="6018661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950483" y="1624652"/>
            <a:ext cx="5794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новых методов и способов представления, обработки данных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3230" y="2390420"/>
            <a:ext cx="7489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в своей педагогической деятельности более широкого спектра методических материалов и наглядных пособий;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4467" y="3791656"/>
            <a:ext cx="6139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использование компьютерных обучающих и контролирующих тестов;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03" y="4819513"/>
            <a:ext cx="4477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своей квалификации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0734" y="5373957"/>
            <a:ext cx="6917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своего профессионального роста и самообразования информационные ресурсы компьютерных сетей.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1" y="631065"/>
            <a:ext cx="8641724" cy="5756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/>
              <a:t>Использование информационно - коммуникационных технологий в учебно-воспитательном процессе требует от учителя:</a:t>
            </a:r>
            <a:r>
              <a:rPr lang="ru-RU" sz="2800" b="1" dirty="0"/>
              <a:t> </a:t>
            </a:r>
            <a:r>
              <a:rPr lang="ru-RU" sz="2800" dirty="0"/>
              <a:t>  </a:t>
            </a:r>
            <a:endParaRPr lang="ru-RU" sz="2800" dirty="0" smtClean="0"/>
          </a:p>
          <a:p>
            <a:r>
              <a:rPr lang="ru-RU" sz="2800" dirty="0" smtClean="0"/>
              <a:t>изучения </a:t>
            </a:r>
            <a:r>
              <a:rPr lang="ru-RU" sz="2800" dirty="0"/>
              <a:t>основ информационных технологий в различных сферах жизни и деятельности</a:t>
            </a:r>
            <a:r>
              <a:rPr lang="ru-RU" sz="2800" dirty="0" smtClean="0"/>
              <a:t>;</a:t>
            </a:r>
          </a:p>
          <a:p>
            <a:pPr marL="0" indent="0">
              <a:buNone/>
            </a:pPr>
            <a:endParaRPr lang="ru-RU" sz="1200" dirty="0"/>
          </a:p>
          <a:p>
            <a:r>
              <a:rPr lang="ru-RU" sz="2800" dirty="0" smtClean="0"/>
              <a:t>повышения </a:t>
            </a:r>
            <a:r>
              <a:rPr lang="ru-RU" sz="2800" dirty="0"/>
              <a:t>эффективности воспитательного процесса на базе создания и активного использования информационного </a:t>
            </a:r>
            <a:r>
              <a:rPr lang="ru-RU" sz="2800" dirty="0" smtClean="0"/>
              <a:t>пространства воспитательной работы;</a:t>
            </a:r>
            <a:r>
              <a:rPr lang="ru-RU" sz="2800" dirty="0"/>
              <a:t> </a:t>
            </a:r>
            <a:endParaRPr lang="ru-RU" sz="2800" dirty="0" smtClean="0"/>
          </a:p>
          <a:p>
            <a:pPr marL="0" indent="0">
              <a:buNone/>
            </a:pPr>
            <a:endParaRPr lang="ru-RU" sz="1200" dirty="0"/>
          </a:p>
          <a:p>
            <a:r>
              <a:rPr lang="ru-RU" sz="2800" dirty="0" smtClean="0"/>
              <a:t>формирования </a:t>
            </a:r>
            <a:r>
              <a:rPr lang="ru-RU" sz="2800" dirty="0"/>
              <a:t>мировоззрения учащихся, базирующегося на научном, критическом отношении к информации.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51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1" y="206062"/>
            <a:ext cx="8744755" cy="6439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Информационно – образовательная среда издательства ННПООЦ «</a:t>
            </a:r>
            <a:r>
              <a:rPr lang="ru-RU" sz="2400" b="1" dirty="0" err="1"/>
              <a:t>Бобек</a:t>
            </a:r>
            <a:r>
              <a:rPr lang="ru-RU" sz="2400" b="1" dirty="0"/>
              <a:t>», формируется на основе разнообразных информационных образовательных ресурсов, современных средств коммуникации, педагогических технологий и направлена на формирование творческой, интеллектуально и социально развитой личности и отвечает мировым тенденциям в развитии образования: </a:t>
            </a:r>
            <a:endParaRPr lang="ru-RU" sz="2400" b="1" dirty="0" smtClean="0"/>
          </a:p>
          <a:p>
            <a:pPr lvl="0"/>
            <a:r>
              <a:rPr lang="ru-RU" sz="2400" dirty="0" smtClean="0"/>
              <a:t>от обучения как преподнесения системы знаний к работе (активной деятельности) над заданиями (проблемами) с целью выработки определенных решений;</a:t>
            </a:r>
          </a:p>
          <a:p>
            <a:pPr lvl="0"/>
            <a:r>
              <a:rPr lang="ru-RU" sz="2400" dirty="0" smtClean="0"/>
              <a:t>от </a:t>
            </a:r>
            <a:r>
              <a:rPr lang="ru-RU" sz="2400" dirty="0"/>
              <a:t>акцента на освоение отдельных учебных предметов к </a:t>
            </a:r>
            <a:r>
              <a:rPr lang="ru-RU" sz="2400" dirty="0" err="1"/>
              <a:t>полидисциплинарному</a:t>
            </a:r>
            <a:r>
              <a:rPr lang="ru-RU" sz="2400" dirty="0"/>
              <a:t> (</a:t>
            </a:r>
            <a:r>
              <a:rPr lang="ru-RU" sz="2400" dirty="0" err="1"/>
              <a:t>межпредметному</a:t>
            </a:r>
            <a:r>
              <a:rPr lang="ru-RU" sz="2400" dirty="0"/>
              <a:t>) изучению сложных ситуаций реальной жизни;</a:t>
            </a:r>
          </a:p>
          <a:p>
            <a:pPr lvl="0"/>
            <a:r>
              <a:rPr lang="ru-RU" sz="2400" dirty="0"/>
              <a:t>от работы учителя как транслятора знаний к совместной работе учителя и учеников – сотрудничеству в ходе овладения знаниями;</a:t>
            </a:r>
          </a:p>
          <a:p>
            <a:pPr lvl="0"/>
            <a:r>
              <a:rPr lang="ru-RU" sz="2400" dirty="0"/>
              <a:t>от единоличного руководства учителя к активному участию учащихся в выборе содержания и методов обучения.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27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45">
            <a:off x="1243614" y="3116001"/>
            <a:ext cx="2579403" cy="338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365127"/>
            <a:ext cx="8270651" cy="665184"/>
          </a:xfrm>
        </p:spPr>
        <p:txBody>
          <a:bodyPr/>
          <a:lstStyle/>
          <a:p>
            <a:r>
              <a:rPr lang="ru-RU" b="1" dirty="0" smtClean="0"/>
              <a:t>Учебник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99" y="1184856"/>
            <a:ext cx="8654602" cy="53576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  Является </a:t>
            </a:r>
            <a:r>
              <a:rPr lang="ru-RU" sz="2400" dirty="0"/>
              <a:t>своего рода «навигатором», обеспечивающим выход на другие образовательные ресурсы с помощью которых учащийся «добирает» необходимую информацию, представленную в разных формах в других компонентах учебно-методического комплекта.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59" y="2559725"/>
            <a:ext cx="3149368" cy="41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2153"/>
          </a:xfrm>
        </p:spPr>
        <p:txBody>
          <a:bodyPr/>
          <a:lstStyle/>
          <a:p>
            <a:r>
              <a:rPr lang="ru-RU" b="1" dirty="0"/>
              <a:t>Тетрадь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8" y="927279"/>
            <a:ext cx="8783391" cy="5692462"/>
          </a:xfrm>
        </p:spPr>
        <p:txBody>
          <a:bodyPr>
            <a:normAutofit/>
          </a:bodyPr>
          <a:lstStyle/>
          <a:p>
            <a:pPr algn="just"/>
            <a:r>
              <a:rPr lang="ru-RU" sz="2200" u="sng" dirty="0"/>
              <a:t>организатор самостоятельной деятельности ученика </a:t>
            </a:r>
            <a:r>
              <a:rPr lang="ru-RU" sz="2200" dirty="0"/>
              <a:t>через разнообразные виды работы с информацией разного типа: решение ситуаций; работа с текстом; работа с новой информацией; работа со статистической информацией; работа с иллюстративным материалом, а также поиск необходимой для выполнения задания информации в других составляющих УМК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pPr algn="just"/>
            <a:r>
              <a:rPr lang="ru-RU" sz="2200" u="sng" dirty="0"/>
              <a:t>позволяет учащимся</a:t>
            </a:r>
            <a:r>
              <a:rPr lang="ru-RU" sz="2200" dirty="0"/>
              <a:t>, благодаря системе ссылок, в ходе работы обращаться к теоретическому текстовому или иллюстративному материалу учебника, электронного приложения, обеспечивая, взаимодействие с другими компонентами информационно-образовательной среды УМК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pPr algn="just"/>
            <a:r>
              <a:rPr lang="ru-RU" sz="2200" u="sng" dirty="0"/>
              <a:t>используется для организации тематического и итогового контроля</a:t>
            </a:r>
            <a:r>
              <a:rPr lang="ru-RU" sz="2200" dirty="0"/>
              <a:t>, позволяет закреплять навыки работы с различными видами информации представленной в заданиях, формировать навыки выполнения проверочных заданий и оформлять результаты своей работы в форме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0890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1" y="365126"/>
            <a:ext cx="8296409" cy="49775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Электронное приложение к учебнику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862886"/>
            <a:ext cx="8680360" cy="571821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позволяет расширить информационное поле </a:t>
            </a:r>
            <a:r>
              <a:rPr lang="ru-RU" sz="2400" dirty="0" smtClean="0"/>
              <a:t>путем</a:t>
            </a:r>
            <a:r>
              <a:rPr lang="en-US" sz="2400" dirty="0" smtClean="0"/>
              <a:t> </a:t>
            </a:r>
            <a:r>
              <a:rPr lang="ru-RU" sz="2400" dirty="0" smtClean="0"/>
              <a:t>вовлечения</a:t>
            </a:r>
            <a:r>
              <a:rPr lang="ru-RU" sz="2400" dirty="0"/>
              <a:t> в учебный процесс широкого набора </a:t>
            </a:r>
            <a:r>
              <a:rPr lang="ru-RU" sz="2400" dirty="0" err="1"/>
              <a:t>медиаресурсов</a:t>
            </a:r>
            <a:r>
              <a:rPr lang="ru-RU" sz="2400" dirty="0"/>
              <a:t>, разного типа </a:t>
            </a:r>
            <a:r>
              <a:rPr lang="ru-RU" sz="2400" dirty="0" err="1"/>
              <a:t>мультимедиаобъектов</a:t>
            </a:r>
            <a:r>
              <a:rPr lang="ru-RU" sz="2400" dirty="0"/>
              <a:t>, что позволяет задействовать различные способы восприятия информации, способствует повышению эффективности формирования информационной культуры, развитию познавательной активности учащихся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3000" b="1" dirty="0" smtClean="0">
                <a:latin typeface="+mj-lt"/>
              </a:rPr>
              <a:t>Сайт </a:t>
            </a:r>
            <a:r>
              <a:rPr lang="ru-RU" sz="3000" b="1" dirty="0">
                <a:latin typeface="+mj-lt"/>
              </a:rPr>
              <a:t>интернет-поддержки </a:t>
            </a:r>
            <a:r>
              <a:rPr lang="ru-RU" sz="3000" b="1" dirty="0" smtClean="0">
                <a:latin typeface="+mj-lt"/>
              </a:rPr>
              <a:t>–</a:t>
            </a:r>
          </a:p>
          <a:p>
            <a:pPr algn="just"/>
            <a:r>
              <a:rPr lang="ru-RU" sz="2400" dirty="0"/>
              <a:t>среда коммуникации, </a:t>
            </a:r>
            <a:r>
              <a:rPr lang="ru-RU" sz="2400" dirty="0" smtClean="0"/>
              <a:t>сотрудничества и</a:t>
            </a:r>
            <a:r>
              <a:rPr lang="ru-RU" sz="2400" dirty="0"/>
              <a:t> взаимопомощи участников образовательного процесса; предназначен для использования учащимися, учителями, методистами, родителями в качестве информационного источника для самообразования и помощи своему ребенку.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9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476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КГУ «Средняя школа № 2»   «Формирование информационной культуры  на уроках самопознание».  Учитель самопознания Церковная Т.В. 2019 – 2020 учебный год </vt:lpstr>
      <vt:lpstr>    Мы вступаем в период, когда культура имеет  значение большее, чем, когда - либо. Культура не является чем-то окаменевшим в янтаре, это то, что мы создаем заново каждый день.   Э́лвин То́ффлер (1928 -2016)  Американский философ, социолог и футуролог.</vt:lpstr>
      <vt:lpstr>Презентация PowerPoint</vt:lpstr>
      <vt:lpstr>Основными направлениями педагогической деятельности по формированию информационной культуры являются:</vt:lpstr>
      <vt:lpstr>Презентация PowerPoint</vt:lpstr>
      <vt:lpstr>Презентация PowerPoint</vt:lpstr>
      <vt:lpstr>Учебник</vt:lpstr>
      <vt:lpstr>Тетрадь</vt:lpstr>
      <vt:lpstr>Электронное приложение к учебнику -</vt:lpstr>
      <vt:lpstr>Презентация PowerPoint</vt:lpstr>
      <vt:lpstr>Презентация PowerPoint</vt:lpstr>
      <vt:lpstr>Формирование элементов информационной культуры на каждом этапе осуществляется через использование соответствующих приёмов и методов обучения: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21</cp:revision>
  <dcterms:created xsi:type="dcterms:W3CDTF">2014-11-21T11:00:06Z</dcterms:created>
  <dcterms:modified xsi:type="dcterms:W3CDTF">2020-01-05T21:30:04Z</dcterms:modified>
</cp:coreProperties>
</file>