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6" r:id="rId19"/>
    <p:sldId id="260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542804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935439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UeskLQvM58k/VM3r4SRAM_I/AAAAAAAAIoc/E_oAEITui8c/s1600/%D0%A1%D0%BB%D0%BE%D0%B2%D0%BE+%D1%82%D0%B8%D1%82%D1%83%D0%BB%D1%8C%D0%BD%D1%8B%D0%B9+%D1%80%D0%B8%D1%81%D1%83%D0%BD%D0%BE%D0%BA.png" TargetMode="External"/><Relationship Id="rId3" Type="http://schemas.openxmlformats.org/officeDocument/2006/relationships/hyperlink" Target="http://i99.mindmix.ru/i053.radikal.ru/1003/e0/b0af2c755c0e.jpg" TargetMode="External"/><Relationship Id="rId7" Type="http://schemas.openxmlformats.org/officeDocument/2006/relationships/hyperlink" Target="http://&#1072;&#1087;&#1086;&#1083;&#1083;&#1086;&#1085;&#1080;&#1103;24.&#1088;&#1092;/images/css/svecha.png" TargetMode="External"/><Relationship Id="rId2" Type="http://schemas.openxmlformats.org/officeDocument/2006/relationships/hyperlink" Target="http://www.bankoboev.ru/images/Mjg4NTg3/Bankoboev.Ru_list_bumaga_pero_svechi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ktgs.ru/upload/medialibrary/a92/uumdnnyeve%20bo%20pnhksuiiqhaevz.png" TargetMode="External"/><Relationship Id="rId5" Type="http://schemas.openxmlformats.org/officeDocument/2006/relationships/hyperlink" Target="http://ru2.anyfad.com/items/t1@c28eb76f-5ba3-4995-9d1e-743d31e88836/Drevnyaya-kniga-soderzhashhaya-svod-magicheskih-zakonov.jpg" TargetMode="External"/><Relationship Id="rId4" Type="http://schemas.openxmlformats.org/officeDocument/2006/relationships/hyperlink" Target="http://www.tehnari.ru/attachments/f133/145763d1374755309-starinnye_knigi_raritety-369x228.png" TargetMode="External"/><Relationship Id="rId9" Type="http://schemas.openxmlformats.org/officeDocument/2006/relationships/hyperlink" Target="http://bookz.ru/pics/slovo-o-_30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45903">
            <a:off x="1662875" y="3285716"/>
            <a:ext cx="4971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 rot="21029077">
            <a:off x="2469224" y="5114464"/>
            <a:ext cx="411151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Автор: </a:t>
            </a:r>
            <a:r>
              <a:rPr lang="ru-RU" sz="1700" b="1" dirty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Избекова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Гулия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Альфиртовна</a:t>
            </a:r>
            <a:endParaRPr lang="ru-RU" sz="1700" b="1" dirty="0" smtClean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ru-RU" sz="1700" b="1" dirty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у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читель истории МБОУ </a:t>
            </a:r>
            <a:r>
              <a:rPr lang="ru-RU" sz="1700" b="1" dirty="0" err="1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Терсинская</a:t>
            </a:r>
            <a:r>
              <a:rPr lang="ru-RU" sz="1700" b="1" dirty="0" smtClean="0">
                <a:solidFill>
                  <a:srgbClr val="542804"/>
                </a:solidFill>
                <a:latin typeface="Cambria Math" pitchFamily="18" charset="0"/>
                <a:ea typeface="Cambria Math" pitchFamily="18" charset="0"/>
              </a:rPr>
              <a:t> СОШ</a:t>
            </a:r>
            <a:endParaRPr lang="ru-RU" sz="1700" b="1" dirty="0" smtClean="0">
              <a:solidFill>
                <a:srgbClr val="542804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980181">
            <a:off x="1532469" y="1783152"/>
            <a:ext cx="4935967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 smtClean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endParaRPr lang="ru-RU" sz="2800" b="1" dirty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endParaRPr lang="ru-RU" sz="2800" b="1" dirty="0" smtClean="0">
              <a:ln w="1905">
                <a:solidFill>
                  <a:srgbClr val="542804"/>
                </a:solidFill>
              </a:ln>
              <a:solidFill>
                <a:srgbClr val="54280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Gautami" pitchFamily="2"/>
            </a:endParaRPr>
          </a:p>
          <a:p>
            <a:pPr algn="ctr"/>
            <a:r>
              <a:rPr lang="ru-RU" sz="2800" b="1" dirty="0" smtClean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Формирование хронологических</a:t>
            </a:r>
          </a:p>
          <a:p>
            <a:pPr algn="ctr"/>
            <a:r>
              <a:rPr lang="ru-RU" sz="2800" b="1" dirty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з</a:t>
            </a:r>
            <a:r>
              <a:rPr lang="ru-RU" sz="2800" b="1" dirty="0" smtClean="0">
                <a:ln w="1905">
                  <a:solidFill>
                    <a:srgbClr val="542804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наний  и навыков при подготовке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  </a:t>
            </a:r>
          </a:p>
          <a:p>
            <a:pPr algn="ctr"/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к ОГЭ </a:t>
            </a:r>
            <a:r>
              <a:rPr lang="ru-RU" sz="2800" b="1" dirty="0" smtClean="0">
                <a:ln>
                  <a:solidFill>
                    <a:srgbClr val="542804"/>
                  </a:solidFill>
                </a:ln>
                <a:latin typeface="Monotype Corsiva" pitchFamily="66" charset="0"/>
              </a:rPr>
              <a:t>по истории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Хронологический ряд </a:t>
            </a:r>
            <a:r>
              <a:rPr lang="ru-RU" sz="2800" dirty="0" smtClean="0"/>
              <a:t>– объединяет даты событий,  происходивших в достаточно короткие сроки и связанных общим историческим явлением, например, войной.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6390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Хронологический </a:t>
            </a:r>
            <a:r>
              <a:rPr lang="ru-RU" sz="2800" b="1" dirty="0">
                <a:solidFill>
                  <a:srgbClr val="C00000"/>
                </a:solidFill>
              </a:rPr>
              <a:t>комплекс </a:t>
            </a:r>
            <a:r>
              <a:rPr lang="ru-RU" sz="2800" dirty="0"/>
              <a:t>– объединяет даты событий, происходивших в разные века, но связанных одной нитью, общим сюжетом или проблемой.</a:t>
            </a:r>
          </a:p>
        </p:txBody>
      </p:sp>
    </p:spTree>
    <p:extLst>
      <p:ext uri="{BB962C8B-B14F-4D97-AF65-F5344CB8AC3E}">
        <p14:creationId xmlns:p14="http://schemas.microsoft.com/office/powerpoint/2010/main" val="283694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/>
              <a:t>этапы закрепощения крестьян: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97839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	</a:t>
            </a:r>
            <a:r>
              <a:rPr lang="ru-RU" sz="2400" dirty="0"/>
              <a:t>1497 г. – судебник Ивана III, введение Юрьева дня;</a:t>
            </a:r>
          </a:p>
          <a:p>
            <a:r>
              <a:rPr lang="ru-RU" sz="2400" dirty="0" smtClean="0"/>
              <a:t>2.</a:t>
            </a:r>
            <a:r>
              <a:rPr lang="ru-RU" sz="2400" dirty="0"/>
              <a:t>	1550 г. – Судебник Ивана IV, увеличение норм </a:t>
            </a:r>
            <a:r>
              <a:rPr lang="ru-RU" sz="2400" dirty="0" smtClean="0"/>
              <a:t>                              пожилого</a:t>
            </a:r>
            <a:r>
              <a:rPr lang="ru-RU" sz="2400" dirty="0"/>
              <a:t>; </a:t>
            </a:r>
          </a:p>
          <a:p>
            <a:r>
              <a:rPr lang="ru-RU" sz="2400" dirty="0" smtClean="0"/>
              <a:t>3.</a:t>
            </a:r>
            <a:r>
              <a:rPr lang="ru-RU" sz="2400" dirty="0"/>
              <a:t>	1581 г. – указ о заповедных летах;</a:t>
            </a:r>
          </a:p>
          <a:p>
            <a:r>
              <a:rPr lang="ru-RU" sz="2400" dirty="0" smtClean="0"/>
              <a:t>4.</a:t>
            </a:r>
            <a:r>
              <a:rPr lang="ru-RU" sz="2400" dirty="0"/>
              <a:t>	1597 г. – указ об урочных летах;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	1649 г. – Соборное Уложение, введение бессрочного сыска беглых крестьян, законодательно завершено оформление крепостного права</a:t>
            </a:r>
          </a:p>
        </p:txBody>
      </p:sp>
      <p:pic>
        <p:nvPicPr>
          <p:cNvPr id="7170" name="Picture 2" descr="C:\Users\Лейсан\Desktop\22iva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0851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45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/>
              <a:t>По какому принципу образованы ряды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sz="2800" b="1" dirty="0"/>
              <a:t>а) 1497, 1550, 1649, 1832 гг.; </a:t>
            </a:r>
            <a:r>
              <a:rPr lang="ru-RU" sz="2800" dirty="0"/>
              <a:t>(создание сводов законов Руси, Российской империи)</a:t>
            </a:r>
            <a:br>
              <a:rPr lang="ru-RU" sz="2800" dirty="0"/>
            </a:br>
            <a:r>
              <a:rPr lang="ru-RU" sz="2800" b="1" dirty="0"/>
              <a:t>б) 1725, 1730, 1740, 1761, 1762 гг.; </a:t>
            </a:r>
            <a:r>
              <a:rPr lang="ru-RU" sz="2800" dirty="0"/>
              <a:t>(начало правления императоров эпохи </a:t>
            </a:r>
            <a:r>
              <a:rPr lang="ru-RU" sz="2800" dirty="0" smtClean="0"/>
              <a:t>Дворцовых</a:t>
            </a:r>
            <a:br>
              <a:rPr lang="ru-RU" sz="2800" dirty="0" smtClean="0"/>
            </a:br>
            <a:r>
              <a:rPr lang="ru-RU" sz="2800" dirty="0" smtClean="0"/>
              <a:t>переворотов</a:t>
            </a:r>
            <a:r>
              <a:rPr lang="ru-RU" sz="2800" dirty="0"/>
              <a:t>)</a:t>
            </a:r>
            <a:br>
              <a:rPr lang="ru-RU" sz="2800" dirty="0"/>
            </a:br>
            <a:r>
              <a:rPr lang="ru-RU" sz="2800" b="1" dirty="0"/>
              <a:t> в) 1772, 1793, 1795 гг.; </a:t>
            </a:r>
            <a:r>
              <a:rPr lang="ru-RU" sz="2800" dirty="0"/>
              <a:t>(три раздела Польши);</a:t>
            </a:r>
            <a:br>
              <a:rPr lang="ru-RU" sz="2800" dirty="0"/>
            </a:br>
            <a:r>
              <a:rPr lang="ru-RU" sz="2800" b="1" dirty="0"/>
              <a:t> г) 6 августа 1905 г., 17 октября 1905 г., 20 февраля 1906 г., 3 июня 1907 г</a:t>
            </a:r>
            <a:r>
              <a:rPr lang="ru-RU" sz="2800" b="1" dirty="0" smtClean="0"/>
              <a:t>.? </a:t>
            </a:r>
            <a:r>
              <a:rPr lang="ru-RU" sz="2800" dirty="0" smtClean="0"/>
              <a:t>( </a:t>
            </a:r>
            <a:r>
              <a:rPr lang="ru-RU" sz="2800" dirty="0"/>
              <a:t>начало работы Государственных дум)</a:t>
            </a:r>
          </a:p>
        </p:txBody>
      </p:sp>
    </p:spTree>
    <p:extLst>
      <p:ext uri="{BB962C8B-B14F-4D97-AF65-F5344CB8AC3E}">
        <p14:creationId xmlns:p14="http://schemas.microsoft.com/office/powerpoint/2010/main" val="295687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Найдите значение выражения, составленного из исторических дат.   Какие события отечественной и зарубежной  истории произошли в год X?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67335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(</a:t>
            </a:r>
            <a:r>
              <a:rPr lang="ru-RU" sz="4000" b="1" dirty="0"/>
              <a:t>Год свержения ордынского ига + год взятия Казани + год начала Северной войны + год распада СССР+ 5): 4 = X</a:t>
            </a:r>
          </a:p>
        </p:txBody>
      </p:sp>
    </p:spTree>
    <p:extLst>
      <p:ext uri="{BB962C8B-B14F-4D97-AF65-F5344CB8AC3E}">
        <p14:creationId xmlns:p14="http://schemas.microsoft.com/office/powerpoint/2010/main" val="147282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105835"/>
            <a:ext cx="712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pPr algn="ctr"/>
            <a:r>
              <a:rPr lang="ru-RU" sz="3600" dirty="0" smtClean="0"/>
              <a:t>(</a:t>
            </a:r>
            <a:r>
              <a:rPr lang="ru-RU" sz="3600" dirty="0"/>
              <a:t>1480 + 1552 + 1700 + 1991 +5) : 4 = </a:t>
            </a:r>
            <a:r>
              <a:rPr lang="ru-RU" sz="3600" dirty="0" smtClean="0"/>
              <a:t>  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1682 </a:t>
            </a:r>
            <a:r>
              <a:rPr lang="ru-RU" sz="3600" b="1" dirty="0">
                <a:solidFill>
                  <a:srgbClr val="C00000"/>
                </a:solidFill>
              </a:rPr>
              <a:t>г.  </a:t>
            </a:r>
            <a:r>
              <a:rPr lang="ru-RU" sz="3600" dirty="0"/>
              <a:t>– </a:t>
            </a:r>
            <a:endParaRPr lang="ru-RU" sz="3600" dirty="0" smtClean="0"/>
          </a:p>
          <a:p>
            <a:r>
              <a:rPr lang="ru-RU" sz="3600" dirty="0" smtClean="0"/>
              <a:t>                отмена </a:t>
            </a:r>
            <a:r>
              <a:rPr lang="ru-RU" sz="3600" dirty="0"/>
              <a:t>местничества</a:t>
            </a:r>
          </a:p>
        </p:txBody>
      </p:sp>
      <p:pic>
        <p:nvPicPr>
          <p:cNvPr id="8194" name="Picture 2" descr="C:\Users\Лейсан\Desktop\p6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32" y="980728"/>
            <a:ext cx="428625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03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51837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«</a:t>
            </a:r>
            <a:r>
              <a:rPr lang="ru-RU" sz="2800" dirty="0"/>
              <a:t>Чья цепочка длиннее?»: применяется в качестве домашнего задания. Учащиеся составляют цепочку дат, в которой последняя цифра даты должна быть первой в следующей дате, например - </a:t>
            </a:r>
            <a:r>
              <a:rPr lang="ru-RU" sz="2800" dirty="0" smtClean="0"/>
              <a:t>         </a:t>
            </a:r>
            <a:r>
              <a:rPr lang="ru-RU" sz="3600" b="1" dirty="0" smtClean="0"/>
              <a:t>1211371861</a:t>
            </a:r>
            <a:endParaRPr lang="ru-RU" sz="3600" b="1" dirty="0"/>
          </a:p>
        </p:txBody>
      </p:sp>
      <p:pic>
        <p:nvPicPr>
          <p:cNvPr id="9218" name="Picture 2" descr="C:\Users\Лейсан\Desktop\3856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3"/>
            <a:ext cx="3888432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0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2084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Пронумеруйте события в порядке их совершения в царствование Ивана Грозного: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введение опричнины;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начало Ливонской войны;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венчание на царствование;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взятие Казани;</a:t>
            </a:r>
          </a:p>
          <a:p>
            <a:r>
              <a:rPr lang="ru-RU" sz="2400" dirty="0" smtClean="0"/>
              <a:t>... </a:t>
            </a:r>
            <a:r>
              <a:rPr lang="ru-RU" sz="2400" dirty="0"/>
              <a:t>реформы Избранной </a:t>
            </a:r>
            <a:r>
              <a:rPr lang="ru-RU" sz="2400" dirty="0" smtClean="0"/>
              <a:t>рады</a:t>
            </a:r>
            <a:r>
              <a:rPr lang="ru-RU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…взятие Астрахани</a:t>
            </a:r>
            <a:endParaRPr lang="ru-RU" sz="2400" dirty="0"/>
          </a:p>
        </p:txBody>
      </p:sp>
      <p:pic>
        <p:nvPicPr>
          <p:cNvPr id="10242" name="Picture 2" descr="C:\Users\Лейсан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2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Задания на диагностику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хронологических знаний и умений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Вставьте </a:t>
            </a:r>
            <a:r>
              <a:rPr lang="ru-RU" sz="1800" dirty="0"/>
              <a:t>пропущенные в тексте даты:</a:t>
            </a:r>
          </a:p>
          <a:p>
            <a:pPr marL="0" indent="0">
              <a:buNone/>
            </a:pPr>
            <a:r>
              <a:rPr lang="ru-RU" sz="1800" i="1" dirty="0" smtClean="0"/>
              <a:t>«</a:t>
            </a:r>
            <a:r>
              <a:rPr lang="ru-RU" sz="1800" i="1" dirty="0"/>
              <a:t>В … году монголы, известные также как татары, вторглись на Русь и обложили её данью. В …. году они захватили Киев и продолжили поход в Европу. В … году татары  в низовьях Волги основали государство Золотая Орда. В это же время, князь новгородский  Александр Ярославич отбил атаки шведов на реке Неве в …. году и разбил в …. году  войско Тевтонских рыцарей в битве на Чудском озере».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4032448" cy="4392488"/>
          </a:xfrm>
        </p:spPr>
      </p:pic>
    </p:spTree>
    <p:extLst>
      <p:ext uri="{BB962C8B-B14F-4D97-AF65-F5344CB8AC3E}">
        <p14:creationId xmlns:p14="http://schemas.microsoft.com/office/powerpoint/2010/main" val="204309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1800" b="1" dirty="0" smtClean="0"/>
              <a:t>                                        Алгоритм </a:t>
            </a:r>
            <a:r>
              <a:rPr lang="ru-RU" sz="1800" b="1" dirty="0"/>
              <a:t>выполнения заданий по документам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2000" i="1" dirty="0"/>
              <a:t>1) внимательно </a:t>
            </a:r>
            <a:r>
              <a:rPr lang="ru-RU" sz="2000" i="1" dirty="0" smtClean="0"/>
              <a:t>прочитайте </a:t>
            </a:r>
            <a:r>
              <a:rPr lang="ru-RU" sz="2000" i="1" dirty="0"/>
              <a:t>задание;</a:t>
            </a:r>
            <a:br>
              <a:rPr lang="ru-RU" sz="2000" i="1" dirty="0"/>
            </a:br>
            <a:r>
              <a:rPr lang="ru-RU" sz="2000" i="1" dirty="0" smtClean="0"/>
              <a:t>2</a:t>
            </a:r>
            <a:r>
              <a:rPr lang="ru-RU" sz="2000" i="1" dirty="0"/>
              <a:t>)  </a:t>
            </a:r>
            <a:r>
              <a:rPr lang="ru-RU" sz="2000" i="1" dirty="0" smtClean="0"/>
              <a:t>выясните, </a:t>
            </a:r>
            <a:r>
              <a:rPr lang="ru-RU" sz="2000" i="1" dirty="0"/>
              <a:t>что требуется идентифицировать: сам источник или описываемое в нём событие (объект атрибуции);</a:t>
            </a:r>
            <a:br>
              <a:rPr lang="ru-RU" sz="2000" i="1" dirty="0"/>
            </a:br>
            <a:r>
              <a:rPr lang="ru-RU" sz="2000" i="1" dirty="0" smtClean="0"/>
              <a:t>3</a:t>
            </a:r>
            <a:r>
              <a:rPr lang="ru-RU" sz="2000" i="1" dirty="0"/>
              <a:t>)  </a:t>
            </a:r>
            <a:r>
              <a:rPr lang="ru-RU" sz="2000" i="1" dirty="0" smtClean="0"/>
              <a:t>выясните, </a:t>
            </a:r>
            <a:r>
              <a:rPr lang="ru-RU" sz="2000" i="1" dirty="0"/>
              <a:t>какой признак объекта должен быть установлен (предмет атрибуции: время создания, время действия, название события, имя действующего лица и т.д.);</a:t>
            </a:r>
            <a:br>
              <a:rPr lang="ru-RU" sz="2000" i="1" dirty="0"/>
            </a:br>
            <a:r>
              <a:rPr lang="ru-RU" sz="2000" i="1" dirty="0" smtClean="0"/>
              <a:t>4</a:t>
            </a:r>
            <a:r>
              <a:rPr lang="ru-RU" sz="2000" i="1" dirty="0"/>
              <a:t>)  в соответствии с предметом атрибуции в тексте источника </a:t>
            </a:r>
            <a:r>
              <a:rPr lang="ru-RU" sz="2000" i="1" dirty="0" smtClean="0"/>
              <a:t>выделите </a:t>
            </a:r>
            <a:r>
              <a:rPr lang="ru-RU" sz="2000" i="1" dirty="0"/>
              <a:t>слова и выражения (ключевые слова), которые могут помочь узнаванию события, датировке документа. Потом </a:t>
            </a:r>
            <a:r>
              <a:rPr lang="ru-RU" sz="2000" i="1" dirty="0" smtClean="0"/>
              <a:t>проанализируйте и обобщите </a:t>
            </a:r>
            <a:r>
              <a:rPr lang="ru-RU" sz="2000" i="1" dirty="0"/>
              <a:t>их;</a:t>
            </a:r>
            <a:br>
              <a:rPr lang="ru-RU" sz="2000" i="1" dirty="0"/>
            </a:br>
            <a:r>
              <a:rPr lang="ru-RU" sz="2000" i="1" dirty="0" smtClean="0"/>
              <a:t>5</a:t>
            </a:r>
            <a:r>
              <a:rPr lang="ru-RU" sz="2000" i="1" dirty="0"/>
              <a:t>)  </a:t>
            </a:r>
            <a:r>
              <a:rPr lang="ru-RU" sz="2000" i="1" dirty="0" smtClean="0"/>
              <a:t>сформулируйте </a:t>
            </a:r>
            <a:r>
              <a:rPr lang="ru-RU" sz="2000" i="1" dirty="0"/>
              <a:t>краткий ответ или </a:t>
            </a:r>
            <a:r>
              <a:rPr lang="ru-RU" sz="2000" i="1" dirty="0" smtClean="0"/>
              <a:t>выберите </a:t>
            </a:r>
            <a:r>
              <a:rPr lang="ru-RU" sz="2000" i="1" dirty="0"/>
              <a:t>его из предложенных в тесте-задании, </a:t>
            </a:r>
            <a:r>
              <a:rPr lang="ru-RU" sz="2000" i="1" dirty="0" smtClean="0"/>
              <a:t>убедитесь, </a:t>
            </a:r>
            <a:r>
              <a:rPr lang="ru-RU" sz="2000" i="1" dirty="0"/>
              <a:t>что ни одно из ключевых слов не противоречит ему.</a:t>
            </a:r>
            <a:br>
              <a:rPr lang="ru-RU" sz="2000" i="1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29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5089" y="332656"/>
            <a:ext cx="820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Gautami" pitchFamily="2"/>
              </a:rPr>
              <a:t>        </a:t>
            </a:r>
            <a:r>
              <a:rPr lang="ru-RU" sz="5400" b="1" dirty="0" smtClean="0">
                <a:ln w="10541" cmpd="sng">
                  <a:solidFill>
                    <a:srgbClr val="542804"/>
                  </a:solidFill>
                  <a:prstDash val="solid"/>
                </a:ln>
                <a:solidFill>
                  <a:srgbClr val="542804"/>
                </a:solidFill>
                <a:latin typeface="Monotype Corsiva" pitchFamily="66" charset="0"/>
              </a:rPr>
              <a:t>Источники изображений</a:t>
            </a:r>
            <a:endParaRPr lang="ru-RU" sz="3200" b="1" dirty="0">
              <a:ln w="10541" cmpd="sng">
                <a:solidFill>
                  <a:srgbClr val="542804"/>
                </a:solidFill>
                <a:prstDash val="solid"/>
              </a:ln>
              <a:solidFill>
                <a:srgbClr val="542804"/>
              </a:solidFill>
              <a:latin typeface="Monotype Corsiva" pitchFamily="66" charset="0"/>
              <a:cs typeface="Gautami" pitchFamily="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064" y="1196752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http://www.bankoboev.ru/images/Mjg4NTg3/Bankoboev.Ru_list_bumaga_pero_svechi.jpg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9064" y="1573516"/>
            <a:ext cx="6246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3"/>
              </a:rPr>
              <a:t>http://i99.mindmix.ru/i053.radikal.ru/1003/e0/b0af2c755c0e.jpg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064" y="195028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4"/>
              </a:rPr>
              <a:t>http://www.tehnari.ru/attachments/f133/145763d1374755309-starinnye_knigi_raritety-369x228.png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9064" y="257326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5"/>
              </a:rPr>
              <a:t>http://ru2.anyfad.com/items/t1@c28eb76f-5ba3-4995-9d1e-743d31e88836/Drevnyaya-kniga-soderzhashhaya-svod-magicheskih-zakonov.jpg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9064" y="3196250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6"/>
              </a:rPr>
              <a:t>http://www.ktgs.ru/upload/medialibrary/a92/uumdnnyeve%20bo%20pnhksuiiqhaevz.png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9064" y="3573016"/>
            <a:ext cx="6102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7"/>
              </a:rPr>
              <a:t>http://</a:t>
            </a:r>
            <a:r>
              <a:rPr lang="ru-RU" sz="1600" dirty="0" smtClean="0">
                <a:hlinkClick r:id="rId7"/>
              </a:rPr>
              <a:t>аполлония24.рф/</a:t>
            </a:r>
            <a:r>
              <a:rPr lang="en-US" sz="1600" dirty="0" smtClean="0">
                <a:hlinkClick r:id="rId7"/>
              </a:rPr>
              <a:t>images/</a:t>
            </a:r>
            <a:r>
              <a:rPr lang="en-US" sz="1600" dirty="0" err="1" smtClean="0">
                <a:hlinkClick r:id="rId7"/>
              </a:rPr>
              <a:t>css</a:t>
            </a:r>
            <a:r>
              <a:rPr lang="en-US" sz="1600" dirty="0" smtClean="0">
                <a:hlinkClick r:id="rId7"/>
              </a:rPr>
              <a:t>/svecha.png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9064" y="39330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8"/>
              </a:rPr>
              <a:t>http://3.bp.blogspot.com/-UeskLQvM58k/VM3r4SRAM_I/AAAAAAAAIoc/E_oAEITui8c/s1600/%D0%A1%D0%BB%D0%BE%D0%B2%D0%BE%2B%D1%82%D0%B8%D1%82%D1%83%D0%BB%D1%8C%D0%BD%D1%8B%D0%B9%2B%D1%80%D0%B8%D1%81%D1%83%D0%BD%D0%BE%D0%BA.png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9064" y="5013176"/>
            <a:ext cx="6075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9"/>
              </a:rPr>
              <a:t>http://bookz.ru/pics/slovo-o-_304.jpg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04865"/>
            <a:ext cx="7772400" cy="2376264"/>
          </a:xfrm>
        </p:spPr>
        <p:txBody>
          <a:bodyPr/>
          <a:lstStyle/>
          <a:p>
            <a:pPr algn="just"/>
            <a:r>
              <a:rPr lang="ru-RU" sz="2400" dirty="0" smtClean="0"/>
              <a:t>показать </a:t>
            </a:r>
            <a:r>
              <a:rPr lang="ru-RU" sz="2400" dirty="0"/>
              <a:t>последовательность исторических событий и явлений, протяженность их во времени, подвести учеников к пониманию измерения времени и познакомить с </a:t>
            </a:r>
            <a:r>
              <a:rPr lang="ru-RU" sz="2400" dirty="0" smtClean="0"/>
              <a:t>системами летоисчисления.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1584176"/>
          </a:xfrm>
        </p:spPr>
        <p:txBody>
          <a:bodyPr/>
          <a:lstStyle/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Цель </a:t>
            </a:r>
            <a:r>
              <a:rPr lang="ru-RU" sz="3600" b="1" dirty="0">
                <a:solidFill>
                  <a:schemeClr val="tx1"/>
                </a:solidFill>
              </a:rPr>
              <a:t>изучения 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хронологии </a:t>
            </a:r>
            <a:r>
              <a:rPr lang="ru-RU" sz="3600" b="1" dirty="0">
                <a:solidFill>
                  <a:schemeClr val="tx1"/>
                </a:solidFill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</a:rPr>
              <a:t>школе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Лейсан\Desktop\498g0cu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0650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21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27584" y="404664"/>
            <a:ext cx="806489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Вы можете использовать данное оформление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для создания своих презентаций,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но в своей презентации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должны указать источник шаблона:</a:t>
            </a:r>
            <a:r>
              <a:rPr kumimoji="0" lang="ru-RU" sz="36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 </a:t>
            </a:r>
            <a:endParaRPr kumimoji="0" lang="en-US" sz="3600" b="1" i="1" u="none" strike="noStrike" normalizeH="0" baseline="0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Олифирова Татьяна Ивановна,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учитель русского языка и литературы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normalizeH="0" baseline="0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pitchFamily="34" charset="0"/>
              </a:rPr>
              <a:t>СОШ № 14 г. Северодонецка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59632" y="4653136"/>
            <a:ext cx="758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71360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ramond" pitchFamily="18" charset="0"/>
                <a:cs typeface="Arial" pitchFamily="34" charset="0"/>
              </a:rPr>
              <a:t>Желаю вам удачи и творческих успехов, уважаемые коллеги!</a:t>
            </a:r>
            <a:endParaRPr lang="ru-RU" sz="3200" b="1" dirty="0">
              <a:ln w="1905"/>
              <a:solidFill>
                <a:srgbClr val="71360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Лейсан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80921" cy="4608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sz="3200" dirty="0"/>
              <a:t>Для усвоения счета лет в пределах столетия можно использовать таблицу</a:t>
            </a:r>
            <a:r>
              <a:rPr lang="ru-RU" sz="3200" dirty="0" smtClean="0"/>
              <a:t>:                                                                                     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13789"/>
              </p:ext>
            </p:extLst>
          </p:nvPr>
        </p:nvGraphicFramePr>
        <p:xfrm>
          <a:off x="539548" y="2492897"/>
          <a:ext cx="8208915" cy="14650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{16D9F66E-5EB9-4882-86FB-DCBF35E3C3E4}</a:tableStyleId>
              </a:tblPr>
              <a:tblGrid>
                <a:gridCol w="631257"/>
                <a:gridCol w="631257"/>
                <a:gridCol w="631257"/>
                <a:gridCol w="631257"/>
                <a:gridCol w="643328"/>
                <a:gridCol w="619186"/>
                <a:gridCol w="631257"/>
                <a:gridCol w="631257"/>
                <a:gridCol w="631257"/>
                <a:gridCol w="631257"/>
                <a:gridCol w="632115"/>
                <a:gridCol w="632115"/>
                <a:gridCol w="632115"/>
              </a:tblGrid>
              <a:tr h="366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VII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98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400-301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300-201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200-101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100-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001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001-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101-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гг.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501-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 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601-700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и т.д.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5" y="3373151"/>
            <a:ext cx="720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707904" y="1628800"/>
            <a:ext cx="0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07904" y="3957926"/>
            <a:ext cx="0" cy="83922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2420888"/>
            <a:ext cx="0" cy="1537038"/>
          </a:xfrm>
          <a:prstGeom prst="line">
            <a:avLst/>
          </a:prstGeom>
          <a:ln w="76200">
            <a:solidFill>
              <a:srgbClr val="673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10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КАЛЕНДАРЬ СОБЫТИЙ</a:t>
            </a:r>
            <a:endParaRPr lang="ru-RU" dirty="0"/>
          </a:p>
        </p:txBody>
      </p:sp>
      <p:pic>
        <p:nvPicPr>
          <p:cNvPr id="4098" name="Picture 2" descr="C:\Users\Лейсан\Desktop\0e463d6e54e13a95447782dc91bdfc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052400" cy="4708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Опорные конспекты и схемы</a:t>
            </a:r>
            <a:endParaRPr lang="ru-RU" dirty="0"/>
          </a:p>
        </p:txBody>
      </p:sp>
      <p:pic>
        <p:nvPicPr>
          <p:cNvPr id="5122" name="Picture 2" descr="C:\Users\Лейсан\Desktop\31432_html_655dd1d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6192688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0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/>
              <a:t>Можно запомнить даты по числовым аналогиям. Примером служат даты таких выдающихся правителей нашего </a:t>
            </a:r>
            <a:r>
              <a:rPr lang="ru-RU" sz="3200" dirty="0" smtClean="0"/>
              <a:t>государства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551837"/>
            <a:ext cx="59766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Владимир </a:t>
            </a:r>
            <a:r>
              <a:rPr lang="ru-RU" sz="2800" b="1" dirty="0">
                <a:solidFill>
                  <a:srgbClr val="C00000"/>
                </a:solidFill>
              </a:rPr>
              <a:t>Мономах– 1125 г.;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Юрий Данилович –     1325 г.;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Василий II Темный -   </a:t>
            </a:r>
            <a:r>
              <a:rPr lang="ru-RU" sz="2800" b="1" dirty="0" smtClean="0">
                <a:solidFill>
                  <a:srgbClr val="C00000"/>
                </a:solidFill>
              </a:rPr>
              <a:t> 1425 </a:t>
            </a:r>
            <a:r>
              <a:rPr lang="ru-RU" sz="2800" b="1" dirty="0">
                <a:solidFill>
                  <a:srgbClr val="C00000"/>
                </a:solidFill>
              </a:rPr>
              <a:t>г;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Петр I </a:t>
            </a:r>
            <a:r>
              <a:rPr lang="ru-RU" sz="2800" b="1" dirty="0" smtClean="0">
                <a:solidFill>
                  <a:srgbClr val="C00000"/>
                </a:solidFill>
              </a:rPr>
              <a:t>    -                         </a:t>
            </a:r>
            <a:r>
              <a:rPr lang="ru-RU" sz="2800" b="1" dirty="0">
                <a:solidFill>
                  <a:srgbClr val="C00000"/>
                </a:solidFill>
              </a:rPr>
              <a:t>1725 г.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Александр </a:t>
            </a:r>
            <a:r>
              <a:rPr lang="ru-RU" sz="2800" b="1" dirty="0" smtClean="0">
                <a:solidFill>
                  <a:srgbClr val="C00000"/>
                </a:solidFill>
              </a:rPr>
              <a:t>I    </a:t>
            </a:r>
            <a:r>
              <a:rPr lang="ru-RU" sz="2800" b="1" dirty="0">
                <a:solidFill>
                  <a:srgbClr val="C00000"/>
                </a:solidFill>
              </a:rPr>
              <a:t>-               1825 г.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060848"/>
            <a:ext cx="3240359" cy="4280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43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/>
              <a:t>с карточками, предназначенными  для активного запоминания важных дат и событий.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65118"/>
              </p:ext>
            </p:extLst>
          </p:nvPr>
        </p:nvGraphicFramePr>
        <p:xfrm>
          <a:off x="1524000" y="3429000"/>
          <a:ext cx="6096000" cy="15121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1512168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Покорение Казани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1552 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164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/>
              <a:t>Для нахождения хронологических рядов, учащимся можно дать задания в тестовой форме, где необходимо найти лишнюю дату в предложенном им перечне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1.	1223, 1237, 1240, 1242;</a:t>
            </a:r>
            <a:br>
              <a:rPr lang="ru-RU" dirty="0"/>
            </a:br>
            <a:r>
              <a:rPr lang="ru-RU" dirty="0"/>
              <a:t>2.	1480, 1604, 1607, 1612;</a:t>
            </a:r>
            <a:br>
              <a:rPr lang="ru-RU" dirty="0"/>
            </a:br>
            <a:r>
              <a:rPr lang="ru-RU" dirty="0"/>
              <a:t>3.	1648, 1651, 1558, 1654.</a:t>
            </a:r>
            <a:br>
              <a:rPr lang="ru-RU" dirty="0"/>
            </a:br>
            <a:r>
              <a:rPr lang="ru-RU" dirty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7014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528</Words>
  <Application>Microsoft Office PowerPoint</Application>
  <PresentationFormat>Экран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показать последовательность исторических событий и явлений, протяженность их во времени, подвести учеников к пониманию измерения времени и познакомить с системами летоисчисления.  </vt:lpstr>
      <vt:lpstr>Презентация PowerPoint</vt:lpstr>
      <vt:lpstr>Для усвоения счета лет в пределах столетия можно использовать таблицу:                                                                                     </vt:lpstr>
      <vt:lpstr>КАЛЕНДАРЬ СОБЫТИЙ</vt:lpstr>
      <vt:lpstr>Опорные конспекты и схемы</vt:lpstr>
      <vt:lpstr> Можно запомнить даты по числовым аналогиям. Примером служат даты таких выдающихся правителей нашего государства</vt:lpstr>
      <vt:lpstr>Работа с карточками, предназначенными  для активного запоминания важных дат и событий.  </vt:lpstr>
      <vt:lpstr>Для нахождения хронологических рядов, учащимся можно дать задания в тестовой форме, где необходимо найти лишнюю дату в предложенном им перечне:  1. 1223, 1237, 1240, 1242; 2. 1480, 1604, 1607, 1612; 3. 1648, 1651, 1558, 1654.  </vt:lpstr>
      <vt:lpstr> Хронологический ряд – объединяет даты событий,  происходивших в достаточно короткие сроки и связанных общим историческим явлением, например, войной.</vt:lpstr>
      <vt:lpstr>Основные этапы закрепощения крестьян:</vt:lpstr>
      <vt:lpstr>По какому принципу образованы ряды:  а) 1497, 1550, 1649, 1832 гг.; (создание сводов законов Руси, Российской империи) б) 1725, 1730, 1740, 1761, 1762 гг.; (начало правления императоров эпохи Дворцовых переворотов)  в) 1772, 1793, 1795 гг.; (три раздела Польши);  г) 6 августа 1905 г., 17 октября 1905 г., 20 февраля 1906 г., 3 июня 1907 г.? ( начало работы Государственных дум)</vt:lpstr>
      <vt:lpstr>Найдите значение выражения, составленного из исторических дат.   Какие события отечественной и зарубежной  истории произошли в год X?</vt:lpstr>
      <vt:lpstr>ответ</vt:lpstr>
      <vt:lpstr>Игры</vt:lpstr>
      <vt:lpstr>Презентация PowerPoint</vt:lpstr>
      <vt:lpstr>Задания на диагностику сформированности хронологических знаний и умений</vt:lpstr>
      <vt:lpstr>                                        Алгоритм выполнения заданий по документам    1) внимательно прочитайте задание; 2)  выясните, что требуется идентифицировать: сам источник или описываемое в нём событие (объект атрибуции); 3)  выясните, какой признак объекта должен быть установлен (предмет атрибуции: время создания, время действия, название события, имя действующего лица и т.д.); 4)  в соответствии с предметом атрибуции в тексте источника выделите слова и выражения (ключевые слова), которые могут помочь узнаванию события, датировке документа. Потом проанализируйте и обобщите их; 5)  сформулируйте краткий ответ или выберите его из предложенных в тесте-задании, убедитесь, что ни одно из ключевых слов не противоречит ему. 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Лейсан</cp:lastModifiedBy>
  <cp:revision>31</cp:revision>
  <dcterms:created xsi:type="dcterms:W3CDTF">2016-01-18T19:20:57Z</dcterms:created>
  <dcterms:modified xsi:type="dcterms:W3CDTF">2017-01-18T14:12:24Z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