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6" r:id="rId17"/>
    <p:sldId id="269" r:id="rId18"/>
    <p:sldId id="270" r:id="rId19"/>
    <p:sldId id="277" r:id="rId20"/>
    <p:sldId id="278" r:id="rId21"/>
    <p:sldId id="271" r:id="rId22"/>
    <p:sldId id="279" r:id="rId23"/>
    <p:sldId id="272" r:id="rId24"/>
    <p:sldId id="280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35472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ЛЕКСИЧЕСКИЕ НАВЫКИ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429000"/>
            <a:ext cx="7406640" cy="2928958"/>
          </a:xfrm>
        </p:spPr>
        <p:txBody>
          <a:bodyPr>
            <a:normAutofit lnSpcReduction="10000"/>
          </a:bodyPr>
          <a:lstStyle/>
          <a:p>
            <a:pPr marL="541782" indent="-514350">
              <a:buAutoNum type="arabicPeriod"/>
            </a:pPr>
            <a:r>
              <a:rPr lang="ru-RU" dirty="0" smtClean="0"/>
              <a:t>Формирование лексических навыков</a:t>
            </a:r>
          </a:p>
          <a:p>
            <a:pPr marL="541782" indent="-514350">
              <a:buAutoNum type="arabicPeriod"/>
            </a:pPr>
            <a:r>
              <a:rPr lang="ru-RU" dirty="0" smtClean="0"/>
              <a:t>Упражнения</a:t>
            </a:r>
          </a:p>
          <a:p>
            <a:pPr marL="541782" indent="-514350"/>
            <a:endParaRPr lang="ru-RU" dirty="0" smtClean="0"/>
          </a:p>
          <a:p>
            <a:pPr marL="541782" indent="-514350"/>
            <a:endParaRPr lang="ru-RU" dirty="0" smtClean="0"/>
          </a:p>
          <a:p>
            <a:pPr marL="541782" indent="-514350" algn="r"/>
            <a:r>
              <a:rPr lang="ru-RU" dirty="0" smtClean="0"/>
              <a:t>Выполнила:,</a:t>
            </a:r>
            <a:endParaRPr lang="ru-RU" dirty="0" smtClean="0"/>
          </a:p>
          <a:p>
            <a:pPr marL="541782" indent="-514350" algn="r"/>
            <a:r>
              <a:rPr lang="ru-RU" dirty="0" smtClean="0"/>
              <a:t>                      </a:t>
            </a:r>
            <a:r>
              <a:rPr lang="ru-RU" dirty="0" err="1" smtClean="0"/>
              <a:t>Сабитова</a:t>
            </a:r>
            <a:r>
              <a:rPr lang="ru-RU" dirty="0" smtClean="0"/>
              <a:t> </a:t>
            </a:r>
            <a:r>
              <a:rPr lang="ru-RU" dirty="0" smtClean="0"/>
              <a:t>Лилия, учитель английского языка </a:t>
            </a:r>
            <a:r>
              <a:rPr lang="ru-RU" dirty="0" err="1" smtClean="0"/>
              <a:t>Беловской</a:t>
            </a:r>
            <a:r>
              <a:rPr lang="ru-RU" dirty="0" smtClean="0"/>
              <a:t> СОШ.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715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u="sng" dirty="0" smtClean="0"/>
              <a:t>Teacher                      </a:t>
            </a:r>
            <a:r>
              <a:rPr lang="en-US" b="1" i="1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teacher works at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school.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am an English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Kate wants to be a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teacher.</a:t>
            </a:r>
          </a:p>
          <a:p>
            <a:pPr>
              <a:buNone/>
            </a:pPr>
            <a:endParaRPr lang="en-US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Door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Close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door.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door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grey.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There is a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door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any room.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Chair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chair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brown.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Our chairs are small.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Bill is sitting on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chair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a3fd3303b143ed24a1bcd9029e36b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2357454" cy="2560722"/>
          </a:xfrm>
          <a:prstGeom prst="rect">
            <a:avLst/>
          </a:prstGeom>
        </p:spPr>
      </p:pic>
      <p:pic>
        <p:nvPicPr>
          <p:cNvPr id="5" name="Рисунок 4" descr="однопольная_закрытая_дв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571744"/>
            <a:ext cx="1639493" cy="2471742"/>
          </a:xfrm>
          <a:prstGeom prst="rect">
            <a:avLst/>
          </a:prstGeom>
        </p:spPr>
      </p:pic>
      <p:pic>
        <p:nvPicPr>
          <p:cNvPr id="6" name="Рисунок 5" descr="загруже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857736"/>
            <a:ext cx="1548873" cy="200026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858000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Window </a:t>
            </a:r>
            <a:r>
              <a:rPr lang="en-US" b="1" i="1" dirty="0" smtClean="0"/>
              <a:t> 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please.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There are 3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our classroom.</a:t>
            </a:r>
          </a:p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looks through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I can play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Bob has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got a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Do your homework on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Pencil case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She has got two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pencil cases.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There are many pens in the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pencil case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I like my red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pencil case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загружено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962150" cy="2333625"/>
          </a:xfrm>
          <a:prstGeom prst="rect">
            <a:avLst/>
          </a:prstGeom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2476507" cy="1857380"/>
          </a:xfrm>
          <a:prstGeom prst="rect">
            <a:avLst/>
          </a:prstGeom>
        </p:spPr>
      </p:pic>
      <p:pic>
        <p:nvPicPr>
          <p:cNvPr id="6" name="Рисунок 5" descr="a1a47e32570acf28b79c72d83b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618194"/>
            <a:ext cx="1857388" cy="123980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Spell the words</a:t>
            </a:r>
            <a:r>
              <a:rPr lang="ru-RU" b="1" dirty="0" smtClean="0"/>
              <a:t>  </a:t>
            </a:r>
            <a:r>
              <a:rPr lang="en-US" b="1" dirty="0" smtClean="0"/>
              <a:t>and make sentences with these words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53749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dirty="0" smtClean="0"/>
              <a:t>Classroom                     Book</a:t>
            </a:r>
          </a:p>
          <a:p>
            <a:pPr algn="ctr"/>
            <a:r>
              <a:rPr lang="en-US" sz="4800" dirty="0" smtClean="0"/>
              <a:t>Teacher                           Notebook</a:t>
            </a:r>
          </a:p>
          <a:p>
            <a:pPr algn="ctr"/>
            <a:r>
              <a:rPr lang="en-US" sz="4800" dirty="0" smtClean="0"/>
              <a:t>Blackboard</a:t>
            </a:r>
          </a:p>
          <a:p>
            <a:pPr algn="ctr"/>
            <a:r>
              <a:rPr lang="en-US" sz="4800" dirty="0" smtClean="0"/>
              <a:t>Desk</a:t>
            </a:r>
          </a:p>
          <a:p>
            <a:pPr algn="ctr"/>
            <a:r>
              <a:rPr lang="en-US" sz="4800" dirty="0" smtClean="0"/>
              <a:t>Chair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Spell the words</a:t>
            </a:r>
            <a:r>
              <a:rPr lang="ru-RU" b="1" dirty="0" smtClean="0"/>
              <a:t>  </a:t>
            </a:r>
            <a:r>
              <a:rPr lang="en-US" b="1" dirty="0" smtClean="0"/>
              <a:t>and make sentences with these words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40768"/>
            <a:ext cx="8143900" cy="5302942"/>
          </a:xfrm>
        </p:spPr>
        <p:txBody>
          <a:bodyPr numCol="2">
            <a:normAutofit/>
          </a:bodyPr>
          <a:lstStyle/>
          <a:p>
            <a:r>
              <a:rPr lang="en-US" sz="4800" dirty="0" smtClean="0"/>
              <a:t>Window</a:t>
            </a:r>
          </a:p>
          <a:p>
            <a:r>
              <a:rPr lang="en-US" sz="4800" dirty="0" smtClean="0"/>
              <a:t>Door </a:t>
            </a:r>
          </a:p>
          <a:p>
            <a:r>
              <a:rPr lang="en-US" sz="4800" dirty="0" smtClean="0"/>
              <a:t>Computer</a:t>
            </a:r>
          </a:p>
          <a:p>
            <a:r>
              <a:rPr lang="en-US" sz="4800" dirty="0" smtClean="0"/>
              <a:t>Pencil case</a:t>
            </a:r>
          </a:p>
          <a:p>
            <a:r>
              <a:rPr lang="en-US" sz="4800" dirty="0" smtClean="0"/>
              <a:t>School bag </a:t>
            </a:r>
          </a:p>
          <a:p>
            <a:r>
              <a:rPr lang="en-US" sz="4800" dirty="0" smtClean="0"/>
              <a:t>Book</a:t>
            </a:r>
          </a:p>
          <a:p>
            <a:r>
              <a:rPr lang="en-US" sz="4800" dirty="0" smtClean="0"/>
              <a:t>Notebook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Fill in the gaps by new words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862150" cy="45885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1. We read in the _____. </a:t>
            </a:r>
            <a:endParaRPr lang="ru-RU" sz="4800" dirty="0" smtClean="0"/>
          </a:p>
          <a:p>
            <a:r>
              <a:rPr lang="en-US" sz="4800" dirty="0" smtClean="0"/>
              <a:t>2. I read a ____. </a:t>
            </a:r>
            <a:endParaRPr lang="ru-RU" sz="4800" dirty="0" smtClean="0"/>
          </a:p>
          <a:p>
            <a:r>
              <a:rPr lang="en-US" sz="4800" dirty="0" smtClean="0"/>
              <a:t>3. The teacher writes on the _____. </a:t>
            </a:r>
            <a:endParaRPr lang="ru-RU" sz="4800" dirty="0" smtClean="0"/>
          </a:p>
          <a:p>
            <a:r>
              <a:rPr lang="en-US" sz="4800" dirty="0" smtClean="0"/>
              <a:t>4. I sit on the _____. </a:t>
            </a:r>
            <a:endParaRPr lang="ru-RU" sz="48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Fill in the gaps by new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5. We write in the ____. </a:t>
            </a:r>
            <a:endParaRPr lang="ru-RU" sz="4800" dirty="0" smtClean="0"/>
          </a:p>
          <a:p>
            <a:r>
              <a:rPr lang="en-US" sz="4800" dirty="0" smtClean="0"/>
              <a:t>6. We repeat after the _____. </a:t>
            </a:r>
            <a:endParaRPr lang="ru-RU" sz="4800" dirty="0" smtClean="0"/>
          </a:p>
          <a:p>
            <a:r>
              <a:rPr lang="en-US" sz="4800" dirty="0" smtClean="0"/>
              <a:t>7. I put my notebook in my _____. </a:t>
            </a:r>
            <a:endParaRPr lang="ru-RU" sz="4800" dirty="0" smtClean="0"/>
          </a:p>
          <a:p>
            <a:r>
              <a:rPr lang="en-US" sz="4800" dirty="0" smtClean="0"/>
              <a:t>8. We see a tree in the _____. 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Fill in the gaps by new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077544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9. Bob puts his pencil case on the ____. </a:t>
            </a:r>
            <a:endParaRPr lang="ru-RU" sz="4800" dirty="0" smtClean="0"/>
          </a:p>
          <a:p>
            <a:r>
              <a:rPr lang="en-US" sz="4800" dirty="0" smtClean="0"/>
              <a:t>10. I take my pen from my______.</a:t>
            </a:r>
            <a:endParaRPr lang="ru-RU" sz="4800" dirty="0" smtClean="0"/>
          </a:p>
          <a:p>
            <a:r>
              <a:rPr lang="en-US" sz="4800" dirty="0" smtClean="0"/>
              <a:t>11. The teacher opens the ____ after lesson.</a:t>
            </a:r>
            <a:endParaRPr lang="ru-RU" sz="4800" dirty="0" smtClean="0"/>
          </a:p>
          <a:p>
            <a:r>
              <a:rPr lang="en-US" sz="4800" dirty="0" smtClean="0"/>
              <a:t>12. We _______after the teacher.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Fill in the gaps by new words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72816"/>
            <a:ext cx="7862150" cy="45885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13. I _____ to music.</a:t>
            </a:r>
            <a:endParaRPr lang="ru-RU" sz="4800" dirty="0" smtClean="0"/>
          </a:p>
          <a:p>
            <a:r>
              <a:rPr lang="en-US" sz="4800" dirty="0" smtClean="0"/>
              <a:t>14. I ______a letter.</a:t>
            </a:r>
            <a:endParaRPr lang="ru-RU" sz="4800" dirty="0" smtClean="0"/>
          </a:p>
          <a:p>
            <a:r>
              <a:rPr lang="en-US" sz="4800" dirty="0" smtClean="0"/>
              <a:t>15. We ____ at the blackboard.</a:t>
            </a:r>
            <a:endParaRPr lang="ru-RU" sz="4800" dirty="0" smtClean="0"/>
          </a:p>
          <a:p>
            <a:r>
              <a:rPr lang="en-US" sz="4800" dirty="0" smtClean="0"/>
              <a:t>16</a:t>
            </a:r>
            <a:r>
              <a:rPr lang="ru-RU" sz="4800" dirty="0" smtClean="0"/>
              <a:t>. </a:t>
            </a:r>
            <a:r>
              <a:rPr lang="en-US" sz="4800" dirty="0" smtClean="0"/>
              <a:t>We</a:t>
            </a:r>
            <a:r>
              <a:rPr lang="ru-RU" sz="4800" dirty="0" smtClean="0"/>
              <a:t> ____ </a:t>
            </a:r>
            <a:r>
              <a:rPr lang="en-US" sz="4800" dirty="0" smtClean="0"/>
              <a:t>a book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Guess the words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33588" cy="504056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OKOB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ETWRI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TENISL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ESKD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EATREP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Guess the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CHERTEA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ROOMCLASS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BOARDBLACK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BOOKNOTE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CASEPENCIL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Формирование лексических навыков говорения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2864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Однажды методисты провели интересный расчет: по программе средней школы учащиеся должны усвоить 1000 слов; проверка показала, что в лучшем случае они знают 300-350 слов. Причем именно знают, а не владеют ими. И когда разделили 350 слов на 490 уроков (столько уроков ИЯ проводится в школе за семь лет обучения), то оказалось, что учащиеся усваивали в среднем около … 0,7 слова за урок. Поразительно? Конечно, если думать о том, сколько нужно и сколько можно усвоить слов за один урок; и совершенно неудивительно, если проследить, как проходит работа над лексической стороной говорения.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Guess the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u="sng" smtClean="0">
                <a:latin typeface="Times New Roman" pitchFamily="18" charset="0"/>
                <a:cs typeface="Times New Roman" pitchFamily="18" charset="0"/>
              </a:rPr>
              <a:t>OORD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AIRCH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OOKL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BAGSCHOLO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DOWWIN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Put the words in the right order</a:t>
            </a:r>
            <a:endParaRPr lang="ru-RU" sz="3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5221560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1) On  the  we  blackboard   write.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2) A book      read      I.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3) Listen  to      we       music.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Put the words in the right order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4) The door      open       you.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5) My pencil case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Put the missed letters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933588" cy="45902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DO_R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P_NCIL C_SE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RE_D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C_AIR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Put the missed letters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BLA_KBOA_D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LIS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EN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INDOW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BOOK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072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5572140"/>
            <a:ext cx="684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ru-RU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857364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ru-RU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57166"/>
            <a:ext cx="11430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ru-RU" sz="72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171448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ru-RU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929066"/>
            <a:ext cx="6559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ru-RU" sz="66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500042"/>
            <a:ext cx="9887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ru-RU" sz="66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786190"/>
            <a:ext cx="6543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ru-RU" sz="60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535782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ru-RU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4857760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ru-RU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235743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endParaRPr lang="ru-RU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1214422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ru-RU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235743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</a:t>
            </a:r>
            <a:endParaRPr lang="ru-RU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4400" b="1" dirty="0" smtClean="0"/>
              <a:t>THANK YOU FOR YOUR ATTENTION!</a:t>
            </a:r>
            <a:endParaRPr lang="ru-RU" sz="4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Лексический навык как объект владения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Чтобы формировать лексические навыки, нужно, как минимум, знать, что это такое, на основе каких механизмов они функционируют. А также, что необходимо для использования какой-либо лексической единицы?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того чтобы владеть лексической единицей, нужно вспомнить ее,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вызвать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памяти соответственно задаче, замыслу, что происходит, конечно, подсознательно. Далее, нужно мгновенно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сочетать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данную лексическую единицу с предыдущей или/и последующей, причем сочетание это должно быть не просто правильным, но и адекватным речевой задаче в данной ситуации.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749808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Лексический навык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синтезированное действие по выбору лексической единицы адекватно замыслу и ее правильному сочетанию с другими, совершаемое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навыковых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параметрах, обеспечивающее ситуативное использование данной лексической единицы и служащее одним из условий выполнения речевой деятельности.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Компоненты лексического навыка: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Слуховые и речевые следы от самого слова в их соотнесенности (форма слова)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Соотнесенность слуховых и речевых следов со зрительным образом предмета или представлениями.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Ассоциативные связи слова с кругом других слов (свободные и устойчивые словосочетания).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Связи слова, составляющие его смысловое строение (смысл есть аналог значения в конкретной деятельности).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Соотнесенность слова с ситуацией.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7904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 at the pictures and guess       the theme of the lesson </a:t>
            </a:r>
            <a:endParaRPr lang="ru-RU" dirty="0"/>
          </a:p>
        </p:txBody>
      </p:sp>
      <p:pic>
        <p:nvPicPr>
          <p:cNvPr id="11" name="Содержимое 10" descr="21508062-Back-to-School-colorful-icons-education-seamless-pattern-background--Stock-V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51"/>
            <a:ext cx="2214578" cy="2297833"/>
          </a:xfrm>
        </p:spPr>
      </p:pic>
      <p:pic>
        <p:nvPicPr>
          <p:cNvPr id="12" name="Рисунок 11" descr="depositphotos_51188807-stock-illustration-seamless-pattern-on-a-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0" y="4500570"/>
            <a:ext cx="2357430" cy="2357430"/>
          </a:xfrm>
          <a:prstGeom prst="rect">
            <a:avLst/>
          </a:prstGeom>
        </p:spPr>
      </p:pic>
      <p:pic>
        <p:nvPicPr>
          <p:cNvPr id="13" name="Рисунок 12" descr="school_things_voc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357298"/>
            <a:ext cx="3428992" cy="3107564"/>
          </a:xfrm>
          <a:prstGeom prst="rect">
            <a:avLst/>
          </a:prstGeom>
        </p:spPr>
      </p:pic>
      <p:pic>
        <p:nvPicPr>
          <p:cNvPr id="14" name="Рисунок 13" descr="raskraski-shkol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6058"/>
            <a:ext cx="5786446" cy="4071942"/>
          </a:xfrm>
          <a:prstGeom prst="rect">
            <a:avLst/>
          </a:prstGeom>
        </p:spPr>
      </p:pic>
      <p:pic>
        <p:nvPicPr>
          <p:cNvPr id="15" name="Рисунок 14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1714488"/>
            <a:ext cx="2066925" cy="2000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71670" y="3214686"/>
            <a:ext cx="5429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SCHOOL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D:\fr\img320.jpg"/>
          <p:cNvPicPr>
            <a:picLocks noGrp="1"/>
          </p:cNvPicPr>
          <p:nvPr>
            <p:ph idx="1"/>
          </p:nvPr>
        </p:nvPicPr>
        <p:blipFill>
          <a:blip r:embed="rId2" cstate="print"/>
          <a:srcRect l="5932" t="13611" r="5087" b="32733"/>
          <a:stretch>
            <a:fillRect/>
          </a:stretch>
        </p:blipFill>
        <p:spPr bwMode="auto">
          <a:xfrm>
            <a:off x="1142976" y="214290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13537" y="142852"/>
            <a:ext cx="4830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classroom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643050"/>
            <a:ext cx="36909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teacher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071546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window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9" y="1500174"/>
            <a:ext cx="34290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Blackboard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71435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door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2357430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Book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271462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Chair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4623" y="2071678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computer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3857628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School bag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4929198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desk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5000636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notebook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5934670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Pencil case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:\fr\img320.jpg"/>
          <p:cNvPicPr>
            <a:picLocks noGrp="1"/>
          </p:cNvPicPr>
          <p:nvPr>
            <p:ph idx="1"/>
          </p:nvPr>
        </p:nvPicPr>
        <p:blipFill>
          <a:blip r:embed="rId2" cstate="print"/>
          <a:srcRect t="61192" r="56707" b="5399"/>
          <a:stretch>
            <a:fillRect/>
          </a:stretch>
        </p:blipFill>
        <p:spPr bwMode="auto">
          <a:xfrm>
            <a:off x="1142976" y="0"/>
            <a:ext cx="7786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219340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   </a:t>
            </a:r>
            <a:r>
              <a:rPr lang="en-US" b="1" i="1" u="sng" dirty="0" smtClean="0"/>
              <a:t>Book</a:t>
            </a:r>
            <a:r>
              <a:rPr lang="en-US" b="1" u="sng" dirty="0" smtClean="0"/>
              <a:t> </a:t>
            </a:r>
          </a:p>
          <a:p>
            <a:r>
              <a:rPr lang="en-US" dirty="0" smtClean="0"/>
              <a:t>Bob reads a </a:t>
            </a:r>
            <a:r>
              <a:rPr lang="en-US" b="1" u="sng" dirty="0" smtClean="0"/>
              <a:t>book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John has got a </a:t>
            </a:r>
            <a:r>
              <a:rPr lang="en-US" b="1" u="sng" dirty="0" smtClean="0"/>
              <a:t>book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I take a </a:t>
            </a:r>
            <a:r>
              <a:rPr lang="en-US" b="1" u="sng" dirty="0" smtClean="0"/>
              <a:t>book</a:t>
            </a:r>
            <a:r>
              <a:rPr lang="ru-RU" dirty="0" smtClean="0"/>
              <a:t>.</a:t>
            </a:r>
            <a:r>
              <a:rPr lang="en-US" b="1" u="sng" dirty="0" smtClean="0"/>
              <a:t>  </a:t>
            </a:r>
          </a:p>
          <a:p>
            <a:pPr>
              <a:buNone/>
            </a:pPr>
            <a:r>
              <a:rPr lang="en-US" i="1" dirty="0" smtClean="0"/>
              <a:t>                               </a:t>
            </a:r>
            <a:r>
              <a:rPr lang="en-US" b="1" i="1" u="sng" dirty="0" smtClean="0"/>
              <a:t>School</a:t>
            </a:r>
          </a:p>
          <a:p>
            <a:r>
              <a:rPr lang="en-US" dirty="0" smtClean="0"/>
              <a:t>I go to </a:t>
            </a:r>
            <a:r>
              <a:rPr lang="en-US" b="1" u="sng" dirty="0" smtClean="0"/>
              <a:t>school.</a:t>
            </a:r>
          </a:p>
          <a:p>
            <a:r>
              <a:rPr lang="en-US" dirty="0" smtClean="0"/>
              <a:t>My </a:t>
            </a:r>
            <a:r>
              <a:rPr lang="en-US" b="1" u="sng" dirty="0" smtClean="0"/>
              <a:t>school</a:t>
            </a:r>
            <a:r>
              <a:rPr lang="en-US" b="1" dirty="0" smtClean="0"/>
              <a:t> </a:t>
            </a:r>
            <a:r>
              <a:rPr lang="en-US" dirty="0" smtClean="0"/>
              <a:t>is very big.</a:t>
            </a:r>
          </a:p>
          <a:p>
            <a:r>
              <a:rPr lang="en-US" dirty="0" smtClean="0"/>
              <a:t>My mother works at </a:t>
            </a:r>
            <a:r>
              <a:rPr lang="en-US" b="1" u="sng" dirty="0" smtClean="0"/>
              <a:t>school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i="1" u="sng" dirty="0" smtClean="0"/>
              <a:t>Desk</a:t>
            </a:r>
          </a:p>
          <a:p>
            <a:pPr>
              <a:buNone/>
            </a:pPr>
            <a:r>
              <a:rPr lang="en-US" dirty="0" smtClean="0"/>
              <a:t>                The </a:t>
            </a:r>
            <a:r>
              <a:rPr lang="en-US" b="1" i="1" u="sng" dirty="0" smtClean="0"/>
              <a:t>desk</a:t>
            </a:r>
            <a:r>
              <a:rPr lang="en-US" dirty="0" smtClean="0"/>
              <a:t> is brown.</a:t>
            </a:r>
          </a:p>
          <a:p>
            <a:pPr>
              <a:buNone/>
            </a:pPr>
            <a:r>
              <a:rPr lang="en-US" dirty="0" smtClean="0"/>
              <a:t>                Children sit at the </a:t>
            </a:r>
            <a:r>
              <a:rPr lang="en-US" b="1" i="1" u="sng" dirty="0" smtClean="0"/>
              <a:t>desk.</a:t>
            </a:r>
          </a:p>
          <a:p>
            <a:pPr>
              <a:buNone/>
            </a:pPr>
            <a:r>
              <a:rPr lang="en-US" b="1" i="1" u="sng" dirty="0" smtClean="0"/>
              <a:t>            </a:t>
            </a:r>
            <a:r>
              <a:rPr lang="en-US" dirty="0" smtClean="0"/>
              <a:t>    There are many </a:t>
            </a:r>
            <a:r>
              <a:rPr lang="en-US" b="1" i="1" u="sng" dirty="0" smtClean="0"/>
              <a:t>desks</a:t>
            </a:r>
            <a:r>
              <a:rPr lang="en-US" dirty="0" smtClean="0"/>
              <a:t> in the class     room.</a:t>
            </a:r>
            <a:endParaRPr lang="ru-RU" dirty="0"/>
          </a:p>
        </p:txBody>
      </p:sp>
      <p:pic>
        <p:nvPicPr>
          <p:cNvPr id="4" name="Рисунок 3" descr="http://imagespng.com/Data/DownloadLogo/book_PNG2114%20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-214338"/>
            <a:ext cx="1300165" cy="130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aste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285992"/>
            <a:ext cx="2476500" cy="1847850"/>
          </a:xfrm>
          <a:prstGeom prst="rect">
            <a:avLst/>
          </a:prstGeom>
        </p:spPr>
      </p:pic>
      <p:pic>
        <p:nvPicPr>
          <p:cNvPr id="7" name="Рисунок 6" descr="parta dvukhmestnaya bez polki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786322"/>
            <a:ext cx="2557625" cy="207167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822</Words>
  <Application>Microsoft Office PowerPoint</Application>
  <PresentationFormat>Экран (4:3)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ЛЕКСИЧЕСКИЕ НАВЫКИ</vt:lpstr>
      <vt:lpstr>Формирование лексических навыков говорения </vt:lpstr>
      <vt:lpstr>Лексический навык как объект владения</vt:lpstr>
      <vt:lpstr>   Лексический навык – это синтезированное действие по выбору лексической единицы адекватно замыслу и ее правильному сочетанию с другими, совершаемое в навыковых параметрах, обеспечивающее ситуативное использование данной лексической единицы и служащее одним из условий выполнения речевой деятельности.</vt:lpstr>
      <vt:lpstr> Компоненты лексического навыка: </vt:lpstr>
      <vt:lpstr>Look at the pictures and guess       the theme of the lesson </vt:lpstr>
      <vt:lpstr>Слайд 7</vt:lpstr>
      <vt:lpstr>Слайд 8</vt:lpstr>
      <vt:lpstr>Слайд 9</vt:lpstr>
      <vt:lpstr>Слайд 10</vt:lpstr>
      <vt:lpstr>Слайд 11</vt:lpstr>
      <vt:lpstr>Spell the words  and make sentences with these words</vt:lpstr>
      <vt:lpstr>Spell the words  and make sentences with these words</vt:lpstr>
      <vt:lpstr>Fill in the gaps by new words</vt:lpstr>
      <vt:lpstr>Fill in the gaps by new words</vt:lpstr>
      <vt:lpstr>Fill in the gaps by new words</vt:lpstr>
      <vt:lpstr>Fill in the gaps by new words</vt:lpstr>
      <vt:lpstr>Guess the words</vt:lpstr>
      <vt:lpstr>Guess the words</vt:lpstr>
      <vt:lpstr>Guess the words</vt:lpstr>
      <vt:lpstr>Put the words in the right order</vt:lpstr>
      <vt:lpstr>Put the words in the right order</vt:lpstr>
      <vt:lpstr>Put the missed letters</vt:lpstr>
      <vt:lpstr>Put the missed letters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ЛЕКСИЧЕСКИЕ НАВЫКИ</dc:title>
  <cp:lastModifiedBy>Admin</cp:lastModifiedBy>
  <cp:revision>81</cp:revision>
  <dcterms:modified xsi:type="dcterms:W3CDTF">2017-02-16T14:44:09Z</dcterms:modified>
</cp:coreProperties>
</file>