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304" r:id="rId3"/>
    <p:sldId id="305" r:id="rId4"/>
    <p:sldId id="260" r:id="rId5"/>
    <p:sldId id="261" r:id="rId6"/>
    <p:sldId id="262" r:id="rId7"/>
    <p:sldId id="267" r:id="rId8"/>
    <p:sldId id="268" r:id="rId9"/>
    <p:sldId id="308" r:id="rId10"/>
    <p:sldId id="266" r:id="rId11"/>
    <p:sldId id="299" r:id="rId12"/>
    <p:sldId id="306" r:id="rId13"/>
    <p:sldId id="280" r:id="rId14"/>
    <p:sldId id="284" r:id="rId15"/>
    <p:sldId id="285" r:id="rId16"/>
    <p:sldId id="292" r:id="rId17"/>
    <p:sldId id="294" r:id="rId18"/>
    <p:sldId id="307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4DA36-66D7-4BB8-A011-49B28C7150F9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8194-6AB5-40FA-8ABB-BAD350A0C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7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3900A-5F90-44BC-A3D6-9158E36F8E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D104E-D50F-4701-AB8A-139F7759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nova-ox.narod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214422"/>
            <a:ext cx="7772400" cy="264320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орфографической зоркости в начальных классах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786322"/>
            <a:ext cx="5572132" cy="171451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Борисова С.Н.,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МБОУ «Школа №7 для обучающихся с ОВЗ»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г. Березники, Пермский край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9"/>
            <a:ext cx="7686700" cy="45720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Игровые приёмы: </a:t>
            </a:r>
          </a:p>
          <a:p>
            <a:pPr marL="0" lvl="0" indent="0">
              <a:buNone/>
            </a:pPr>
            <a:r>
              <a:rPr lang="ru-RU" sz="2800" dirty="0" smtClean="0"/>
              <a:t>«</a:t>
            </a:r>
            <a:r>
              <a:rPr lang="ru-RU" sz="2800" dirty="0" smtClean="0"/>
              <a:t>Найди </a:t>
            </a:r>
            <a:r>
              <a:rPr lang="ru-RU" sz="2800" dirty="0" smtClean="0"/>
              <a:t>одинаковый </a:t>
            </a:r>
            <a:r>
              <a:rPr lang="ru-RU" sz="2800" dirty="0" smtClean="0"/>
              <a:t>звук»,</a:t>
            </a:r>
          </a:p>
          <a:p>
            <a:pPr marL="0" lvl="0" indent="0">
              <a:buNone/>
            </a:pPr>
            <a:r>
              <a:rPr lang="ru-RU" sz="2800" dirty="0" smtClean="0"/>
              <a:t> </a:t>
            </a:r>
          </a:p>
          <a:p>
            <a:pPr marL="0" lvl="0" indent="0">
              <a:buNone/>
            </a:pPr>
            <a:r>
              <a:rPr lang="ru-RU" sz="2800" dirty="0" smtClean="0"/>
              <a:t>«</a:t>
            </a:r>
            <a:r>
              <a:rPr lang="ru-RU" sz="2800" dirty="0" smtClean="0"/>
              <a:t>Определи </a:t>
            </a:r>
            <a:r>
              <a:rPr lang="ru-RU" sz="2800" dirty="0" smtClean="0"/>
              <a:t>место звука в </a:t>
            </a:r>
            <a:r>
              <a:rPr lang="ru-RU" sz="2800" dirty="0" smtClean="0"/>
              <a:t>слове», </a:t>
            </a:r>
          </a:p>
          <a:p>
            <a:pPr marL="0" lvl="0" indent="0">
              <a:buNone/>
            </a:pP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«</a:t>
            </a:r>
            <a:r>
              <a:rPr lang="ru-RU" sz="2800" dirty="0" smtClean="0"/>
              <a:t>Найди </a:t>
            </a:r>
            <a:r>
              <a:rPr lang="ru-RU" sz="2800" dirty="0" smtClean="0"/>
              <a:t>предметы с заданным </a:t>
            </a:r>
            <a:r>
              <a:rPr lang="ru-RU" sz="2800" dirty="0" smtClean="0"/>
              <a:t>звуком</a:t>
            </a:r>
            <a:r>
              <a:rPr lang="ru-RU" sz="2800" dirty="0" smtClean="0"/>
              <a:t>»</a:t>
            </a:r>
            <a:r>
              <a:rPr lang="ru-RU" sz="2800" dirty="0" smtClean="0"/>
              <a:t>,</a:t>
            </a:r>
          </a:p>
          <a:p>
            <a:pPr marL="0" lvl="0" indent="0">
              <a:buNone/>
            </a:pP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 «Шифровальщики</a:t>
            </a:r>
            <a:r>
              <a:rPr lang="ru-RU" sz="2800" dirty="0" smtClean="0"/>
              <a:t>»</a:t>
            </a:r>
            <a:r>
              <a:rPr lang="ru-RU" sz="2800" dirty="0" smtClean="0"/>
              <a:t> с пропусками "опасных" мест </a:t>
            </a:r>
          </a:p>
          <a:p>
            <a:pPr marL="0" lvl="0" indent="0">
              <a:buNone/>
            </a:pP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«</a:t>
            </a:r>
            <a:r>
              <a:rPr lang="ru-RU" sz="2800" dirty="0" smtClean="0"/>
              <a:t>Светофор».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88640"/>
            <a:ext cx="7770192" cy="102578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Картинный диктант </a:t>
            </a:r>
            <a:endParaRPr lang="ru-RU" sz="6600" b="1" dirty="0"/>
          </a:p>
        </p:txBody>
      </p:sp>
      <p:pic>
        <p:nvPicPr>
          <p:cNvPr id="3" name="Picture 3" descr="stairs-contempo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464496" cy="512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75720" cy="590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141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loud"/>
          <p:cNvSpPr>
            <a:spLocks noChangeAspect="1" noEditPoints="1" noChangeArrowheads="1"/>
          </p:cNvSpPr>
          <p:nvPr/>
        </p:nvSpPr>
        <p:spPr bwMode="auto">
          <a:xfrm>
            <a:off x="468312" y="1377156"/>
            <a:ext cx="4176713" cy="27987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0000CC"/>
              </a:gs>
            </a:gsLst>
            <a:path path="rect">
              <a:fillToRect l="100000" t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3555" name="Cloud"/>
          <p:cNvSpPr>
            <a:spLocks noChangeAspect="1" noEditPoints="1" noChangeArrowheads="1"/>
          </p:cNvSpPr>
          <p:nvPr/>
        </p:nvSpPr>
        <p:spPr bwMode="auto">
          <a:xfrm>
            <a:off x="4319587" y="1484313"/>
            <a:ext cx="4392613" cy="2943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0000CC"/>
              </a:gs>
            </a:gsLst>
            <a:path path="rect">
              <a:fillToRect l="100000" t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084888" y="1944348"/>
            <a:ext cx="5762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876256" y="1770063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062719" y="2205038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051720" y="1804307"/>
            <a:ext cx="5762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3091997" y="1876425"/>
            <a:ext cx="7905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7308850" y="2945152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267744" y="2781300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5091793" y="2380456"/>
            <a:ext cx="5762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5796757" y="3135200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2555875" y="5301208"/>
            <a:ext cx="34559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99FF"/>
                </a:solidFill>
                <a:latin typeface="Arial"/>
                <a:cs typeface="Arial"/>
              </a:rPr>
              <a:t>П   СУДА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7667625" y="1877439"/>
            <a:ext cx="5762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04664"/>
            <a:ext cx="788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Словарный диктант «Капельки»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7881 L -0.40156 0.519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loud"/>
          <p:cNvSpPr>
            <a:spLocks noChangeAspect="1" noEditPoints="1" noChangeArrowheads="1"/>
          </p:cNvSpPr>
          <p:nvPr/>
        </p:nvSpPr>
        <p:spPr bwMode="auto">
          <a:xfrm>
            <a:off x="539750" y="549275"/>
            <a:ext cx="4176713" cy="27987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0000CC"/>
              </a:gs>
            </a:gsLst>
            <a:path path="rect">
              <a:fillToRect r="100000" b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51" name="Cloud"/>
          <p:cNvSpPr>
            <a:spLocks noChangeAspect="1" noEditPoints="1" noChangeArrowheads="1"/>
          </p:cNvSpPr>
          <p:nvPr/>
        </p:nvSpPr>
        <p:spPr bwMode="auto">
          <a:xfrm>
            <a:off x="4356100" y="404813"/>
            <a:ext cx="4392613" cy="2943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0000CC"/>
              </a:gs>
            </a:gsLst>
            <a:path path="rect">
              <a:fillToRect r="100000" b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7596188" y="620713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7380288" y="1700213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268538" y="2205038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5076825" y="1773238"/>
            <a:ext cx="5762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6227763" y="1989138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3635375" y="4508500"/>
            <a:ext cx="24495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99FF"/>
                </a:solidFill>
                <a:latin typeface="Arial"/>
                <a:cs typeface="Arial"/>
              </a:rPr>
              <a:t>ДЕЖДА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1979613" y="981075"/>
            <a:ext cx="5762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7661" name="WordArt 13"/>
          <p:cNvSpPr>
            <a:spLocks noChangeArrowheads="1" noChangeShapeType="1" noTextEdit="1"/>
          </p:cNvSpPr>
          <p:nvPr/>
        </p:nvSpPr>
        <p:spPr bwMode="auto">
          <a:xfrm>
            <a:off x="3059113" y="1052513"/>
            <a:ext cx="7905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7662" name="WordArt 14"/>
          <p:cNvSpPr>
            <a:spLocks noChangeArrowheads="1" noChangeShapeType="1" noTextEdit="1"/>
          </p:cNvSpPr>
          <p:nvPr/>
        </p:nvSpPr>
        <p:spPr bwMode="auto">
          <a:xfrm>
            <a:off x="5292725" y="765175"/>
            <a:ext cx="5746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51837E-6 L -0.496 0.5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loud"/>
          <p:cNvSpPr>
            <a:spLocks noChangeAspect="1" noEditPoints="1" noChangeArrowheads="1"/>
          </p:cNvSpPr>
          <p:nvPr/>
        </p:nvSpPr>
        <p:spPr bwMode="auto">
          <a:xfrm>
            <a:off x="539750" y="549275"/>
            <a:ext cx="4176713" cy="27987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0000CC"/>
              </a:gs>
            </a:gsLst>
            <a:path path="rect">
              <a:fillToRect r="100000" b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8675" name="Cloud"/>
          <p:cNvSpPr>
            <a:spLocks noChangeAspect="1" noEditPoints="1" noChangeArrowheads="1"/>
          </p:cNvSpPr>
          <p:nvPr/>
        </p:nvSpPr>
        <p:spPr bwMode="auto">
          <a:xfrm>
            <a:off x="4356100" y="404813"/>
            <a:ext cx="4392613" cy="2943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0000CC"/>
              </a:gs>
            </a:gsLst>
            <a:path path="rect">
              <a:fillToRect r="100000" b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7596188" y="620713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7380288" y="1700213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268538" y="2205038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5076825" y="1773238"/>
            <a:ext cx="5762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6227763" y="1989138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1835150" y="4508500"/>
            <a:ext cx="532923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99FF"/>
                </a:solidFill>
                <a:latin typeface="Arial"/>
                <a:cs typeface="Arial"/>
              </a:rPr>
              <a:t>м  г 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99FF"/>
                </a:solidFill>
                <a:latin typeface="Arial"/>
                <a:cs typeface="Arial"/>
              </a:rPr>
              <a:t>зин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99FF"/>
              </a:solidFill>
              <a:latin typeface="Arial"/>
              <a:cs typeface="Arial"/>
            </a:endParaRPr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1476375" y="2060575"/>
            <a:ext cx="5762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1979613" y="981075"/>
            <a:ext cx="5762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3276600" y="836613"/>
            <a:ext cx="7905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5292725" y="765175"/>
            <a:ext cx="5746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28687" name="WordArt 15"/>
          <p:cNvSpPr>
            <a:spLocks noChangeArrowheads="1" noChangeShapeType="1" noTextEdit="1"/>
          </p:cNvSpPr>
          <p:nvPr/>
        </p:nvSpPr>
        <p:spPr bwMode="auto">
          <a:xfrm>
            <a:off x="3203575" y="2060575"/>
            <a:ext cx="5762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6659563" y="1052513"/>
            <a:ext cx="576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3293E-6 L -0.03924 0.361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51837E-6 L -0.38576 0.57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C:\Documents and Settings\ОРИОН\Рабочий стол\67_sbornik__7_fon\sbornik № 7_fon\6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25538"/>
            <a:ext cx="25193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865" y="764704"/>
            <a:ext cx="43204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1412776"/>
            <a:ext cx="50405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+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1196752"/>
            <a:ext cx="129614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ОФ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981075"/>
            <a:ext cx="143986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36096" y="1412776"/>
            <a:ext cx="47276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+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908050"/>
            <a:ext cx="38877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536" y="332656"/>
            <a:ext cx="856895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Запиши пословицы,  вставляя пропущенные слова.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149725"/>
            <a:ext cx="2808287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99592" y="1412776"/>
            <a:ext cx="23762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                    </a:t>
            </a: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</a:t>
            </a:r>
            <a:r>
              <a:rPr lang="ru-RU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</a:t>
            </a: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ртоф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е</a:t>
            </a: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ль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1840" y="1700808"/>
            <a:ext cx="38164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-  хлебу подмога.</a:t>
            </a:r>
          </a:p>
        </p:txBody>
      </p:sp>
      <p:sp>
        <p:nvSpPr>
          <p:cNvPr id="4112" name="TextBox 16"/>
          <p:cNvSpPr txBox="1">
            <a:spLocks noChangeArrowheads="1"/>
          </p:cNvSpPr>
          <p:nvPr/>
        </p:nvSpPr>
        <p:spPr bwMode="auto">
          <a:xfrm>
            <a:off x="900113" y="2420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2492896"/>
            <a:ext cx="244827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</a:t>
            </a:r>
            <a:r>
              <a:rPr lang="ru-RU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</a:t>
            </a: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ртоф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е</a:t>
            </a: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ль</a:t>
            </a:r>
            <a:endParaRPr lang="ru-RU" sz="3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2492896"/>
            <a:ext cx="446449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да каша  - еда наша.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1700808"/>
            <a:ext cx="7200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536" y="2492896"/>
            <a:ext cx="7200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 descr="C:\Documents and Settings\ОРИОН\Рабочий стол\67_sbornik__7_fon\sbornik № 7_fon\6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referat.ru/cache/referats/19175/image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49275"/>
            <a:ext cx="25923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84213" y="6921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116013" y="8366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0"/>
            <a:ext cx="5040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7904" y="0"/>
            <a:ext cx="7920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,,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620713"/>
            <a:ext cx="18954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00192" y="0"/>
            <a:ext cx="6480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908720"/>
            <a:ext cx="5357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2320" y="908720"/>
            <a:ext cx="72008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11969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9512" y="188640"/>
            <a:ext cx="896448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Запиши пословицы,  вставляя пропущенные слова.</a:t>
            </a:r>
            <a:endParaRPr lang="ru-RU" sz="3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844824"/>
            <a:ext cx="2520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1.Тыква 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7784" y="1844824"/>
            <a:ext cx="14401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</a:t>
            </a: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рбуз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9912" y="1844824"/>
            <a:ext cx="51125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похожа, да вкусом с ним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544" y="2420888"/>
            <a:ext cx="288032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не схожа.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552" y="3284984"/>
            <a:ext cx="187220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2.Каков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5736" y="3284984"/>
            <a:ext cx="14401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</a:t>
            </a: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рбуз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3888" y="3284984"/>
            <a:ext cx="47525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 таков и вкус.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60800"/>
            <a:ext cx="3521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000108"/>
            <a:ext cx="7498080" cy="4800600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entury Schoolbook" pitchFamily="18" charset="0"/>
              </a:rPr>
              <a:t>   </a:t>
            </a:r>
            <a:r>
              <a:rPr lang="ru-RU" sz="3000" dirty="0" smtClean="0">
                <a:latin typeface="Century Schoolbook" pitchFamily="18" charset="0"/>
              </a:rPr>
              <a:t>Необходимым </a:t>
            </a:r>
            <a:r>
              <a:rPr lang="ru-RU" sz="3000" dirty="0">
                <a:latin typeface="Century Schoolbook" pitchFamily="18" charset="0"/>
              </a:rPr>
              <a:t>условием формирования полноценного и прочного орфографического навыка на начальном этапе является </a:t>
            </a:r>
            <a:r>
              <a:rPr lang="ru-RU" sz="3000" b="1" dirty="0">
                <a:latin typeface="Century Schoolbook" pitchFamily="18" charset="0"/>
              </a:rPr>
              <a:t>развитие орфографической зоркости,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>
                <a:solidFill>
                  <a:srgbClr val="FF0000"/>
                </a:solidFill>
                <a:latin typeface="Century Schoolbook" pitchFamily="18" charset="0"/>
              </a:rPr>
              <a:t>   </a:t>
            </a:r>
            <a:r>
              <a:rPr lang="ru-RU" sz="3000" dirty="0">
                <a:latin typeface="Century Schoolbook" pitchFamily="18" charset="0"/>
              </a:rPr>
              <a:t>которая заключается </a:t>
            </a:r>
            <a:r>
              <a:rPr lang="ru-RU" sz="3000" b="1" dirty="0">
                <a:latin typeface="Century Schoolbook" pitchFamily="18" charset="0"/>
              </a:rPr>
              <a:t>в умении обнаруживать, видеть, замечать орфограммы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>
                <a:latin typeface="Century Schoolbook" pitchFamily="18" charset="0"/>
              </a:rPr>
              <a:t>   и классифицировать их на основе опознавательных признаков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82883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/>
              <a:t>Использованная литература: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9063"/>
          </a:xfrm>
        </p:spPr>
        <p:txBody>
          <a:bodyPr>
            <a:noAutofit/>
          </a:bodyPr>
          <a:lstStyle/>
          <a:p>
            <a:r>
              <a:rPr lang="ru-RU" sz="2200" dirty="0" err="1" smtClean="0"/>
              <a:t>Узорова</a:t>
            </a:r>
            <a:r>
              <a:rPr lang="ru-RU" sz="2200" dirty="0" smtClean="0"/>
              <a:t> О.В., Нефедова Е.А. Справочное пособие по русскому языку: 1-4 класс.- М.: ООО «Издательство </a:t>
            </a:r>
            <a:r>
              <a:rPr lang="ru-RU" sz="2200" dirty="0" err="1" smtClean="0"/>
              <a:t>Астрель</a:t>
            </a:r>
            <a:r>
              <a:rPr lang="ru-RU" sz="2200" dirty="0" smtClean="0"/>
              <a:t>», 2004.</a:t>
            </a:r>
          </a:p>
          <a:p>
            <a:r>
              <a:rPr lang="ru-RU" sz="2200" dirty="0" err="1" smtClean="0"/>
              <a:t>Моршнева</a:t>
            </a:r>
            <a:r>
              <a:rPr lang="ru-RU" sz="2200" dirty="0" smtClean="0"/>
              <a:t> Л.Г. Занимательные упражнения по русскому языку: 1-4 класс. – Саратов: ОАО «Издательство «Лицей», 2004</a:t>
            </a:r>
          </a:p>
          <a:p>
            <a:r>
              <a:rPr lang="ru-RU" sz="2200" dirty="0" smtClean="0"/>
              <a:t>Волина В.В. Веселая грамматика. – М.: Издательство «Знание», 2005</a:t>
            </a:r>
          </a:p>
          <a:p>
            <a:r>
              <a:rPr lang="ru-RU" sz="2200" dirty="0" smtClean="0"/>
              <a:t>Интернет-ресурсы: </a:t>
            </a:r>
          </a:p>
          <a:p>
            <a:pPr>
              <a:buNone/>
            </a:pPr>
            <a:r>
              <a:rPr lang="ru-RU" sz="2200" dirty="0" smtClean="0"/>
              <a:t>	</a:t>
            </a:r>
            <a:r>
              <a:rPr lang="en-US" sz="2200" dirty="0" smtClean="0">
                <a:hlinkClick r:id="rId2"/>
              </a:rPr>
              <a:t>http://pedsovet.su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>
                <a:hlinkClick r:id="rId3"/>
              </a:rPr>
              <a:t>http://festival.1september.ru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>
                <a:hlinkClick r:id="rId4"/>
              </a:rPr>
              <a:t>http://panova-ox.narod.ru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785926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</a:rPr>
              <a:t>«Важно не просто накормить голодного рыбой, главное — научить его ловить её! </a:t>
            </a:r>
          </a:p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</a:rPr>
              <a:t>Если вы дадите ему рыбу, то поможете только один раз, а если научите ловить, то накормите на всю жизнь…»</a:t>
            </a:r>
          </a:p>
          <a:p>
            <a:pPr>
              <a:defRPr/>
            </a:pPr>
            <a:r>
              <a:rPr lang="ru-RU" sz="2800" dirty="0">
                <a:solidFill>
                  <a:prstClr val="black"/>
                </a:solidFill>
              </a:rPr>
              <a:t>                                          </a:t>
            </a:r>
            <a:r>
              <a:rPr lang="ru-RU" sz="2800" b="1" dirty="0">
                <a:solidFill>
                  <a:prstClr val="black"/>
                </a:solidFill>
              </a:rPr>
              <a:t>Буддийская притча.</a:t>
            </a:r>
          </a:p>
        </p:txBody>
      </p:sp>
    </p:spTree>
    <p:extLst>
      <p:ext uri="{BB962C8B-B14F-4D97-AF65-F5344CB8AC3E}">
        <p14:creationId xmlns:p14="http://schemas.microsoft.com/office/powerpoint/2010/main" xmlns="" val="321684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8586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Орфографическая зоркость</a:t>
            </a:r>
            <a:r>
              <a:rPr lang="ru-RU" sz="2800" dirty="0"/>
              <a:t> - это умение замечать орфограммы, то есть те случаи при письме, где при едином произношении возможен выбор написания.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35756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Формирование </a:t>
            </a:r>
            <a:r>
              <a:rPr lang="ru-RU" sz="2800" b="1" dirty="0"/>
              <a:t>орфографической зоркости </a:t>
            </a:r>
            <a:r>
              <a:rPr lang="ru-RU" sz="2800" dirty="0"/>
              <a:t>– одна из главных задач уроков русского языка в начальной школе, так как с ней связано приобретение орфографического навыка.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0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85794"/>
            <a:ext cx="8229600" cy="5736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   </a:t>
            </a:r>
            <a:r>
              <a:rPr lang="ru-RU" sz="2800" b="1" dirty="0" smtClean="0"/>
              <a:t>Орфографическая зоркость </a:t>
            </a:r>
            <a:r>
              <a:rPr lang="ru-RU" sz="2800" dirty="0" smtClean="0"/>
              <a:t>развивается постепенно, в процессе выполнения разнообразных упражнений, обеспечивающих </a:t>
            </a:r>
            <a:r>
              <a:rPr lang="ru-RU" sz="2800" b="1" i="1" dirty="0" smtClean="0">
                <a:solidFill>
                  <a:srgbClr val="0070C0"/>
                </a:solidFill>
              </a:rPr>
              <a:t>зрительное,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слуховое,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артикуляционное,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моторное восприятие </a:t>
            </a:r>
          </a:p>
          <a:p>
            <a:pPr>
              <a:buNone/>
            </a:pPr>
            <a:r>
              <a:rPr lang="ru-RU" sz="2800" dirty="0" smtClean="0"/>
              <a:t>   и запоминание орфографического материала.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14356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sz="2800" b="1" dirty="0" smtClean="0"/>
              <a:t>Зрительное </a:t>
            </a:r>
            <a:r>
              <a:rPr lang="ru-RU" sz="2800" b="1" dirty="0" smtClean="0"/>
              <a:t>восприятие осуществляется в ходе: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i="1" dirty="0" smtClean="0"/>
              <a:t>  </a:t>
            </a:r>
            <a:r>
              <a:rPr lang="ru-RU" sz="2800" b="1" i="1" dirty="0" smtClean="0">
                <a:solidFill>
                  <a:srgbClr val="0070C0"/>
                </a:solidFill>
              </a:rPr>
              <a:t>зрительного, объяснительного диктантов,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письма по памяти,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выборочного списывания, </a:t>
            </a:r>
          </a:p>
          <a:p>
            <a:pPr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графического выделения орфограмм,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анализа заданий и текста упражнений.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81439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Слуховое </a:t>
            </a:r>
            <a:r>
              <a:rPr lang="ru-RU" sz="2800" b="1" dirty="0" smtClean="0"/>
              <a:t>восприятие </a:t>
            </a:r>
            <a:r>
              <a:rPr lang="ru-RU" sz="2800" dirty="0" smtClean="0"/>
              <a:t>происходит при проведении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выборочного</a:t>
            </a:r>
            <a:r>
              <a:rPr lang="ru-RU" sz="2800" b="1" i="1" dirty="0" smtClean="0">
                <a:solidFill>
                  <a:srgbClr val="0070C0"/>
                </a:solidFill>
              </a:rPr>
              <a:t>, предупредительного диктантов,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при использовании сигнальных карточек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3212976"/>
            <a:ext cx="7676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err="1"/>
              <a:t>Рукодвигательное</a:t>
            </a:r>
            <a:r>
              <a:rPr lang="ru-RU" sz="2800" b="1" dirty="0"/>
              <a:t> восприятие</a:t>
            </a:r>
            <a:r>
              <a:rPr lang="ru-RU" sz="2800" dirty="0"/>
              <a:t> имеет место при письменном выполнении всех упражнений.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6867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 </a:t>
            </a:r>
            <a:r>
              <a:rPr lang="ru-RU" sz="2800" dirty="0" smtClean="0"/>
              <a:t>Наиболее </a:t>
            </a:r>
            <a:r>
              <a:rPr lang="ru-RU" sz="2800" dirty="0" smtClean="0"/>
              <a:t>эффективные упражнения,  направленные на развитие орфографической зоркости</a:t>
            </a:r>
            <a:r>
              <a:rPr lang="ru-RU" sz="2800" dirty="0" smtClean="0"/>
              <a:t>: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b="1" dirty="0" smtClean="0"/>
              <a:t>Поиск орфограмм в “чистом” </a:t>
            </a:r>
            <a:r>
              <a:rPr lang="ru-RU" sz="2800" b="1" dirty="0" smtClean="0"/>
              <a:t>тексте</a:t>
            </a:r>
          </a:p>
          <a:p>
            <a:endParaRPr lang="ru-RU" sz="2800" b="1" dirty="0" smtClean="0"/>
          </a:p>
          <a:p>
            <a:r>
              <a:rPr lang="ru-RU" sz="2800" dirty="0" smtClean="0"/>
              <a:t> </a:t>
            </a:r>
            <a:r>
              <a:rPr lang="ru-RU" sz="2800" b="1" dirty="0" smtClean="0"/>
              <a:t>Орфографическое </a:t>
            </a:r>
            <a:r>
              <a:rPr lang="ru-RU" sz="2800" b="1" dirty="0" smtClean="0"/>
              <a:t>чтение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Комментированное письмо с указанием орфограмм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729534" cy="495459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Письмо с </a:t>
            </a:r>
            <a:r>
              <a:rPr lang="ru-RU" sz="2800" b="1" dirty="0" smtClean="0"/>
              <a:t>проговариванием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Зрительный </a:t>
            </a:r>
            <a:r>
              <a:rPr lang="ru-RU" sz="2800" b="1" dirty="0" smtClean="0"/>
              <a:t>диктант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Диктант “ Проверяю себя</a:t>
            </a:r>
            <a:r>
              <a:rPr lang="ru-RU" sz="2800" b="1" dirty="0" smtClean="0"/>
              <a:t>”</a:t>
            </a:r>
          </a:p>
          <a:p>
            <a:endParaRPr lang="ru-RU" sz="2800" dirty="0" smtClean="0"/>
          </a:p>
          <a:p>
            <a:r>
              <a:rPr lang="ru-RU" sz="2800" b="1" dirty="0" smtClean="0"/>
              <a:t>Диктант </a:t>
            </a:r>
            <a:r>
              <a:rPr lang="ru-RU" sz="2800" b="1" dirty="0" smtClean="0"/>
              <a:t>с </a:t>
            </a:r>
            <a:r>
              <a:rPr lang="ru-RU" sz="2800" b="1" dirty="0" smtClean="0"/>
              <a:t>постукиванием</a:t>
            </a:r>
          </a:p>
          <a:p>
            <a:endParaRPr lang="ru-RU" sz="2800" dirty="0" smtClean="0"/>
          </a:p>
          <a:p>
            <a:r>
              <a:rPr lang="ru-RU" sz="2800" b="1" dirty="0" smtClean="0"/>
              <a:t>Выборочный диктант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332656"/>
            <a:ext cx="7697044" cy="59766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 </a:t>
            </a:r>
            <a:r>
              <a:rPr lang="ru-RU" sz="3000" b="1" dirty="0" smtClean="0"/>
              <a:t>Списывание</a:t>
            </a:r>
            <a:endParaRPr lang="ru-RU" sz="3000" dirty="0"/>
          </a:p>
          <a:p>
            <a:r>
              <a:rPr lang="ru-RU" sz="3000" b="1" dirty="0"/>
              <a:t> </a:t>
            </a:r>
            <a:r>
              <a:rPr lang="ru-RU" sz="3000" b="1" dirty="0" smtClean="0"/>
              <a:t>Письмо </a:t>
            </a:r>
            <a:r>
              <a:rPr lang="ru-RU" sz="3000" b="1" dirty="0"/>
              <a:t>по </a:t>
            </a:r>
            <a:r>
              <a:rPr lang="ru-RU" sz="3000" b="1" dirty="0" smtClean="0"/>
              <a:t>памяти</a:t>
            </a:r>
            <a:endParaRPr lang="ru-RU" sz="3000" dirty="0"/>
          </a:p>
          <a:p>
            <a:r>
              <a:rPr lang="ru-RU" sz="3000" b="1" dirty="0"/>
              <a:t> Орфографические </a:t>
            </a:r>
            <a:r>
              <a:rPr lang="ru-RU" sz="3000" b="1" dirty="0" smtClean="0"/>
              <a:t>минутки</a:t>
            </a:r>
          </a:p>
          <a:p>
            <a:r>
              <a:rPr lang="ru-RU" sz="3000" b="1" dirty="0"/>
              <a:t> О</a:t>
            </a:r>
            <a:r>
              <a:rPr lang="ru-RU" sz="3000" b="1" dirty="0" smtClean="0"/>
              <a:t>порные схемы, алгоритмы:</a:t>
            </a:r>
          </a:p>
          <a:p>
            <a:pPr marL="0" indent="0">
              <a:buNone/>
            </a:pPr>
            <a:r>
              <a:rPr lang="ru-RU" sz="3000" i="1" dirty="0" smtClean="0"/>
              <a:t>    -проговариваю;</a:t>
            </a:r>
          </a:p>
          <a:p>
            <a:pPr marL="0" indent="0">
              <a:buNone/>
            </a:pPr>
            <a:r>
              <a:rPr lang="ru-RU" sz="3000" i="1" dirty="0" smtClean="0"/>
              <a:t>    -определяю орфограмму;</a:t>
            </a:r>
          </a:p>
          <a:p>
            <a:pPr marL="0" indent="0">
              <a:buNone/>
            </a:pPr>
            <a:r>
              <a:rPr lang="ru-RU" sz="3000" i="1" dirty="0" smtClean="0"/>
              <a:t>    -вспоминаю правило;</a:t>
            </a:r>
          </a:p>
          <a:p>
            <a:pPr marL="0" indent="0">
              <a:buNone/>
            </a:pPr>
            <a:r>
              <a:rPr lang="ru-RU" sz="3000" i="1" dirty="0" smtClean="0"/>
              <a:t>    -применяю его;</a:t>
            </a:r>
          </a:p>
          <a:p>
            <a:pPr marL="0" indent="0">
              <a:buNone/>
            </a:pPr>
            <a:r>
              <a:rPr lang="ru-RU" sz="3000" i="1" dirty="0" smtClean="0"/>
              <a:t>    -пишу;</a:t>
            </a:r>
          </a:p>
          <a:p>
            <a:pPr marL="0" indent="0">
              <a:buNone/>
            </a:pPr>
            <a:r>
              <a:rPr lang="ru-RU" sz="3000" i="1" dirty="0" smtClean="0"/>
              <a:t>    -проверяю.</a:t>
            </a:r>
            <a:endParaRPr lang="ru-RU" sz="3000" dirty="0"/>
          </a:p>
          <a:p>
            <a:r>
              <a:rPr lang="ru-RU" sz="3000" b="1" dirty="0" smtClean="0"/>
              <a:t> </a:t>
            </a:r>
            <a:r>
              <a:rPr lang="ru-RU" sz="3000" b="1" dirty="0"/>
              <a:t>Словарь слов с </a:t>
            </a:r>
            <a:r>
              <a:rPr lang="ru-RU" sz="3000" b="1" dirty="0" smtClean="0"/>
              <a:t>непроверяемыми</a:t>
            </a:r>
          </a:p>
          <a:p>
            <a:pPr marL="0" indent="0">
              <a:buNone/>
            </a:pPr>
            <a:r>
              <a:rPr lang="ru-RU" sz="3000" b="1" dirty="0"/>
              <a:t> </a:t>
            </a:r>
            <a:r>
              <a:rPr lang="ru-RU" sz="3000" b="1" dirty="0" smtClean="0"/>
              <a:t>    орфограммами</a:t>
            </a:r>
            <a:r>
              <a:rPr lang="ru-RU" sz="3000" b="1" dirty="0"/>
              <a:t>.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23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461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      Развитие орфографической зоркости в начальных классах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Картинный диктант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Использованная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орфографической зоркости в начальных классах</dc:title>
  <dc:creator>Админ</dc:creator>
  <cp:lastModifiedBy>Comp</cp:lastModifiedBy>
  <cp:revision>38</cp:revision>
  <dcterms:created xsi:type="dcterms:W3CDTF">2012-11-19T16:39:46Z</dcterms:created>
  <dcterms:modified xsi:type="dcterms:W3CDTF">2017-03-30T07:14:58Z</dcterms:modified>
</cp:coreProperties>
</file>