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6" r:id="rId5"/>
    <p:sldId id="283" r:id="rId6"/>
    <p:sldId id="268" r:id="rId7"/>
    <p:sldId id="269" r:id="rId8"/>
    <p:sldId id="270" r:id="rId9"/>
    <p:sldId id="271" r:id="rId10"/>
    <p:sldId id="273" r:id="rId11"/>
    <p:sldId id="282" r:id="rId12"/>
    <p:sldId id="274" r:id="rId13"/>
    <p:sldId id="275" r:id="rId14"/>
    <p:sldId id="276" r:id="rId15"/>
    <p:sldId id="277" r:id="rId16"/>
    <p:sldId id="278" r:id="rId17"/>
    <p:sldId id="279" r:id="rId1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55" d="100"/>
          <a:sy n="55" d="100"/>
        </p:scale>
        <p:origin x="-102" y="-12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19.09.2018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19.09.2018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5860" y="1340768"/>
            <a:ext cx="7200799" cy="5034632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</a:t>
            </a:r>
            <a:br>
              <a:rPr lang="ru-RU" b="1" dirty="0" smtClean="0"/>
            </a:br>
            <a:r>
              <a:rPr lang="ru-RU" b="1" dirty="0" smtClean="0"/>
              <a:t>понятия о величине </a:t>
            </a:r>
            <a:br>
              <a:rPr lang="ru-RU" b="1" dirty="0" smtClean="0"/>
            </a:br>
            <a:r>
              <a:rPr lang="ru-RU" b="1" dirty="0" smtClean="0"/>
              <a:t>и способах ее измерения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5184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-171400"/>
            <a:ext cx="10157354" cy="10801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Измерение несколькими мерками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5" t="19814" r="2338" b="28641"/>
          <a:stretch/>
        </p:blipFill>
        <p:spPr>
          <a:xfrm>
            <a:off x="261765" y="1268760"/>
            <a:ext cx="6192688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1" t="22001" r="16401" b="16400"/>
          <a:stretch/>
        </p:blipFill>
        <p:spPr>
          <a:xfrm>
            <a:off x="6742484" y="1268760"/>
            <a:ext cx="5112568" cy="42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40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689" y="-171400"/>
            <a:ext cx="10157354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Система счисления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0" y="1057052"/>
            <a:ext cx="3799464" cy="4896544"/>
          </a:xfrm>
        </p:spPr>
        <p:txBody>
          <a:bodyPr/>
          <a:lstStyle/>
          <a:p>
            <a:r>
              <a:rPr lang="ru-RU" dirty="0" smtClean="0"/>
              <a:t>Воспроизведение величины, когда счет можно вести только до определенного числа.</a:t>
            </a:r>
          </a:p>
          <a:p>
            <a:endParaRPr lang="ru-RU" dirty="0" smtClean="0"/>
          </a:p>
          <a:p>
            <a:r>
              <a:rPr lang="ru-RU" dirty="0" smtClean="0"/>
              <a:t>Основание системы счисления как граница счета.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164" y="3501008"/>
            <a:ext cx="8136903" cy="3190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3" r="22424" b="-798"/>
          <a:stretch/>
        </p:blipFill>
        <p:spPr>
          <a:xfrm rot="16200000">
            <a:off x="7323465" y="-2120534"/>
            <a:ext cx="1214304" cy="81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2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-488280"/>
            <a:ext cx="12188825" cy="1397000"/>
          </a:xfrm>
        </p:spPr>
        <p:txBody>
          <a:bodyPr/>
          <a:lstStyle/>
          <a:p>
            <a:r>
              <a:rPr lang="ru-RU" b="1" dirty="0"/>
              <a:t>Основная цель третьего года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44" y="1628800"/>
            <a:ext cx="8081416" cy="4470400"/>
          </a:xfrm>
        </p:spPr>
        <p:txBody>
          <a:bodyPr/>
          <a:lstStyle/>
          <a:p>
            <a:r>
              <a:rPr lang="ru-RU" dirty="0"/>
              <a:t>ввести два новых отношения, связанных с действиями умножения и деления: отношение «целого, состоящего из равных частей» и кратное отношение; </a:t>
            </a:r>
            <a:endParaRPr lang="ru-RU" dirty="0" smtClean="0"/>
          </a:p>
          <a:p>
            <a:r>
              <a:rPr lang="ru-RU" dirty="0" smtClean="0"/>
              <a:t>сконструировать </a:t>
            </a:r>
            <a:r>
              <a:rPr lang="ru-RU" dirty="0"/>
              <a:t>таблицу </a:t>
            </a:r>
            <a:r>
              <a:rPr lang="ru-RU" dirty="0" smtClean="0"/>
              <a:t>умножения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освоить </a:t>
            </a:r>
            <a:r>
              <a:rPr lang="ru-RU" dirty="0"/>
              <a:t>свойства умножения и деления для построения на их основе рациональных способов вычисления.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8748" y="2636912"/>
            <a:ext cx="2841652" cy="37634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18" descr="https://img-gorod.ru/upload/iblock/8a6/8a66c17d8e7ac0597ef70141da792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6620" y="908720"/>
            <a:ext cx="3045533" cy="40142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9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Свойства умножения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920" y="980728"/>
            <a:ext cx="10737743" cy="5191472"/>
          </a:xfrm>
        </p:spPr>
        <p:txBody>
          <a:bodyPr/>
          <a:lstStyle/>
          <a:p>
            <a:r>
              <a:rPr lang="ru-RU" dirty="0" smtClean="0"/>
              <a:t>Переместительное свойство умножения:</a:t>
            </a: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en-US" b="1" dirty="0" err="1" smtClean="0"/>
              <a:t>m∙p</a:t>
            </a:r>
            <a:r>
              <a:rPr lang="en-US" b="1" dirty="0" smtClean="0"/>
              <a:t> = </a:t>
            </a:r>
            <a:r>
              <a:rPr lang="en-US" b="1" dirty="0" err="1"/>
              <a:t>p</a:t>
            </a:r>
            <a:r>
              <a:rPr lang="en-US" b="1" dirty="0" err="1" smtClean="0"/>
              <a:t>∙m</a:t>
            </a:r>
            <a:endParaRPr lang="ru-RU" b="1" dirty="0" smtClean="0"/>
          </a:p>
          <a:p>
            <a:r>
              <a:rPr lang="ru-RU" dirty="0" smtClean="0"/>
              <a:t>Умножение числа на сумму:                            </a:t>
            </a:r>
            <a:r>
              <a:rPr lang="en-US" b="1" dirty="0" smtClean="0"/>
              <a:t>a∙</a:t>
            </a:r>
            <a:r>
              <a:rPr lang="ru-RU" b="1" dirty="0" smtClean="0"/>
              <a:t>(</a:t>
            </a:r>
            <a:r>
              <a:rPr lang="en-US" b="1" dirty="0" err="1" smtClean="0"/>
              <a:t>b+c</a:t>
            </a:r>
            <a:r>
              <a:rPr lang="en-US" b="1" dirty="0" smtClean="0"/>
              <a:t>)=(</a:t>
            </a:r>
            <a:r>
              <a:rPr lang="en-US" b="1" dirty="0" err="1" smtClean="0"/>
              <a:t>a∙b</a:t>
            </a:r>
            <a:r>
              <a:rPr lang="en-US" b="1" dirty="0" smtClean="0"/>
              <a:t>)+(</a:t>
            </a:r>
            <a:r>
              <a:rPr lang="en-US" b="1" dirty="0" err="1" smtClean="0"/>
              <a:t>a∙c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dirty="0" smtClean="0"/>
              <a:t>Умножение числа на разность:                        </a:t>
            </a:r>
            <a:r>
              <a:rPr lang="en-US" b="1" dirty="0" smtClean="0"/>
              <a:t>a</a:t>
            </a:r>
            <a:r>
              <a:rPr lang="en-US" b="1" dirty="0"/>
              <a:t>∙</a:t>
            </a:r>
            <a:r>
              <a:rPr lang="ru-RU" b="1" dirty="0"/>
              <a:t>(</a:t>
            </a:r>
            <a:r>
              <a:rPr lang="en-US" b="1" dirty="0" smtClean="0"/>
              <a:t>b</a:t>
            </a:r>
            <a:r>
              <a:rPr lang="ru-RU" b="1" dirty="0" smtClean="0"/>
              <a:t>-</a:t>
            </a:r>
            <a:r>
              <a:rPr lang="en-US" b="1" dirty="0" smtClean="0"/>
              <a:t>c</a:t>
            </a:r>
            <a:r>
              <a:rPr lang="en-US" b="1" dirty="0"/>
              <a:t>)=(</a:t>
            </a:r>
            <a:r>
              <a:rPr lang="en-US" b="1" dirty="0" err="1"/>
              <a:t>a∙b</a:t>
            </a:r>
            <a:r>
              <a:rPr lang="en-US" b="1" dirty="0" smtClean="0"/>
              <a:t>)</a:t>
            </a:r>
            <a:r>
              <a:rPr lang="ru-RU" b="1" dirty="0" smtClean="0"/>
              <a:t>-</a:t>
            </a:r>
            <a:r>
              <a:rPr lang="en-US" b="1" dirty="0" smtClean="0"/>
              <a:t>(</a:t>
            </a:r>
            <a:r>
              <a:rPr lang="en-US" b="1" dirty="0" err="1"/>
              <a:t>a∙c</a:t>
            </a:r>
            <a:r>
              <a:rPr lang="en-US" b="1" dirty="0"/>
              <a:t>)</a:t>
            </a:r>
            <a:r>
              <a:rPr lang="ru-RU" b="1" dirty="0"/>
              <a:t> </a:t>
            </a:r>
            <a:endParaRPr lang="en-US" b="1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1" t="3800" r="11151" b="48600"/>
          <a:stretch/>
        </p:blipFill>
        <p:spPr>
          <a:xfrm>
            <a:off x="2341949" y="2852936"/>
            <a:ext cx="7708074" cy="3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06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-698500"/>
            <a:ext cx="12188825" cy="1397000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Основная цель четвертого года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052736"/>
            <a:ext cx="7848871" cy="4902448"/>
          </a:xfrm>
        </p:spPr>
        <p:txBody>
          <a:bodyPr/>
          <a:lstStyle/>
          <a:p>
            <a:r>
              <a:rPr lang="ru-RU" dirty="0" smtClean="0"/>
              <a:t>построить </a:t>
            </a:r>
            <a:r>
              <a:rPr lang="ru-RU" dirty="0"/>
              <a:t>алгоритмы действий умножения и деления с многозначными </a:t>
            </a:r>
            <a:r>
              <a:rPr lang="ru-RU" dirty="0" smtClean="0"/>
              <a:t>числами; </a:t>
            </a:r>
          </a:p>
          <a:p>
            <a:r>
              <a:rPr lang="ru-RU" dirty="0" smtClean="0"/>
              <a:t>ввести </a:t>
            </a:r>
            <a:r>
              <a:rPr lang="ru-RU" dirty="0"/>
              <a:t>«новое» отношение между величинами – прямую пропорциональную </a:t>
            </a:r>
            <a:r>
              <a:rPr lang="ru-RU" dirty="0" smtClean="0"/>
              <a:t>зависимость; </a:t>
            </a:r>
          </a:p>
          <a:p>
            <a:r>
              <a:rPr lang="ru-RU" dirty="0" smtClean="0"/>
              <a:t>сформировать </a:t>
            </a:r>
            <a:r>
              <a:rPr lang="ru-RU" dirty="0"/>
              <a:t>рациональные способы анализа текстов, описывающих </a:t>
            </a:r>
            <a:r>
              <a:rPr lang="ru-RU" dirty="0" smtClean="0"/>
              <a:t>прямую пропорциональную зависимость, их моделирование </a:t>
            </a:r>
            <a:r>
              <a:rPr lang="ru-RU" dirty="0"/>
              <a:t>с помощью специальных знаковых средств.</a:t>
            </a:r>
          </a:p>
          <a:p>
            <a:endParaRPr lang="ru-RU" dirty="0"/>
          </a:p>
        </p:txBody>
      </p:sp>
      <p:pic>
        <p:nvPicPr>
          <p:cNvPr id="4" name="Picture 20" descr="http://interior.mypartnershop.ru/img/1007508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9904" y="2276872"/>
            <a:ext cx="2951667" cy="38404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0635" y="890588"/>
            <a:ext cx="3056609" cy="38446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931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11737303" cy="259228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Основное </a:t>
            </a:r>
            <a:r>
              <a:rPr lang="ru-RU" dirty="0"/>
              <a:t>содержание курса математики </a:t>
            </a:r>
            <a:r>
              <a:rPr lang="ru-RU" dirty="0" smtClean="0"/>
              <a:t>представлено </a:t>
            </a:r>
            <a:r>
              <a:rPr lang="ru-RU" dirty="0"/>
              <a:t>как последовательность стратегических учебных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875" y="2996952"/>
            <a:ext cx="10009113" cy="3600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/>
              <a:t>понятия величины, </a:t>
            </a:r>
            <a:endParaRPr lang="ru-RU" sz="2800" dirty="0" smtClean="0"/>
          </a:p>
          <a:p>
            <a:r>
              <a:rPr lang="ru-RU" sz="2800" dirty="0" smtClean="0"/>
              <a:t>раскрытие </a:t>
            </a:r>
            <a:r>
              <a:rPr lang="ru-RU" sz="2800" dirty="0"/>
              <a:t>отношения величин как всеобщей формы числа, </a:t>
            </a:r>
            <a:endParaRPr lang="ru-RU" sz="2800" dirty="0" smtClean="0"/>
          </a:p>
          <a:p>
            <a:r>
              <a:rPr lang="ru-RU" sz="2800" dirty="0" smtClean="0"/>
              <a:t>последовательное введение </a:t>
            </a:r>
            <a:r>
              <a:rPr lang="ru-RU" sz="2800" dirty="0"/>
              <a:t>различных частных видов чисел, </a:t>
            </a:r>
            <a:endParaRPr lang="ru-RU" sz="2800" dirty="0" smtClean="0"/>
          </a:p>
          <a:p>
            <a:r>
              <a:rPr lang="ru-RU" sz="2800" dirty="0" smtClean="0"/>
              <a:t>построение </a:t>
            </a:r>
            <a:r>
              <a:rPr lang="ru-RU" sz="2800" dirty="0"/>
              <a:t>обобщенных способов действий с числами.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29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-338100"/>
            <a:ext cx="10157354" cy="1397000"/>
          </a:xfrm>
        </p:spPr>
        <p:txBody>
          <a:bodyPr/>
          <a:lstStyle/>
          <a:p>
            <a:r>
              <a:rPr lang="ru-RU" b="1" dirty="0" smtClean="0"/>
              <a:t>Структура курса математики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80" y="1605345"/>
            <a:ext cx="4578796" cy="41764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Традиционная система обучения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7044" y="1608793"/>
            <a:ext cx="6238429" cy="41764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Система развивающего обучения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1489101" y="2889161"/>
            <a:ext cx="743949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ЧИСЛО</a:t>
            </a:r>
          </a:p>
          <a:p>
            <a:pPr algn="ctr"/>
            <a:endParaRPr lang="ru-RU" sz="32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ВЕЛИЧИНА</a:t>
            </a:r>
            <a:endParaRPr lang="ru-RU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0276" y="2912747"/>
            <a:ext cx="739447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ВЕЛИЧИНА</a:t>
            </a:r>
          </a:p>
          <a:p>
            <a:pPr algn="ctr"/>
            <a:endParaRPr lang="ru-RU" sz="32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ЧИСЛО</a:t>
            </a:r>
            <a:endParaRPr lang="ru-RU" sz="32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358331" y="3826884"/>
            <a:ext cx="37489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677523" y="3826884"/>
            <a:ext cx="37489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757044" y="1700808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65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46" y="-243408"/>
            <a:ext cx="11521280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Основная цель первого года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4" y="1772816"/>
            <a:ext cx="8724454" cy="4470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сформировать </a:t>
            </a:r>
            <a:r>
              <a:rPr lang="ru-RU" sz="3200" dirty="0"/>
              <a:t>понятие числа как результата измерения </a:t>
            </a:r>
            <a:r>
              <a:rPr lang="ru-RU" sz="3200" dirty="0" smtClean="0"/>
              <a:t>величин;</a:t>
            </a:r>
          </a:p>
          <a:p>
            <a:r>
              <a:rPr lang="ru-RU" sz="3200" dirty="0" smtClean="0"/>
              <a:t>ввести </a:t>
            </a:r>
            <a:r>
              <a:rPr lang="ru-RU" sz="3200" dirty="0"/>
              <a:t>графические и знаковые средства моделирования для описания предметных ситуаций, выводящих на это понятие.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4" descr="http://litrio.ru/public/storage/books/cover/16/22/84/16228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772816"/>
            <a:ext cx="3524570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28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3" y="79040"/>
            <a:ext cx="12171561" cy="829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Сравнение предметов по разным признакам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366" y="1624180"/>
            <a:ext cx="10157354" cy="4470400"/>
          </a:xfrm>
        </p:spPr>
        <p:txBody>
          <a:bodyPr/>
          <a:lstStyle/>
          <a:p>
            <a:r>
              <a:rPr lang="ru-RU" dirty="0" smtClean="0"/>
              <a:t>форма;</a:t>
            </a:r>
          </a:p>
          <a:p>
            <a:r>
              <a:rPr lang="ru-RU" dirty="0" smtClean="0"/>
              <a:t>цвет;</a:t>
            </a:r>
          </a:p>
          <a:p>
            <a:r>
              <a:rPr lang="ru-RU" dirty="0" smtClean="0"/>
              <a:t>длина;</a:t>
            </a:r>
          </a:p>
          <a:p>
            <a:r>
              <a:rPr lang="ru-RU" dirty="0" smtClean="0"/>
              <a:t>площадь;</a:t>
            </a:r>
          </a:p>
          <a:p>
            <a:r>
              <a:rPr lang="ru-RU" dirty="0" smtClean="0"/>
              <a:t>объем;</a:t>
            </a:r>
          </a:p>
          <a:p>
            <a:r>
              <a:rPr lang="ru-RU" dirty="0" smtClean="0"/>
              <a:t>количество;</a:t>
            </a:r>
          </a:p>
          <a:p>
            <a:r>
              <a:rPr lang="ru-RU" dirty="0" smtClean="0"/>
              <a:t>масса.</a:t>
            </a:r>
            <a:endParaRPr lang="ru-RU" dirty="0"/>
          </a:p>
        </p:txBody>
      </p:sp>
      <p:pic>
        <p:nvPicPr>
          <p:cNvPr id="2050" name="Picture 2" descr="http://img2.labirint.ru/books/161578/scrn_big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4" r="50860" b="34506"/>
          <a:stretch/>
        </p:blipFill>
        <p:spPr bwMode="auto">
          <a:xfrm>
            <a:off x="4222205" y="908720"/>
            <a:ext cx="7704856" cy="56614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11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-162885"/>
            <a:ext cx="11881320" cy="8325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Моделирование отношений равенства - неравенства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5727" y="908720"/>
            <a:ext cx="11643097" cy="5187528"/>
          </a:xfrm>
        </p:spPr>
        <p:txBody>
          <a:bodyPr/>
          <a:lstStyle/>
          <a:p>
            <a:r>
              <a:rPr lang="ru-RU" dirty="0" smtClean="0"/>
              <a:t>предметные модели (полоски)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знаковые модели (буквы и знаки «=», «≠», «</a:t>
            </a:r>
            <a:r>
              <a:rPr lang="en-US" dirty="0"/>
              <a:t>&lt;</a:t>
            </a:r>
            <a:r>
              <a:rPr lang="ru-RU" dirty="0" smtClean="0"/>
              <a:t>», «</a:t>
            </a:r>
            <a:r>
              <a:rPr lang="en-US" dirty="0" smtClean="0"/>
              <a:t>&gt;</a:t>
            </a:r>
            <a:r>
              <a:rPr lang="ru-RU" dirty="0" smtClean="0"/>
              <a:t>»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s://fs00.infourok.ru/images/doc/155/178972/im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7" t="31499" r="7147" b="19948"/>
          <a:stretch/>
        </p:blipFill>
        <p:spPr bwMode="auto">
          <a:xfrm>
            <a:off x="468919" y="1423378"/>
            <a:ext cx="6090821" cy="22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674" y="1401798"/>
            <a:ext cx="5064487" cy="2293653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442503" y="332656"/>
            <a:ext cx="6145041" cy="381642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i="1" dirty="0" smtClean="0"/>
          </a:p>
          <a:p>
            <a:r>
              <a:rPr lang="ru-RU" dirty="0" smtClean="0"/>
              <a:t>графические модели (отрезки)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t="26900" r="6688" b="16400"/>
          <a:stretch/>
        </p:blipFill>
        <p:spPr>
          <a:xfrm>
            <a:off x="3303510" y="4368056"/>
            <a:ext cx="612753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89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066" y="-488280"/>
            <a:ext cx="10157354" cy="1397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Посредник. Мерки. Метки.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711" y="1124744"/>
            <a:ext cx="10157354" cy="4470400"/>
          </a:xfrm>
        </p:spPr>
        <p:txBody>
          <a:bodyPr/>
          <a:lstStyle/>
          <a:p>
            <a:r>
              <a:rPr lang="ru-RU" dirty="0" smtClean="0"/>
              <a:t>Посредник – величина, равная одной из сравниваемых величин.</a:t>
            </a:r>
          </a:p>
          <a:p>
            <a:r>
              <a:rPr lang="ru-RU" dirty="0" smtClean="0"/>
              <a:t>Мерка – средство сравнения и воспроизведения величины. </a:t>
            </a:r>
          </a:p>
          <a:p>
            <a:r>
              <a:rPr lang="ru-RU" dirty="0" smtClean="0"/>
              <a:t>Метка – показатель того, сколько раз нужно отложить мерку.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9" t="17609" r="5502" b="15192"/>
          <a:stretch/>
        </p:blipFill>
        <p:spPr>
          <a:xfrm>
            <a:off x="405780" y="3284984"/>
            <a:ext cx="5391208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1" t="16400" r="13250" b="27600"/>
          <a:stretch/>
        </p:blipFill>
        <p:spPr>
          <a:xfrm rot="10800000">
            <a:off x="6279720" y="3284984"/>
            <a:ext cx="56886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70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Числовая прямая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548680"/>
            <a:ext cx="489654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Числовая прямая – это прямая, на которой отмечены мерки – шаги.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Условия построения числовой прямой: начало (флажок), одинаковый шаг, направление.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23920" y="1551745"/>
            <a:ext cx="1898760" cy="8245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8615" y="633845"/>
            <a:ext cx="6527464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36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654" y="-459432"/>
            <a:ext cx="11274663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Основная цель второго года обучения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1764" y="1340768"/>
            <a:ext cx="7848872" cy="4830440"/>
          </a:xfrm>
        </p:spPr>
        <p:txBody>
          <a:bodyPr/>
          <a:lstStyle/>
          <a:p>
            <a:r>
              <a:rPr lang="ru-RU" dirty="0"/>
              <a:t>сформировать новый способ измерения – отмеривания величины (с помощью системы, набора мерок, вспомогательных (дополнительных мерок</a:t>
            </a:r>
            <a:r>
              <a:rPr lang="ru-RU" dirty="0" smtClean="0"/>
              <a:t>));</a:t>
            </a:r>
          </a:p>
          <a:p>
            <a:r>
              <a:rPr lang="ru-RU" dirty="0" smtClean="0"/>
              <a:t> </a:t>
            </a:r>
            <a:r>
              <a:rPr lang="ru-RU" dirty="0"/>
              <a:t>выйти на новый вид числа – многозначное число; </a:t>
            </a:r>
            <a:endParaRPr lang="ru-RU" dirty="0" smtClean="0"/>
          </a:p>
          <a:p>
            <a:r>
              <a:rPr lang="ru-RU" dirty="0" smtClean="0"/>
              <a:t>ввести </a:t>
            </a:r>
            <a:r>
              <a:rPr lang="ru-RU" dirty="0"/>
              <a:t>умножение и деление как действия, связанные с воспроизведением величины при использовании промежуточной мерки.</a:t>
            </a:r>
          </a:p>
          <a:p>
            <a:endParaRPr lang="ru-RU" dirty="0"/>
          </a:p>
        </p:txBody>
      </p:sp>
      <p:pic>
        <p:nvPicPr>
          <p:cNvPr id="5" name="Picture 16" descr="https://img-gorod.ru/upload/iblock/c17/c17230313e1dc5320caa37fc8e9d2d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4012" y="2334568"/>
            <a:ext cx="3151492" cy="41766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g-gorod.ru/upload/iblock/e52/e52449a3f496542ac1659099ba16a7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636" y="937568"/>
            <a:ext cx="3226305" cy="4299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71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elements/1.1/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422</Words>
  <Application>Microsoft Office PowerPoint</Application>
  <PresentationFormat>Произвольный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Книги в формате 16 x 9</vt:lpstr>
      <vt:lpstr>Формирование  понятия о величине  и способах ее измерения</vt:lpstr>
      <vt:lpstr>Основное содержание курса математики представлено как последовательность стратегических учебных задач:</vt:lpstr>
      <vt:lpstr>Структура курса математики</vt:lpstr>
      <vt:lpstr>Основная цель первого года обучения</vt:lpstr>
      <vt:lpstr>Сравнение предметов по разным признакам</vt:lpstr>
      <vt:lpstr>Моделирование отношений равенства - неравенства</vt:lpstr>
      <vt:lpstr>Посредник. Мерки. Метки.</vt:lpstr>
      <vt:lpstr>Числовая прямая</vt:lpstr>
      <vt:lpstr>Основная цель второго года обучения</vt:lpstr>
      <vt:lpstr>Измерение несколькими мерками</vt:lpstr>
      <vt:lpstr>Система счисления</vt:lpstr>
      <vt:lpstr>Основная цель третьего года обучения</vt:lpstr>
      <vt:lpstr>Свойства умножения</vt:lpstr>
      <vt:lpstr>Основная цель четвертого года обучения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2017-10-22T09:59:15Z</dcterms:created>
  <dcterms:modified xsi:type="dcterms:W3CDTF">2018-09-19T16:23:24Z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