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4" r:id="rId3"/>
    <p:sldId id="265" r:id="rId4"/>
    <p:sldId id="266" r:id="rId5"/>
    <p:sldId id="267" r:id="rId6"/>
    <p:sldId id="268" r:id="rId7"/>
    <p:sldId id="269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85DFFF"/>
    <a:srgbClr val="FFFF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70" d="100"/>
          <a:sy n="70" d="100"/>
        </p:scale>
        <p:origin x="8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1307602"/>
            <a:ext cx="76328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8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Литературное чтение</a:t>
            </a:r>
            <a:endParaRPr lang="ru-RU" sz="4800" b="1" dirty="0">
              <a:ln w="19050">
                <a:solidFill>
                  <a:prstClr val="white"/>
                </a:solidFill>
                <a:prstDash val="solid"/>
              </a:ln>
              <a:solidFill>
                <a:schemeClr val="accent4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277397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Тема: </a:t>
            </a:r>
            <a:r>
              <a:rPr lang="ru-RU" sz="3200" dirty="0">
                <a:solidFill>
                  <a:srgbClr val="002060"/>
                </a:solidFill>
                <a:latin typeface="Cambria" panose="02040503050406030204" pitchFamily="18" charset="0"/>
              </a:rPr>
              <a:t>Х. –К. Андерсен. </a:t>
            </a:r>
            <a:r>
              <a:rPr lang="ru-RU" sz="32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«Дети года»</a:t>
            </a:r>
            <a:endParaRPr lang="ru-RU" sz="32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18002" y="587727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20.12.16</a:t>
            </a:r>
            <a:endParaRPr lang="ru-RU" dirty="0"/>
          </a:p>
        </p:txBody>
      </p:sp>
      <p:pic>
        <p:nvPicPr>
          <p:cNvPr id="1026" name="Picture 2" descr="http://wallpapers1920.ru/img/picture/Nov/23/899e7ee3434a7f9d986ed89ece6e8071/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878" y="3027515"/>
            <a:ext cx="5004244" cy="281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91880" y="908720"/>
            <a:ext cx="1729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Добрый день!</a:t>
            </a:r>
            <a:endParaRPr lang="ru-RU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99417" y="1278052"/>
            <a:ext cx="6512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>- Ваше домашнее задание было прочитать произведение Х.-К. Андерсена «Дети года» (Перевод Н.М. Никифорова)</a:t>
            </a:r>
            <a:endParaRPr lang="ru-RU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87198" y="1904144"/>
            <a:ext cx="6512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>- Если ты этого ещё не сделал, скорее открывай учебник на странице 173.</a:t>
            </a:r>
            <a:endParaRPr lang="ru-RU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76307" y="2534440"/>
            <a:ext cx="362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 Назови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жанр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этого произведения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11760" y="2890725"/>
            <a:ext cx="6030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B0F0"/>
                </a:solidFill>
                <a:latin typeface="Times New Roman" panose="02020603050405020304" pitchFamily="18" charset="0"/>
              </a:rPr>
              <a:t>Это стихотворение, потому что есть ритм и рифма.</a:t>
            </a:r>
            <a:endParaRPr lang="ru-RU" i="1" dirty="0">
              <a:solidFill>
                <a:srgbClr val="00B0F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3207092"/>
            <a:ext cx="64083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 Какое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настроение было у вас при чтении стихотворения?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3523459"/>
            <a:ext cx="287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 О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чем это стихотворение?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92002" y="3854706"/>
            <a:ext cx="59244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B0F0"/>
                </a:solidFill>
                <a:latin typeface="Times New Roman" panose="02020603050405020304" pitchFamily="18" charset="0"/>
              </a:rPr>
              <a:t>В этом стихотворении Андерсен дает характеристику каждому месяцу.</a:t>
            </a:r>
            <a:endParaRPr lang="ru-RU" i="1" dirty="0">
              <a:solidFill>
                <a:srgbClr val="00B0F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62811" y="4502848"/>
            <a:ext cx="3863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 Объясните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название стихотворения.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396503" y="49411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>
                <a:solidFill>
                  <a:srgbClr val="00B0F0"/>
                </a:solidFill>
                <a:latin typeface="Times New Roman" panose="02020603050405020304" pitchFamily="18" charset="0"/>
              </a:rPr>
              <a:t>В году двенадцать месяцев. </a:t>
            </a:r>
            <a:endParaRPr lang="ru-RU" i="1" dirty="0" smtClean="0">
              <a:solidFill>
                <a:srgbClr val="00B0F0"/>
              </a:solidFill>
              <a:latin typeface="Times New Roman" panose="02020603050405020304" pitchFamily="18" charset="0"/>
            </a:endParaRPr>
          </a:p>
          <a:p>
            <a:r>
              <a:rPr lang="ru-RU" i="1" dirty="0" smtClean="0">
                <a:solidFill>
                  <a:srgbClr val="00B0F0"/>
                </a:solidFill>
                <a:latin typeface="Times New Roman" panose="02020603050405020304" pitchFamily="18" charset="0"/>
              </a:rPr>
              <a:t>Андерсен </a:t>
            </a:r>
            <a:r>
              <a:rPr lang="ru-RU" i="1" dirty="0">
                <a:solidFill>
                  <a:srgbClr val="00B0F0"/>
                </a:solidFill>
                <a:latin typeface="Times New Roman" panose="02020603050405020304" pitchFamily="18" charset="0"/>
              </a:rPr>
              <a:t>сравнивает их с детьми.</a:t>
            </a:r>
            <a:endParaRPr lang="ru-RU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28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1052736"/>
            <a:ext cx="4280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 Как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автор относится к каждому месяцу?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1406634"/>
            <a:ext cx="5526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B0F0"/>
                </a:solidFill>
                <a:latin typeface="Times New Roman" panose="02020603050405020304" pitchFamily="18" charset="0"/>
              </a:rPr>
              <a:t>Андерсен к каждому месяцу относится с симпатией.</a:t>
            </a:r>
            <a:endParaRPr lang="ru-RU" i="1" dirty="0">
              <a:solidFill>
                <a:srgbClr val="00B0F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738989"/>
            <a:ext cx="3925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 Как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автор говорит о каждом месяце?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62310" y="2129864"/>
            <a:ext cx="74261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 Какое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средство художественной изобразительности использует автор?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2514499"/>
            <a:ext cx="61430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B0F0"/>
                </a:solidFill>
                <a:latin typeface="Times New Roman" panose="02020603050405020304" pitchFamily="18" charset="0"/>
              </a:rPr>
              <a:t>Автор использует прием олицетворение. Месяцы он называет сыновьями, братьями. Говорит о них, как о живых людях.</a:t>
            </a:r>
            <a:endParaRPr lang="ru-RU" i="1" dirty="0">
              <a:solidFill>
                <a:srgbClr val="00B0F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88255" y="3437829"/>
            <a:ext cx="2373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 Приведите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примеры.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39788" y="374242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>
                <a:solidFill>
                  <a:srgbClr val="00B0F0"/>
                </a:solidFill>
                <a:latin typeface="Times New Roman" panose="02020603050405020304" pitchFamily="18" charset="0"/>
              </a:rPr>
              <a:t>Апрель простужен. Сентябрь – художник. Октябрь хандрит. Февраль – гуляка.</a:t>
            </a:r>
            <a:endParaRPr lang="ru-RU" i="1" dirty="0">
              <a:solidFill>
                <a:srgbClr val="00B0F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23089" y="4331719"/>
            <a:ext cx="6994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 Какие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слова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выбирает автор,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характеризуя главный признак месяца?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63832" y="4730491"/>
            <a:ext cx="5526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B0F0"/>
                </a:solidFill>
                <a:latin typeface="Times New Roman" panose="02020603050405020304" pitchFamily="18" charset="0"/>
              </a:rPr>
              <a:t>Андерсен старается в одном слове показать главный признак месяца: Июнь манит в поле. Март – пачкун. Январь прячется в тулуп.</a:t>
            </a:r>
            <a:endParaRPr lang="ru-RU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59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1124744"/>
            <a:ext cx="4149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 Какие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описания вас удивили? Почему?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517245"/>
            <a:ext cx="3880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 С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какими описаниями вы согласны?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925377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 Можно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ли только по описанию узнать, о каком месяце идет речь?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2333509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B0F0"/>
                </a:solidFill>
                <a:latin typeface="Times New Roman" panose="02020603050405020304" pitchFamily="18" charset="0"/>
              </a:rPr>
              <a:t>Если быть внимательным, то можно узнать месяц его по описанию.</a:t>
            </a:r>
            <a:endParaRPr lang="ru-RU" i="1" dirty="0">
              <a:solidFill>
                <a:srgbClr val="00B0F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31906" y="2979840"/>
            <a:ext cx="69244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 В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чем своеобразие построения этого стихотворения?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08026" y="3417250"/>
            <a:ext cx="59964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B0F0"/>
                </a:solidFill>
                <a:latin typeface="Times New Roman" panose="02020603050405020304" pitchFamily="18" charset="0"/>
              </a:rPr>
              <a:t>В этом стихотворении рифмуются две строчки.</a:t>
            </a:r>
            <a:endParaRPr lang="ru-RU" i="1" dirty="0">
              <a:solidFill>
                <a:srgbClr val="00B0F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31906" y="3849637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 Две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рифмующиеся строки образуют двустишие.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46870" y="4350102"/>
            <a:ext cx="3296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 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какой ваш любимый месяц?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45037" y="4719434"/>
            <a:ext cx="69113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 Сочините четверостишие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о любимом месяце, рассказывая о его характерных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признаках. Запишите своё стихотворение в тетрадь страница  76.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601917" y="5390676"/>
            <a:ext cx="45432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767676"/>
                </a:solidFill>
                <a:latin typeface="PT Sans"/>
              </a:rPr>
              <a:t>Задание 4 </a:t>
            </a:r>
            <a:r>
              <a:rPr lang="ru-RU" sz="2800" dirty="0" smtClean="0">
                <a:solidFill>
                  <a:srgbClr val="767676"/>
                </a:solidFill>
                <a:latin typeface="PT Sans"/>
                <a:sym typeface="Symbol" panose="05050102010706020507" pitchFamily="18" charset="2"/>
              </a:rPr>
              <a:t></a:t>
            </a:r>
            <a:r>
              <a:rPr lang="ru-RU" sz="2800" dirty="0" smtClean="0">
                <a:solidFill>
                  <a:srgbClr val="767676"/>
                </a:solidFill>
                <a:latin typeface="PT Sans"/>
              </a:rPr>
              <a:t>. </a:t>
            </a:r>
            <a:r>
              <a:rPr lang="ru-RU" sz="2800" b="1" dirty="0" smtClean="0">
                <a:latin typeface="PT Sans"/>
              </a:rPr>
              <a:t>Проба пера</a:t>
            </a:r>
            <a:r>
              <a:rPr lang="ru-RU" sz="2800" dirty="0" smtClean="0">
                <a:solidFill>
                  <a:srgbClr val="767676"/>
                </a:solidFill>
                <a:latin typeface="PT Sans"/>
              </a:rPr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3146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334720"/>
            <a:ext cx="37544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767676"/>
                </a:solidFill>
                <a:latin typeface="PT Sans"/>
              </a:rPr>
              <a:t>Задание </a:t>
            </a:r>
            <a:r>
              <a:rPr lang="ru-RU" sz="3200" dirty="0">
                <a:solidFill>
                  <a:srgbClr val="767676"/>
                </a:solidFill>
                <a:latin typeface="PT Sans"/>
              </a:rPr>
              <a:t>1</a:t>
            </a:r>
            <a:r>
              <a:rPr lang="ru-RU" sz="3200" dirty="0" smtClean="0">
                <a:solidFill>
                  <a:srgbClr val="767676"/>
                </a:solidFill>
                <a:latin typeface="PT Sans"/>
              </a:rPr>
              <a:t>. </a:t>
            </a:r>
            <a:r>
              <a:rPr lang="ru-RU" sz="3200" b="1" dirty="0" smtClean="0">
                <a:latin typeface="PT Sans"/>
              </a:rPr>
              <a:t>Схема</a:t>
            </a:r>
            <a:r>
              <a:rPr lang="ru-RU" sz="3200" dirty="0" smtClean="0">
                <a:solidFill>
                  <a:srgbClr val="767676"/>
                </a:solidFill>
                <a:latin typeface="PT Sans"/>
              </a:rPr>
              <a:t> 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19183" y="876239"/>
            <a:ext cx="23502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Работа в тетради </a:t>
            </a:r>
            <a:endParaRPr lang="ru-RU" sz="20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035042" y="4509120"/>
            <a:ext cx="3360324" cy="14401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379197" y="4752498"/>
            <a:ext cx="267201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Х.-К. Андерсен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писал</a:t>
            </a:r>
            <a:endParaRPr lang="ru-RU" sz="28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1919495"/>
            <a:ext cx="70567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Произведения каких жанров писал Х.-К. Андерсен? Заполните схему. 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64690" y="2692227"/>
            <a:ext cx="3096344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148064" y="2724698"/>
            <a:ext cx="3153039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>
            <a:stCxn id="4" idx="1"/>
          </p:cNvCxnSpPr>
          <p:nvPr/>
        </p:nvCxnSpPr>
        <p:spPr>
          <a:xfrm flipH="1" flipV="1">
            <a:off x="2195736" y="3876826"/>
            <a:ext cx="1331414" cy="843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4" idx="7"/>
          </p:cNvCxnSpPr>
          <p:nvPr/>
        </p:nvCxnSpPr>
        <p:spPr>
          <a:xfrm flipV="1">
            <a:off x="5903258" y="3876826"/>
            <a:ext cx="1549062" cy="843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744863" y="2936162"/>
            <a:ext cx="15359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сказки</a:t>
            </a:r>
            <a:endParaRPr lang="ru-RU" sz="32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58074" y="2975904"/>
            <a:ext cx="31734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стихотворения</a:t>
            </a:r>
            <a:endParaRPr lang="ru-RU" sz="32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44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/>
      <p:bldP spid="7" grpId="0" animBg="1"/>
      <p:bldP spid="8" grpId="0" animBg="1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196752"/>
            <a:ext cx="65973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767676"/>
                </a:solidFill>
                <a:latin typeface="PT Sans"/>
              </a:rPr>
              <a:t>Задание </a:t>
            </a:r>
            <a:r>
              <a:rPr lang="ru-RU" sz="4000" dirty="0" smtClean="0">
                <a:solidFill>
                  <a:srgbClr val="767676"/>
                </a:solidFill>
                <a:latin typeface="PT Sans"/>
              </a:rPr>
              <a:t>2. </a:t>
            </a:r>
            <a:r>
              <a:rPr lang="ru-RU" sz="4000" b="1" dirty="0" smtClean="0">
                <a:latin typeface="PT Sans"/>
              </a:rPr>
              <a:t>Соответствие</a:t>
            </a:r>
            <a:r>
              <a:rPr lang="ru-RU" sz="4000" dirty="0" smtClean="0">
                <a:solidFill>
                  <a:srgbClr val="767676"/>
                </a:solidFill>
                <a:latin typeface="PT Sans"/>
              </a:rPr>
              <a:t> 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919495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Запишите названия месяцев, о которых говорит Х.К. Андерсен</a:t>
            </a:r>
            <a:endParaRPr lang="ru-RU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22673" y="2924944"/>
            <a:ext cx="21398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«Он зол и хмур»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3325054"/>
            <a:ext cx="21502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 тепле сидит»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1059" y="3725164"/>
            <a:ext cx="1738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«Он не глуп»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22672" y="4125274"/>
            <a:ext cx="18681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«Нравом дик»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22673" y="4565989"/>
            <a:ext cx="34579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 доброй славою знаком»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51059" y="5006704"/>
            <a:ext cx="25571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«Украсит все сады»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2863389"/>
            <a:ext cx="15628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solidFill>
                  <a:srgbClr val="00B0F0"/>
                </a:solidFill>
                <a:latin typeface="Times New Roman" panose="02020603050405020304" pitchFamily="18" charset="0"/>
              </a:rPr>
              <a:t>Октябрь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08169" y="3263499"/>
            <a:ext cx="14357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solidFill>
                  <a:srgbClr val="00B0F0"/>
                </a:solidFill>
                <a:latin typeface="Times New Roman" panose="02020603050405020304" pitchFamily="18" charset="0"/>
              </a:rPr>
              <a:t>Декабрь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427984" y="3658271"/>
            <a:ext cx="12738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solidFill>
                  <a:srgbClr val="00B0F0"/>
                </a:solidFill>
                <a:latin typeface="Times New Roman" panose="02020603050405020304" pitchFamily="18" charset="0"/>
              </a:rPr>
              <a:t>Январь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925771" y="4058381"/>
            <a:ext cx="10933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solidFill>
                  <a:srgbClr val="00B0F0"/>
                </a:solidFill>
                <a:latin typeface="Times New Roman" panose="02020603050405020304" pitchFamily="18" charset="0"/>
              </a:rPr>
              <a:t>Март</a:t>
            </a:r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835205" y="4489483"/>
            <a:ext cx="8384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solidFill>
                  <a:srgbClr val="00B0F0"/>
                </a:solidFill>
                <a:latin typeface="Times New Roman" panose="02020603050405020304" pitchFamily="18" charset="0"/>
              </a:rPr>
              <a:t>Май</a:t>
            </a:r>
            <a:endParaRPr lang="ru-RU" sz="2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929816" y="4940496"/>
            <a:ext cx="12763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solidFill>
                  <a:srgbClr val="00B0F0"/>
                </a:solidFill>
                <a:latin typeface="Times New Roman" panose="02020603050405020304" pitchFamily="18" charset="0"/>
              </a:rPr>
              <a:t>Август</a:t>
            </a:r>
            <a:endParaRPr lang="ru-RU" sz="2800" dirty="0"/>
          </a:p>
        </p:txBody>
      </p:sp>
      <p:pic>
        <p:nvPicPr>
          <p:cNvPr id="2050" name="Picture 2" descr="http://fotohood.ru/images/254656_ocenka-pyaterka-risunok.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960" y="2933844"/>
            <a:ext cx="2514493" cy="252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53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196752"/>
            <a:ext cx="46153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767676"/>
                </a:solidFill>
                <a:latin typeface="PT Sans"/>
              </a:rPr>
              <a:t>Задание </a:t>
            </a:r>
            <a:r>
              <a:rPr lang="ru-RU" sz="4000" dirty="0" smtClean="0">
                <a:solidFill>
                  <a:srgbClr val="767676"/>
                </a:solidFill>
                <a:latin typeface="PT Sans"/>
              </a:rPr>
              <a:t>3. </a:t>
            </a:r>
            <a:r>
              <a:rPr lang="ru-RU" sz="4000" b="1" dirty="0" smtClean="0">
                <a:latin typeface="PT Sans"/>
              </a:rPr>
              <a:t>Поиск</a:t>
            </a:r>
            <a:r>
              <a:rPr lang="ru-RU" sz="4000" dirty="0" smtClean="0">
                <a:solidFill>
                  <a:srgbClr val="767676"/>
                </a:solidFill>
                <a:latin typeface="PT Sans"/>
              </a:rPr>
              <a:t> 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919495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Прочитай двустишие. Подчеркни олицетворение.</a:t>
            </a:r>
            <a:endParaRPr lang="ru-RU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2996952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Декабрь в углу, в тепле сидит</a:t>
            </a:r>
          </a:p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 деток Ёлкой веселит.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://best-covers.ru/all-covers/8/20/16709547850442725574.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933056"/>
            <a:ext cx="6592976" cy="175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17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75656" y="908720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Домашнее задание: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1793451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Выполните задание «Проба пера»,</a:t>
            </a:r>
          </a:p>
          <a:p>
            <a:pPr algn="ctr"/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тетрадь страница 76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ttp://pandia.ru/text/79/151/images/image018_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12390"/>
            <a:ext cx="2616225" cy="343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1_Тема Office">
  <a:themeElements>
    <a:clrScheme name="Другая 25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64A2"/>
      </a:hlink>
      <a:folHlink>
        <a:srgbClr val="8064A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429</Words>
  <Application>Microsoft Office PowerPoint</Application>
  <PresentationFormat>Экран (4:3)</PresentationFormat>
  <Paragraphs>61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Calibri</vt:lpstr>
      <vt:lpstr>Cambria</vt:lpstr>
      <vt:lpstr>Monotype Corsiva</vt:lpstr>
      <vt:lpstr>PT Sans</vt:lpstr>
      <vt:lpstr>Symbol</vt:lpstr>
      <vt:lpstr>Times New Roman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Лоскутовы</cp:lastModifiedBy>
  <cp:revision>56</cp:revision>
  <dcterms:created xsi:type="dcterms:W3CDTF">2014-07-06T18:18:01Z</dcterms:created>
  <dcterms:modified xsi:type="dcterms:W3CDTF">2016-12-19T00:25:35Z</dcterms:modified>
</cp:coreProperties>
</file>