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2" r:id="rId29"/>
    <p:sldId id="283" r:id="rId30"/>
    <p:sldId id="284"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5D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28.04.2016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28.04.2016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28.04.2016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28.04.2016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28.04.2016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28.04.2016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28.04.2016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229" y="1268761"/>
            <a:ext cx="72008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90244" y="496144"/>
            <a:ext cx="5902771" cy="584775"/>
          </a:xfrm>
          <a:prstGeom prst="rect">
            <a:avLst/>
          </a:prstGeom>
        </p:spPr>
        <p:txBody>
          <a:bodyPr wrap="none">
            <a:spAutoFit/>
          </a:bodyPr>
          <a:lstStyle/>
          <a:p>
            <a:pPr algn="ctr"/>
            <a:r>
              <a:rPr lang="kk-KZ" sz="3200" b="1" dirty="0" smtClean="0">
                <a:solidFill>
                  <a:srgbClr val="FF0000"/>
                </a:solidFill>
              </a:rPr>
              <a:t>Зерттеу жұмысының тақырыбы</a:t>
            </a:r>
            <a:endParaRPr lang="ru-RU" sz="3200" b="1" dirty="0">
              <a:solidFill>
                <a:srgbClr val="FF0000"/>
              </a:solidFill>
            </a:endParaRPr>
          </a:p>
        </p:txBody>
      </p:sp>
      <p:sp>
        <p:nvSpPr>
          <p:cNvPr id="5" name="Прямоугольник 4"/>
          <p:cNvSpPr/>
          <p:nvPr/>
        </p:nvSpPr>
        <p:spPr>
          <a:xfrm>
            <a:off x="1041229" y="5229200"/>
            <a:ext cx="7563219" cy="1323439"/>
          </a:xfrm>
          <a:prstGeom prst="rect">
            <a:avLst/>
          </a:prstGeom>
        </p:spPr>
        <p:txBody>
          <a:bodyPr wrap="square">
            <a:spAutoFit/>
          </a:bodyPr>
          <a:lstStyle/>
          <a:p>
            <a:pPr algn="ctr"/>
            <a:r>
              <a:rPr lang="ru-RU" sz="4000" dirty="0">
                <a:solidFill>
                  <a:srgbClr val="002060"/>
                </a:solidFill>
              </a:rPr>
              <a:t>Алоэ </a:t>
            </a:r>
            <a:r>
              <a:rPr lang="ru-RU" sz="4000" dirty="0" err="1">
                <a:solidFill>
                  <a:srgbClr val="002060"/>
                </a:solidFill>
              </a:rPr>
              <a:t>өсімдігінің</a:t>
            </a:r>
            <a:r>
              <a:rPr lang="ru-RU" sz="4000" dirty="0">
                <a:solidFill>
                  <a:srgbClr val="002060"/>
                </a:solidFill>
              </a:rPr>
              <a:t> </a:t>
            </a:r>
            <a:r>
              <a:rPr lang="ru-RU" sz="4000" dirty="0" err="1">
                <a:solidFill>
                  <a:srgbClr val="002060"/>
                </a:solidFill>
              </a:rPr>
              <a:t>е</a:t>
            </a:r>
            <a:r>
              <a:rPr lang="ru-RU" sz="4000" dirty="0" err="1" smtClean="0">
                <a:solidFill>
                  <a:srgbClr val="002060"/>
                </a:solidFill>
              </a:rPr>
              <a:t>рекшеліктері</a:t>
            </a:r>
            <a:r>
              <a:rPr lang="ru-RU" sz="4000" dirty="0" smtClean="0">
                <a:solidFill>
                  <a:srgbClr val="002060"/>
                </a:solidFill>
              </a:rPr>
              <a:t> </a:t>
            </a:r>
            <a:r>
              <a:rPr lang="ru-RU" sz="4000" dirty="0">
                <a:solidFill>
                  <a:srgbClr val="002060"/>
                </a:solidFill>
              </a:rPr>
              <a:t>мен </a:t>
            </a:r>
            <a:r>
              <a:rPr lang="ru-RU" sz="4000" dirty="0" err="1">
                <a:solidFill>
                  <a:srgbClr val="002060"/>
                </a:solidFill>
              </a:rPr>
              <a:t>емдік</a:t>
            </a:r>
            <a:r>
              <a:rPr lang="ru-RU" sz="4000" dirty="0">
                <a:solidFill>
                  <a:srgbClr val="002060"/>
                </a:solidFill>
              </a:rPr>
              <a:t> </a:t>
            </a:r>
            <a:r>
              <a:rPr lang="ru-RU" sz="4000" dirty="0" err="1" smtClean="0">
                <a:solidFill>
                  <a:srgbClr val="002060"/>
                </a:solidFill>
              </a:rPr>
              <a:t>қасиеттері</a:t>
            </a:r>
            <a:endParaRPr lang="ru-RU" sz="4000" dirty="0">
              <a:solidFill>
                <a:srgbClr val="002060"/>
              </a:solidFill>
            </a:endParaRPr>
          </a:p>
        </p:txBody>
      </p:sp>
    </p:spTree>
    <p:extLst>
      <p:ext uri="{BB962C8B-B14F-4D97-AF65-F5344CB8AC3E}">
        <p14:creationId xmlns:p14="http://schemas.microsoft.com/office/powerpoint/2010/main" val="256264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339752" y="470814"/>
            <a:ext cx="4464496" cy="1152128"/>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i="1" dirty="0" smtClean="0">
                <a:solidFill>
                  <a:srgbClr val="FF0000"/>
                </a:solidFill>
                <a:latin typeface="Times New Roman" pitchFamily="18" charset="0"/>
                <a:cs typeface="Times New Roman" pitchFamily="18" charset="0"/>
              </a:rPr>
              <a:t>Алоэнің қолданылуы</a:t>
            </a:r>
            <a:endParaRPr lang="ru-RU" sz="3200" b="1" i="1" dirty="0">
              <a:solidFill>
                <a:srgbClr val="FF0000"/>
              </a:solidFill>
              <a:latin typeface="Times New Roman" pitchFamily="18" charset="0"/>
              <a:cs typeface="Times New Roman" pitchFamily="18" charset="0"/>
            </a:endParaRPr>
          </a:p>
        </p:txBody>
      </p:sp>
      <p:sp>
        <p:nvSpPr>
          <p:cNvPr id="5" name="Прямоугольник 4"/>
          <p:cNvSpPr/>
          <p:nvPr/>
        </p:nvSpPr>
        <p:spPr>
          <a:xfrm>
            <a:off x="323528" y="2060849"/>
            <a:ext cx="8496944" cy="3477875"/>
          </a:xfrm>
          <a:prstGeom prst="rect">
            <a:avLst/>
          </a:prstGeom>
        </p:spPr>
        <p:txBody>
          <a:bodyPr wrap="square">
            <a:spAutoFit/>
          </a:bodyPr>
          <a:lstStyle/>
          <a:p>
            <a:pPr lvl="0" algn="ctr" fontAlgn="base">
              <a:spcBef>
                <a:spcPct val="0"/>
              </a:spcBef>
              <a:spcAft>
                <a:spcPct val="0"/>
              </a:spcAft>
            </a:pPr>
            <a:r>
              <a:rPr lang="kk-KZ" sz="2000" dirty="0">
                <a:solidFill>
                  <a:srgbClr val="000000"/>
                </a:solidFill>
                <a:latin typeface="Times New Roman" pitchFamily="18" charset="0"/>
              </a:rPr>
              <a:t> </a:t>
            </a:r>
            <a:r>
              <a:rPr lang="kk-KZ" sz="2000" dirty="0" smtClean="0">
                <a:solidFill>
                  <a:srgbClr val="000000"/>
                </a:solidFill>
                <a:latin typeface="Times New Roman" pitchFamily="18" charset="0"/>
              </a:rPr>
              <a:t>        Жапырақ </a:t>
            </a:r>
            <a:r>
              <a:rPr lang="kk-KZ" sz="2000" dirty="0">
                <a:solidFill>
                  <a:srgbClr val="000000"/>
                </a:solidFill>
                <a:latin typeface="Times New Roman" pitchFamily="18" charset="0"/>
              </a:rPr>
              <a:t>сөлі тәбет ашады, ас қорытады. Әр түрлі микробтарға қарсы тұра алады. Химиялық медицинада алоэның шырыны жараны таңуға, әр түрлі тері ауруларына  пайдаланады. Өсімдіктердің жаңа сөлі әсіресе қараңғы жерде ұстағаны туберкулезді емдеу үшін қолданады. Халық медицинасында жаңа жапырақтарды күйікті жазуға, дерматитке қарсы дәрі ретінде қолданылады. Алоэның су тұнбасы тәбетті толықтай ашады. Академик В.П.Филатов алоэның жапырағын түнде яғни 4-8 рет ұстауы ескертеді, себебі осы уақытта алоэ жапырағында негізгі заттар жинақталады. Олар ұлпа жұмысын жақсартады. Бұл заттар </a:t>
            </a:r>
            <a:r>
              <a:rPr lang="kk-KZ" sz="2000" dirty="0" smtClean="0">
                <a:solidFill>
                  <a:srgbClr val="000000"/>
                </a:solidFill>
                <a:latin typeface="Times New Roman" pitchFamily="18" charset="0"/>
              </a:rPr>
              <a:t>биогенді стимуляторлар </a:t>
            </a:r>
            <a:r>
              <a:rPr lang="kk-KZ" sz="2000" dirty="0">
                <a:solidFill>
                  <a:srgbClr val="000000"/>
                </a:solidFill>
                <a:latin typeface="Times New Roman" pitchFamily="18" charset="0"/>
              </a:rPr>
              <a:t>деп аталады. Осы </a:t>
            </a:r>
            <a:r>
              <a:rPr lang="kk-KZ" sz="2000" dirty="0" smtClean="0">
                <a:solidFill>
                  <a:srgbClr val="000000"/>
                </a:solidFill>
                <a:latin typeface="Times New Roman" pitchFamily="18" charset="0"/>
              </a:rPr>
              <a:t>әдіс</a:t>
            </a:r>
          </a:p>
          <a:p>
            <a:pPr lvl="0" algn="ctr" fontAlgn="base">
              <a:spcBef>
                <a:spcPct val="0"/>
              </a:spcBef>
              <a:spcAft>
                <a:spcPct val="0"/>
              </a:spcAft>
            </a:pPr>
            <a:r>
              <a:rPr lang="kk-KZ" sz="2000" dirty="0" smtClean="0">
                <a:solidFill>
                  <a:srgbClr val="000000"/>
                </a:solidFill>
                <a:latin typeface="Times New Roman" pitchFamily="18" charset="0"/>
              </a:rPr>
              <a:t> </a:t>
            </a:r>
            <a:r>
              <a:rPr lang="kk-KZ" sz="2000" dirty="0">
                <a:solidFill>
                  <a:srgbClr val="000000"/>
                </a:solidFill>
                <a:latin typeface="Times New Roman" pitchFamily="18" charset="0"/>
              </a:rPr>
              <a:t>көптеген жазылмас аурудың алдын алуға көмектеседі. </a:t>
            </a:r>
            <a:endParaRPr lang="ru-RU" sz="2000" dirty="0">
              <a:solidFill>
                <a:srgbClr val="000000"/>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445224"/>
            <a:ext cx="2831976" cy="130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58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p:cNvSpPr/>
          <p:nvPr/>
        </p:nvSpPr>
        <p:spPr>
          <a:xfrm>
            <a:off x="971600" y="332656"/>
            <a:ext cx="7488832" cy="1512168"/>
          </a:xfrm>
          <a:prstGeom prst="flowChartPunchedTape">
            <a:avLst/>
          </a:prstGeom>
          <a:blipFill>
            <a:blip r:embed="rId2"/>
            <a:tile tx="0" ty="0" sx="100000" sy="100000" flip="none" algn="tl"/>
          </a:blip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i="1" dirty="0">
                <a:solidFill>
                  <a:srgbClr val="000000"/>
                </a:solidFill>
                <a:latin typeface="Times New Roman" pitchFamily="18" charset="0"/>
                <a:ea typeface="Calibri" pitchFamily="34" charset="0"/>
                <a:cs typeface="Times New Roman" pitchFamily="18" charset="0"/>
              </a:rPr>
              <a:t>Алоэның басты ем болатын аурулары және қолданылуы</a:t>
            </a:r>
            <a:endParaRPr lang="ru-RU" i="1" dirty="0"/>
          </a:p>
        </p:txBody>
      </p:sp>
      <p:sp>
        <p:nvSpPr>
          <p:cNvPr id="6" name="Блок-схема: подготовка 5"/>
          <p:cNvSpPr/>
          <p:nvPr/>
        </p:nvSpPr>
        <p:spPr>
          <a:xfrm>
            <a:off x="731492" y="2132856"/>
            <a:ext cx="3768499" cy="4320480"/>
          </a:xfrm>
          <a:prstGeom prst="flowChartPreparat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tabLst>
                <a:tab pos="5372100" algn="l"/>
              </a:tabLst>
            </a:pPr>
            <a:r>
              <a:rPr lang="kk-KZ" sz="2400" b="1" u="sng" dirty="0">
                <a:solidFill>
                  <a:srgbClr val="000000"/>
                </a:solidFill>
                <a:latin typeface="Times New Roman" pitchFamily="18" charset="0"/>
                <a:ea typeface="Calibri" pitchFamily="34" charset="0"/>
                <a:cs typeface="Times New Roman" pitchFamily="18" charset="0"/>
              </a:rPr>
              <a:t>Иммунитет көтеруде: </a:t>
            </a:r>
            <a:endParaRPr lang="kk-KZ" sz="2400" b="1" u="sng" dirty="0" smtClean="0">
              <a:solidFill>
                <a:srgbClr val="00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tabLst>
                <a:tab pos="5372100" algn="l"/>
              </a:tabLst>
            </a:pPr>
            <a:r>
              <a:rPr lang="kk-KZ" sz="2400" i="1" dirty="0" smtClean="0">
                <a:solidFill>
                  <a:srgbClr val="000000"/>
                </a:solidFill>
                <a:latin typeface="Times New Roman" pitchFamily="18" charset="0"/>
                <a:ea typeface="Calibri" pitchFamily="34" charset="0"/>
                <a:cs typeface="Times New Roman" pitchFamily="18" charset="0"/>
              </a:rPr>
              <a:t>500 </a:t>
            </a:r>
            <a:r>
              <a:rPr lang="kk-KZ" sz="2400" i="1" dirty="0">
                <a:solidFill>
                  <a:srgbClr val="000000"/>
                </a:solidFill>
                <a:latin typeface="Times New Roman" pitchFamily="18" charset="0"/>
                <a:ea typeface="Calibri" pitchFamily="34" charset="0"/>
                <a:cs typeface="Times New Roman" pitchFamily="18" charset="0"/>
              </a:rPr>
              <a:t>г жаңа кесілген алоэ жапырағын грек жаңғағы дәнімен</a:t>
            </a:r>
          </a:p>
        </p:txBody>
      </p:sp>
      <p:sp>
        <p:nvSpPr>
          <p:cNvPr id="7" name="Блок-схема: подготовка 6"/>
          <p:cNvSpPr/>
          <p:nvPr/>
        </p:nvSpPr>
        <p:spPr>
          <a:xfrm>
            <a:off x="4716016" y="2132856"/>
            <a:ext cx="3740077" cy="4320480"/>
          </a:xfrm>
          <a:prstGeom prst="flowChartPreparati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a:solidFill>
                  <a:srgbClr val="000000"/>
                </a:solidFill>
                <a:latin typeface="Times New Roman" pitchFamily="18" charset="0"/>
                <a:cs typeface="Calibri" pitchFamily="34" charset="0"/>
              </a:rPr>
              <a:t>Тісті  ауырғанда </a:t>
            </a:r>
            <a:r>
              <a:rPr lang="kk-KZ" sz="2000" i="1" dirty="0">
                <a:solidFill>
                  <a:srgbClr val="000000"/>
                </a:solidFill>
                <a:latin typeface="Times New Roman" pitchFamily="18" charset="0"/>
                <a:cs typeface="Calibri" pitchFamily="34" charset="0"/>
              </a:rPr>
              <a:t>алдымен тұзды сумен жуып, алоэдан 1 г ұнтақтап, оны тіске басады. 3.Сыртқы жарақаттан қан шыққанда алоэден лайықты мөлшерде алып, жаншып жарақатқа таңады. </a:t>
            </a:r>
            <a:endParaRPr lang="ru-RU" sz="2000" dirty="0"/>
          </a:p>
        </p:txBody>
      </p:sp>
    </p:spTree>
    <p:extLst>
      <p:ext uri="{BB962C8B-B14F-4D97-AF65-F5344CB8AC3E}">
        <p14:creationId xmlns:p14="http://schemas.microsoft.com/office/powerpoint/2010/main" val="445704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одготовка 3"/>
          <p:cNvSpPr/>
          <p:nvPr/>
        </p:nvSpPr>
        <p:spPr>
          <a:xfrm>
            <a:off x="753732" y="836712"/>
            <a:ext cx="3888432" cy="4968552"/>
          </a:xfrm>
          <a:prstGeom prst="flowChartPreparati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u="sng" dirty="0">
                <a:solidFill>
                  <a:srgbClr val="000000"/>
                </a:solidFill>
                <a:latin typeface="Times New Roman" pitchFamily="18" charset="0"/>
                <a:cs typeface="Calibri" pitchFamily="34" charset="0"/>
              </a:rPr>
              <a:t>Демікпеге </a:t>
            </a:r>
            <a:endParaRPr lang="kk-KZ" sz="2400" b="1" u="sng" dirty="0" smtClean="0">
              <a:solidFill>
                <a:srgbClr val="000000"/>
              </a:solidFill>
              <a:latin typeface="Times New Roman" pitchFamily="18" charset="0"/>
              <a:cs typeface="Calibri" pitchFamily="34" charset="0"/>
            </a:endParaRPr>
          </a:p>
          <a:p>
            <a:pPr algn="ctr"/>
            <a:r>
              <a:rPr lang="kk-KZ" sz="2400" i="1" dirty="0" smtClean="0">
                <a:solidFill>
                  <a:srgbClr val="000000"/>
                </a:solidFill>
                <a:latin typeface="Times New Roman" pitchFamily="18" charset="0"/>
                <a:cs typeface="Calibri" pitchFamily="34" charset="0"/>
              </a:rPr>
              <a:t>жас </a:t>
            </a:r>
            <a:r>
              <a:rPr lang="kk-KZ" sz="2400" i="1" dirty="0">
                <a:solidFill>
                  <a:srgbClr val="000000"/>
                </a:solidFill>
                <a:latin typeface="Times New Roman" pitchFamily="18" charset="0"/>
                <a:cs typeface="Calibri" pitchFamily="34" charset="0"/>
              </a:rPr>
              <a:t>алоэні езіп, шырынын күніне 3 рет, әр ретте  5 мг ішеді. </a:t>
            </a:r>
            <a:endParaRPr lang="ru-RU" dirty="0"/>
          </a:p>
        </p:txBody>
      </p:sp>
      <p:sp>
        <p:nvSpPr>
          <p:cNvPr id="5" name="Блок-схема: подготовка 4"/>
          <p:cNvSpPr/>
          <p:nvPr/>
        </p:nvSpPr>
        <p:spPr>
          <a:xfrm>
            <a:off x="5004048" y="836712"/>
            <a:ext cx="3672408" cy="4968552"/>
          </a:xfrm>
          <a:prstGeom prst="flowChartPreparati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eaLnBrk="0" fontAlgn="base" hangingPunct="0">
              <a:spcBef>
                <a:spcPct val="0"/>
              </a:spcBef>
              <a:spcAft>
                <a:spcPct val="0"/>
              </a:spcAft>
              <a:tabLst>
                <a:tab pos="5372100" algn="l"/>
              </a:tabLst>
            </a:pPr>
            <a:r>
              <a:rPr lang="kk-KZ" b="1" u="sng" dirty="0">
                <a:solidFill>
                  <a:srgbClr val="000000"/>
                </a:solidFill>
                <a:latin typeface="Times New Roman" pitchFamily="18" charset="0"/>
                <a:cs typeface="Calibri" pitchFamily="34" charset="0"/>
              </a:rPr>
              <a:t>Шиқан </a:t>
            </a:r>
            <a:r>
              <a:rPr lang="kk-KZ" b="1" u="sng" dirty="0" smtClean="0">
                <a:solidFill>
                  <a:srgbClr val="000000"/>
                </a:solidFill>
                <a:latin typeface="Times New Roman" pitchFamily="18" charset="0"/>
                <a:cs typeface="Calibri" pitchFamily="34" charset="0"/>
              </a:rPr>
              <a:t>шыққанда</a:t>
            </a:r>
            <a:r>
              <a:rPr lang="kk-KZ" i="1" dirty="0" smtClean="0">
                <a:solidFill>
                  <a:srgbClr val="000000"/>
                </a:solidFill>
                <a:latin typeface="Times New Roman" pitchFamily="18" charset="0"/>
                <a:cs typeface="Calibri" pitchFamily="34" charset="0"/>
              </a:rPr>
              <a:t>,</a:t>
            </a:r>
          </a:p>
          <a:p>
            <a:pPr marL="342900" lvl="0" indent="-342900" algn="ctr" eaLnBrk="0" fontAlgn="base" hangingPunct="0">
              <a:spcBef>
                <a:spcPct val="0"/>
              </a:spcBef>
              <a:spcAft>
                <a:spcPct val="0"/>
              </a:spcAft>
              <a:tabLst>
                <a:tab pos="5372100" algn="l"/>
              </a:tabLst>
            </a:pPr>
            <a:endParaRPr lang="kk-KZ" i="1" dirty="0" smtClean="0">
              <a:solidFill>
                <a:srgbClr val="000000"/>
              </a:solidFill>
              <a:latin typeface="Times New Roman" pitchFamily="18" charset="0"/>
              <a:cs typeface="Calibri" pitchFamily="34" charset="0"/>
            </a:endParaRPr>
          </a:p>
          <a:p>
            <a:pPr marL="342900" lvl="0" indent="-342900" algn="ctr" eaLnBrk="0" fontAlgn="base" hangingPunct="0">
              <a:spcBef>
                <a:spcPct val="0"/>
              </a:spcBef>
              <a:spcAft>
                <a:spcPct val="0"/>
              </a:spcAft>
              <a:tabLst>
                <a:tab pos="5372100" algn="l"/>
              </a:tabLst>
            </a:pPr>
            <a:r>
              <a:rPr lang="kk-KZ" i="1" dirty="0" smtClean="0">
                <a:solidFill>
                  <a:srgbClr val="000000"/>
                </a:solidFill>
                <a:latin typeface="Times New Roman" pitchFamily="18" charset="0"/>
                <a:cs typeface="Calibri" pitchFamily="34" charset="0"/>
              </a:rPr>
              <a:t>іріңді жараларды</a:t>
            </a:r>
          </a:p>
          <a:p>
            <a:pPr marL="342900" lvl="0" indent="-342900" algn="ctr" eaLnBrk="0" fontAlgn="base" hangingPunct="0">
              <a:spcBef>
                <a:spcPct val="0"/>
              </a:spcBef>
              <a:spcAft>
                <a:spcPct val="0"/>
              </a:spcAft>
              <a:tabLst>
                <a:tab pos="5372100" algn="l"/>
              </a:tabLst>
            </a:pPr>
            <a:r>
              <a:rPr lang="kk-KZ" i="1" dirty="0" smtClean="0">
                <a:solidFill>
                  <a:srgbClr val="000000"/>
                </a:solidFill>
                <a:latin typeface="Times New Roman" pitchFamily="18" charset="0"/>
                <a:cs typeface="Calibri" pitchFamily="34" charset="0"/>
              </a:rPr>
              <a:t>Алоэның</a:t>
            </a:r>
          </a:p>
          <a:p>
            <a:pPr marL="342900" lvl="0" indent="-342900" algn="ctr" eaLnBrk="0" fontAlgn="base" hangingPunct="0">
              <a:spcBef>
                <a:spcPct val="0"/>
              </a:spcBef>
              <a:spcAft>
                <a:spcPct val="0"/>
              </a:spcAft>
              <a:tabLst>
                <a:tab pos="5372100" algn="l"/>
              </a:tabLst>
            </a:pPr>
            <a:r>
              <a:rPr lang="kk-KZ" i="1" dirty="0" smtClean="0">
                <a:solidFill>
                  <a:srgbClr val="000000"/>
                </a:solidFill>
                <a:latin typeface="Times New Roman" pitchFamily="18" charset="0"/>
                <a:cs typeface="Calibri" pitchFamily="34" charset="0"/>
              </a:rPr>
              <a:t>жапырағын </a:t>
            </a:r>
            <a:r>
              <a:rPr lang="kk-KZ" i="1" dirty="0">
                <a:solidFill>
                  <a:srgbClr val="000000"/>
                </a:solidFill>
                <a:latin typeface="Times New Roman" pitchFamily="18" charset="0"/>
                <a:cs typeface="Calibri" pitchFamily="34" charset="0"/>
              </a:rPr>
              <a:t>тіліп, </a:t>
            </a:r>
            <a:r>
              <a:rPr lang="kk-KZ" i="1" dirty="0" smtClean="0">
                <a:solidFill>
                  <a:srgbClr val="000000"/>
                </a:solidFill>
                <a:latin typeface="Times New Roman" pitchFamily="18" charset="0"/>
                <a:cs typeface="Calibri" pitchFamily="34" charset="0"/>
              </a:rPr>
              <a:t>жараның аузына </a:t>
            </a:r>
            <a:r>
              <a:rPr lang="kk-KZ" i="1" dirty="0">
                <a:solidFill>
                  <a:srgbClr val="000000"/>
                </a:solidFill>
                <a:latin typeface="Times New Roman" pitchFamily="18" charset="0"/>
                <a:cs typeface="Calibri" pitchFamily="34" charset="0"/>
              </a:rPr>
              <a:t>тартады. Шиқанның соқтасын соруға, тез жазылуына, әрі қарай созылмауына алоэ жапырағы көп көмектеседі. </a:t>
            </a:r>
            <a:endParaRPr lang="kk-KZ" i="1" dirty="0">
              <a:solidFill>
                <a:srgbClr val="000000"/>
              </a:solidFill>
              <a:latin typeface="Times New Roman" pitchFamily="18" charset="0"/>
            </a:endParaRPr>
          </a:p>
        </p:txBody>
      </p:sp>
    </p:spTree>
    <p:extLst>
      <p:ext uri="{BB962C8B-B14F-4D97-AF65-F5344CB8AC3E}">
        <p14:creationId xmlns:p14="http://schemas.microsoft.com/office/powerpoint/2010/main" val="1047795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несколько документов 3"/>
          <p:cNvSpPr/>
          <p:nvPr/>
        </p:nvSpPr>
        <p:spPr>
          <a:xfrm>
            <a:off x="2253266" y="260648"/>
            <a:ext cx="4752528" cy="1656184"/>
          </a:xfrm>
          <a:prstGeom prst="flowChartMultidocument">
            <a:avLst/>
          </a:prstGeom>
          <a:solidFill>
            <a:schemeClr val="accent5">
              <a:lumMod val="60000"/>
              <a:lumOff val="40000"/>
            </a:schemeClr>
          </a:solid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76200" algn="ctr" eaLnBrk="0" fontAlgn="base" hangingPunct="0">
              <a:spcBef>
                <a:spcPct val="0"/>
              </a:spcBef>
              <a:spcAft>
                <a:spcPct val="0"/>
              </a:spcAft>
              <a:tabLst>
                <a:tab pos="5372100" algn="l"/>
              </a:tabLst>
            </a:pPr>
            <a:r>
              <a:rPr lang="kk-KZ" sz="3600" b="1" i="1" dirty="0">
                <a:solidFill>
                  <a:srgbClr val="000000"/>
                </a:solidFill>
                <a:latin typeface="Times New Roman" pitchFamily="18" charset="0"/>
                <a:ea typeface="Calibri" pitchFamily="34" charset="0"/>
                <a:cs typeface="Times New Roman" pitchFamily="18" charset="0"/>
              </a:rPr>
              <a:t>Халық қоспасы</a:t>
            </a:r>
            <a:endParaRPr lang="ru-RU" sz="3600" b="1" i="1" dirty="0">
              <a:solidFill>
                <a:srgbClr val="000000"/>
              </a:solidFill>
              <a:latin typeface="Times New Roman" pitchFamily="18" charset="0"/>
              <a:ea typeface="Calibri" pitchFamily="34" charset="0"/>
              <a:cs typeface="Times New Roman" pitchFamily="18" charset="0"/>
            </a:endParaRPr>
          </a:p>
        </p:txBody>
      </p:sp>
      <p:sp>
        <p:nvSpPr>
          <p:cNvPr id="5" name="Вертикальный свиток 4"/>
          <p:cNvSpPr/>
          <p:nvPr/>
        </p:nvSpPr>
        <p:spPr>
          <a:xfrm>
            <a:off x="179512" y="2060848"/>
            <a:ext cx="4680520" cy="4608512"/>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76200" algn="ctr" eaLnBrk="0" fontAlgn="base" hangingPunct="0">
              <a:spcBef>
                <a:spcPct val="0"/>
              </a:spcBef>
              <a:spcAft>
                <a:spcPct val="0"/>
              </a:spcAft>
              <a:tabLst>
                <a:tab pos="5372100" algn="l"/>
              </a:tabLst>
            </a:pPr>
            <a:r>
              <a:rPr lang="kk-KZ" sz="2400" b="1" i="1" u="sng" dirty="0">
                <a:solidFill>
                  <a:srgbClr val="000000"/>
                </a:solidFill>
                <a:latin typeface="Times New Roman" pitchFamily="18" charset="0"/>
                <a:ea typeface="Calibri" pitchFamily="34" charset="0"/>
                <a:cs typeface="Times New Roman" pitchFamily="18" charset="0"/>
              </a:rPr>
              <a:t>Қоспа № 1</a:t>
            </a:r>
            <a:endParaRPr lang="ru-RU" sz="2400" b="1" i="1" u="sng" dirty="0">
              <a:solidFill>
                <a:srgbClr val="000000"/>
              </a:solidFill>
              <a:latin typeface="Times New Roman" pitchFamily="18" charset="0"/>
              <a:ea typeface="Calibri" pitchFamily="34" charset="0"/>
              <a:cs typeface="Times New Roman" pitchFamily="18" charset="0"/>
            </a:endParaRPr>
          </a:p>
          <a:p>
            <a:pPr lvl="0" indent="76200" algn="just" eaLnBrk="0" fontAlgn="base" hangingPunct="0">
              <a:spcBef>
                <a:spcPct val="0"/>
              </a:spcBef>
              <a:spcAft>
                <a:spcPct val="0"/>
              </a:spcAft>
              <a:tabLst>
                <a:tab pos="5372100" algn="l"/>
              </a:tabLst>
            </a:pPr>
            <a:r>
              <a:rPr lang="kk-KZ" sz="2200" i="1" dirty="0">
                <a:solidFill>
                  <a:srgbClr val="000000"/>
                </a:solidFill>
                <a:latin typeface="Times New Roman" pitchFamily="18" charset="0"/>
                <a:ea typeface="Calibri" pitchFamily="34" charset="0"/>
                <a:cs typeface="Times New Roman" pitchFamily="18" charset="0"/>
              </a:rPr>
              <a:t>Жаңа жапырақ сөлі қараңғыда ұстаған борсық майын араластырамыз және де бал қосамыз, май, 100 бөліктей какао, алоэның жапырағының 15 бөлігін 1 шай қасық сөлді 1 стакан  сүтке қосамыз. Туберкулез кезінде күніне 2 рет қолдану керек. </a:t>
            </a:r>
            <a:endParaRPr lang="ru-RU" sz="2200" i="1" dirty="0">
              <a:solidFill>
                <a:srgbClr val="000000"/>
              </a:solidFill>
              <a:latin typeface="Times New Roman" pitchFamily="18" charset="0"/>
              <a:ea typeface="Calibri" pitchFamily="34" charset="0"/>
              <a:cs typeface="Times New Roman" pitchFamily="18" charset="0"/>
            </a:endParaRPr>
          </a:p>
        </p:txBody>
      </p:sp>
      <p:sp>
        <p:nvSpPr>
          <p:cNvPr id="6" name="Вертикальный свиток 5"/>
          <p:cNvSpPr/>
          <p:nvPr/>
        </p:nvSpPr>
        <p:spPr>
          <a:xfrm>
            <a:off x="4629530" y="2060848"/>
            <a:ext cx="4334958" cy="4608512"/>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76200" algn="ctr" eaLnBrk="0" fontAlgn="base" hangingPunct="0">
              <a:spcBef>
                <a:spcPct val="0"/>
              </a:spcBef>
              <a:spcAft>
                <a:spcPct val="0"/>
              </a:spcAft>
              <a:tabLst>
                <a:tab pos="5372100" algn="l"/>
              </a:tabLst>
            </a:pPr>
            <a:endParaRPr lang="en-US" sz="2400" b="1" i="1" u="sng" dirty="0" smtClean="0">
              <a:solidFill>
                <a:srgbClr val="000000"/>
              </a:solidFill>
              <a:latin typeface="Times New Roman" pitchFamily="18" charset="0"/>
              <a:ea typeface="Calibri" pitchFamily="34" charset="0"/>
              <a:cs typeface="Times New Roman" pitchFamily="18" charset="0"/>
            </a:endParaRPr>
          </a:p>
          <a:p>
            <a:pPr lvl="0" indent="76200" algn="ctr" eaLnBrk="0" fontAlgn="base" hangingPunct="0">
              <a:spcBef>
                <a:spcPct val="0"/>
              </a:spcBef>
              <a:spcAft>
                <a:spcPct val="0"/>
              </a:spcAft>
              <a:tabLst>
                <a:tab pos="5372100" algn="l"/>
              </a:tabLst>
            </a:pPr>
            <a:r>
              <a:rPr lang="kk-KZ" sz="2400" b="1" i="1" u="sng" dirty="0" smtClean="0">
                <a:solidFill>
                  <a:srgbClr val="000000"/>
                </a:solidFill>
                <a:latin typeface="Times New Roman" pitchFamily="18" charset="0"/>
                <a:ea typeface="Calibri" pitchFamily="34" charset="0"/>
                <a:cs typeface="Times New Roman" pitchFamily="18" charset="0"/>
              </a:rPr>
              <a:t>Қоспа  </a:t>
            </a:r>
            <a:r>
              <a:rPr lang="kk-KZ" sz="2400" b="1" i="1" u="sng" dirty="0">
                <a:solidFill>
                  <a:srgbClr val="000000"/>
                </a:solidFill>
                <a:latin typeface="Times New Roman" pitchFamily="18" charset="0"/>
                <a:ea typeface="Calibri" pitchFamily="34" charset="0"/>
                <a:cs typeface="Times New Roman" pitchFamily="18" charset="0"/>
              </a:rPr>
              <a:t>№ 2</a:t>
            </a:r>
            <a:endParaRPr lang="ru-RU" sz="2400" b="1" i="1" u="sng" dirty="0">
              <a:solidFill>
                <a:srgbClr val="000000"/>
              </a:solidFill>
              <a:latin typeface="Times New Roman" pitchFamily="18" charset="0"/>
              <a:ea typeface="Calibri" pitchFamily="34" charset="0"/>
              <a:cs typeface="Times New Roman" pitchFamily="18" charset="0"/>
            </a:endParaRPr>
          </a:p>
          <a:p>
            <a:pPr lvl="0" indent="76200" algn="just" eaLnBrk="0" fontAlgn="base" hangingPunct="0">
              <a:spcBef>
                <a:spcPct val="0"/>
              </a:spcBef>
              <a:spcAft>
                <a:spcPct val="0"/>
              </a:spcAft>
              <a:tabLst>
                <a:tab pos="5372100" algn="l"/>
              </a:tabLst>
            </a:pPr>
            <a:r>
              <a:rPr lang="kk-KZ" sz="2000" i="1" dirty="0" smtClean="0">
                <a:solidFill>
                  <a:srgbClr val="000000"/>
                </a:solidFill>
                <a:latin typeface="Times New Roman" pitchFamily="18" charset="0"/>
                <a:ea typeface="Calibri" pitchFamily="34" charset="0"/>
                <a:cs typeface="Times New Roman" pitchFamily="18" charset="0"/>
              </a:rPr>
              <a:t>Әлсіреткіш </a:t>
            </a:r>
            <a:r>
              <a:rPr lang="kk-KZ" sz="2000" i="1" dirty="0">
                <a:solidFill>
                  <a:srgbClr val="000000"/>
                </a:solidFill>
                <a:latin typeface="Times New Roman" pitchFamily="18" charset="0"/>
                <a:ea typeface="Calibri" pitchFamily="34" charset="0"/>
                <a:cs typeface="Times New Roman" pitchFamily="18" charset="0"/>
              </a:rPr>
              <a:t>қоспа ретінде келесі қоспа дайындалады: 150 гр алоэ жапырағы (тікенімен бірге) қолмен езіп, 300 гр ыстық бал қосады, </a:t>
            </a:r>
            <a:r>
              <a:rPr lang="kk-KZ" sz="2000" i="1" dirty="0" smtClean="0">
                <a:solidFill>
                  <a:srgbClr val="000000"/>
                </a:solidFill>
                <a:latin typeface="Times New Roman" pitchFamily="18" charset="0"/>
                <a:ea typeface="Calibri" pitchFamily="34" charset="0"/>
                <a:cs typeface="Times New Roman" pitchFamily="18" charset="0"/>
              </a:rPr>
              <a:t>қайнағанға</a:t>
            </a:r>
            <a:r>
              <a:rPr lang="en-US" sz="2000" i="1" dirty="0" smtClean="0">
                <a:solidFill>
                  <a:srgbClr val="000000"/>
                </a:solidFill>
                <a:latin typeface="Times New Roman" pitchFamily="18" charset="0"/>
                <a:ea typeface="Calibri" pitchFamily="34" charset="0"/>
                <a:cs typeface="Times New Roman" pitchFamily="18" charset="0"/>
              </a:rPr>
              <a:t> </a:t>
            </a:r>
            <a:r>
              <a:rPr lang="kk-KZ" sz="2000" i="1" dirty="0" smtClean="0">
                <a:solidFill>
                  <a:srgbClr val="000000"/>
                </a:solidFill>
                <a:latin typeface="Times New Roman" pitchFamily="18" charset="0"/>
                <a:ea typeface="Calibri" pitchFamily="34" charset="0"/>
                <a:cs typeface="Times New Roman" pitchFamily="18" charset="0"/>
              </a:rPr>
              <a:t>дейін </a:t>
            </a:r>
            <a:r>
              <a:rPr lang="kk-KZ" sz="2000" i="1" dirty="0">
                <a:solidFill>
                  <a:srgbClr val="000000"/>
                </a:solidFill>
                <a:latin typeface="Times New Roman" pitchFamily="18" charset="0"/>
                <a:ea typeface="Calibri" pitchFamily="34" charset="0"/>
                <a:cs typeface="Times New Roman" pitchFamily="18" charset="0"/>
              </a:rPr>
              <a:t>ысытады. Тәулік ұстап, сосын ысытады. Тамақ ішер алдыднда  1 сағат бұрын әр таңертең 5-10 гр қолдану қажет</a:t>
            </a:r>
            <a:r>
              <a:rPr lang="kk-KZ" sz="2400" i="1" dirty="0">
                <a:solidFill>
                  <a:srgbClr val="000000"/>
                </a:solidFill>
                <a:latin typeface="Times New Roman" pitchFamily="18" charset="0"/>
                <a:ea typeface="Calibri" pitchFamily="34" charset="0"/>
                <a:cs typeface="Times New Roman" pitchFamily="18" charset="0"/>
              </a:rPr>
              <a:t>. </a:t>
            </a:r>
          </a:p>
        </p:txBody>
      </p:sp>
    </p:spTree>
    <p:extLst>
      <p:ext uri="{BB962C8B-B14F-4D97-AF65-F5344CB8AC3E}">
        <p14:creationId xmlns:p14="http://schemas.microsoft.com/office/powerpoint/2010/main" val="915649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p:cNvSpPr/>
          <p:nvPr/>
        </p:nvSpPr>
        <p:spPr>
          <a:xfrm>
            <a:off x="2195736" y="404664"/>
            <a:ext cx="5256584" cy="1152128"/>
          </a:xfrm>
          <a:prstGeom prst="wav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200" b="1" i="1" dirty="0">
                <a:solidFill>
                  <a:srgbClr val="000000"/>
                </a:solidFill>
                <a:latin typeface="Times New Roman" pitchFamily="18" charset="0"/>
                <a:ea typeface="Calibri" pitchFamily="34" charset="0"/>
                <a:cs typeface="Times New Roman" pitchFamily="18" charset="0"/>
              </a:rPr>
              <a:t>Алоэ сөлінің адам ағзасына әсері  зерттеу нәтижесі</a:t>
            </a:r>
            <a:endParaRPr lang="ru-RU" sz="2200" dirty="0"/>
          </a:p>
        </p:txBody>
      </p:sp>
      <p:sp>
        <p:nvSpPr>
          <p:cNvPr id="5" name="Прямоугольник 4"/>
          <p:cNvSpPr/>
          <p:nvPr/>
        </p:nvSpPr>
        <p:spPr>
          <a:xfrm>
            <a:off x="2195736" y="1568415"/>
            <a:ext cx="2015295" cy="461665"/>
          </a:xfrm>
          <a:prstGeom prst="rect">
            <a:avLst/>
          </a:prstGeom>
          <a:effectLst>
            <a:glow rad="228600">
              <a:schemeClr val="accent6">
                <a:satMod val="175000"/>
                <a:alpha val="40000"/>
              </a:schemeClr>
            </a:glow>
          </a:effectLst>
        </p:spPr>
        <p:txBody>
          <a:bodyPr wrap="none">
            <a:spAutoFit/>
          </a:bodyPr>
          <a:lstStyle/>
          <a:p>
            <a:pPr lvl="0" algn="just" eaLnBrk="0" fontAlgn="base" hangingPunct="0">
              <a:spcBef>
                <a:spcPct val="0"/>
              </a:spcBef>
              <a:spcAft>
                <a:spcPct val="0"/>
              </a:spcAft>
            </a:pPr>
            <a:r>
              <a:rPr lang="kk-KZ" sz="2400" b="1" i="1" dirty="0">
                <a:solidFill>
                  <a:srgbClr val="FF0000"/>
                </a:solidFill>
                <a:latin typeface="Times New Roman" pitchFamily="18" charset="0"/>
                <a:ea typeface="Calibri" pitchFamily="34" charset="0"/>
                <a:cs typeface="Times New Roman" pitchFamily="18" charset="0"/>
              </a:rPr>
              <a:t>Тәжірибе №1</a:t>
            </a:r>
            <a:endParaRPr lang="ru-RU" sz="2400" b="1" i="1" dirty="0">
              <a:solidFill>
                <a:srgbClr val="FF0000"/>
              </a:solidFill>
              <a:latin typeface="Times New Roman" pitchFamily="18" charset="0"/>
              <a:ea typeface="Calibri" pitchFamily="34" charset="0"/>
              <a:cs typeface="Times New Roman" pitchFamily="18" charset="0"/>
            </a:endParaRPr>
          </a:p>
        </p:txBody>
      </p:sp>
      <p:sp>
        <p:nvSpPr>
          <p:cNvPr id="6" name="Прямоугольник 5"/>
          <p:cNvSpPr/>
          <p:nvPr/>
        </p:nvSpPr>
        <p:spPr>
          <a:xfrm>
            <a:off x="395536" y="2105201"/>
            <a:ext cx="8424936" cy="4154984"/>
          </a:xfrm>
          <a:prstGeom prst="rect">
            <a:avLst/>
          </a:prstGeom>
        </p:spPr>
        <p:txBody>
          <a:bodyPr wrap="square">
            <a:spAutoFit/>
          </a:bodyPr>
          <a:lstStyle/>
          <a:p>
            <a:pPr lvl="0" algn="just" eaLnBrk="0" fontAlgn="base" hangingPunct="0">
              <a:spcBef>
                <a:spcPct val="0"/>
              </a:spcBef>
              <a:spcAft>
                <a:spcPct val="0"/>
              </a:spcAft>
            </a:pPr>
            <a:r>
              <a:rPr lang="kk-KZ" sz="2400" b="1" i="1" u="sng" dirty="0">
                <a:solidFill>
                  <a:srgbClr val="000000"/>
                </a:solidFill>
                <a:latin typeface="Times New Roman" pitchFamily="18" charset="0"/>
                <a:ea typeface="Calibri" pitchFamily="34" charset="0"/>
                <a:cs typeface="Times New Roman" pitchFamily="18" charset="0"/>
              </a:rPr>
              <a:t>Алоэ сөлінің адам ағзасына </a:t>
            </a:r>
            <a:r>
              <a:rPr lang="kk-KZ" sz="2400" b="1" i="1" u="sng" dirty="0" smtClean="0">
                <a:solidFill>
                  <a:srgbClr val="000000"/>
                </a:solidFill>
                <a:latin typeface="Times New Roman" pitchFamily="18" charset="0"/>
                <a:ea typeface="Calibri" pitchFamily="34" charset="0"/>
                <a:cs typeface="Times New Roman" pitchFamily="18" charset="0"/>
              </a:rPr>
              <a:t>пайдасы</a:t>
            </a:r>
            <a:endParaRPr lang="ru-RU" sz="2400" b="1" i="1" u="sng"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kk-KZ" sz="2400" b="1" dirty="0">
                <a:solidFill>
                  <a:srgbClr val="FF0000"/>
                </a:solidFill>
                <a:latin typeface="Times New Roman" pitchFamily="18" charset="0"/>
                <a:ea typeface="Calibri" pitchFamily="34" charset="0"/>
                <a:cs typeface="Times New Roman" pitchFamily="18" charset="0"/>
              </a:rPr>
              <a:t>Зерттеу әдісі: </a:t>
            </a:r>
            <a:r>
              <a:rPr lang="en-US" sz="2400" b="1" dirty="0" smtClean="0">
                <a:solidFill>
                  <a:srgbClr val="FF0000"/>
                </a:solidFill>
                <a:latin typeface="Times New Roman" pitchFamily="18" charset="0"/>
                <a:ea typeface="Calibri" pitchFamily="34" charset="0"/>
                <a:cs typeface="Times New Roman" pitchFamily="18" charset="0"/>
              </a:rPr>
              <a:t>  </a:t>
            </a:r>
            <a:r>
              <a:rPr lang="kk-KZ" sz="2400" b="1" dirty="0" smtClean="0">
                <a:solidFill>
                  <a:srgbClr val="000000"/>
                </a:solidFill>
                <a:latin typeface="Times New Roman" pitchFamily="18" charset="0"/>
                <a:ea typeface="Calibri" pitchFamily="34" charset="0"/>
                <a:cs typeface="Times New Roman" pitchFamily="18" charset="0"/>
              </a:rPr>
              <a:t>Мұрынға </a:t>
            </a:r>
            <a:r>
              <a:rPr lang="kk-KZ" sz="2400" b="1" dirty="0">
                <a:solidFill>
                  <a:srgbClr val="000000"/>
                </a:solidFill>
                <a:latin typeface="Times New Roman" pitchFamily="18" charset="0"/>
                <a:ea typeface="Calibri" pitchFamily="34" charset="0"/>
                <a:cs typeface="Times New Roman" pitchFamily="18" charset="0"/>
              </a:rPr>
              <a:t>тамызу </a:t>
            </a:r>
            <a:endParaRPr lang="ru-RU" sz="2400" b="1"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kk-KZ" sz="2400" b="1" dirty="0">
                <a:solidFill>
                  <a:srgbClr val="FF0000"/>
                </a:solidFill>
                <a:latin typeface="Times New Roman" pitchFamily="18" charset="0"/>
                <a:ea typeface="Calibri" pitchFamily="34" charset="0"/>
                <a:cs typeface="Times New Roman" pitchFamily="18" charset="0"/>
              </a:rPr>
              <a:t>Мақстаы</a:t>
            </a:r>
            <a:r>
              <a:rPr lang="kk-KZ" sz="2400" b="1" dirty="0" smtClean="0">
                <a:solidFill>
                  <a:srgbClr val="FF0000"/>
                </a:solidFill>
                <a:latin typeface="Times New Roman" pitchFamily="18" charset="0"/>
                <a:ea typeface="Calibri" pitchFamily="34" charset="0"/>
                <a:cs typeface="Times New Roman" pitchFamily="18" charset="0"/>
              </a:rPr>
              <a:t>:</a:t>
            </a:r>
            <a:r>
              <a:rPr lang="en-US" sz="2400" b="1" dirty="0" smtClean="0">
                <a:solidFill>
                  <a:srgbClr val="FF0000"/>
                </a:solidFill>
                <a:latin typeface="Times New Roman" pitchFamily="18" charset="0"/>
                <a:ea typeface="Calibri" pitchFamily="34" charset="0"/>
                <a:cs typeface="Times New Roman" pitchFamily="18" charset="0"/>
              </a:rPr>
              <a:t>   </a:t>
            </a:r>
            <a:r>
              <a:rPr lang="kk-KZ" sz="2400" b="1" dirty="0" smtClean="0">
                <a:solidFill>
                  <a:srgbClr val="FF0000"/>
                </a:solidFill>
                <a:latin typeface="Times New Roman" pitchFamily="18" charset="0"/>
                <a:ea typeface="Calibri" pitchFamily="34" charset="0"/>
                <a:cs typeface="Times New Roman" pitchFamily="18" charset="0"/>
              </a:rPr>
              <a:t> </a:t>
            </a:r>
            <a:r>
              <a:rPr lang="kk-KZ" sz="2400" b="1" dirty="0">
                <a:solidFill>
                  <a:srgbClr val="000000"/>
                </a:solidFill>
                <a:latin typeface="Times New Roman" pitchFamily="18" charset="0"/>
                <a:ea typeface="Calibri" pitchFamily="34" charset="0"/>
                <a:cs typeface="Times New Roman" pitchFamily="18" charset="0"/>
              </a:rPr>
              <a:t>Жағдайын жақсару</a:t>
            </a:r>
            <a:endParaRPr lang="ru-RU" sz="2400" b="1"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kk-KZ" sz="2400" b="1" dirty="0">
                <a:solidFill>
                  <a:srgbClr val="FF0000"/>
                </a:solidFill>
                <a:latin typeface="Times New Roman" pitchFamily="18" charset="0"/>
                <a:ea typeface="Calibri" pitchFamily="34" charset="0"/>
                <a:cs typeface="Times New Roman" pitchFamily="18" charset="0"/>
              </a:rPr>
              <a:t>Уақыты: </a:t>
            </a:r>
            <a:r>
              <a:rPr lang="kk-KZ" sz="2400" b="1" dirty="0" smtClean="0">
                <a:solidFill>
                  <a:srgbClr val="FF0000"/>
                </a:solidFill>
                <a:latin typeface="Times New Roman" pitchFamily="18" charset="0"/>
                <a:ea typeface="Calibri" pitchFamily="34" charset="0"/>
                <a:cs typeface="Times New Roman" pitchFamily="18" charset="0"/>
              </a:rPr>
              <a:t> </a:t>
            </a:r>
            <a:r>
              <a:rPr lang="kk-KZ" sz="2400" b="1" dirty="0" smtClean="0">
                <a:solidFill>
                  <a:srgbClr val="000000"/>
                </a:solidFill>
                <a:latin typeface="Times New Roman" pitchFamily="18" charset="0"/>
                <a:ea typeface="Calibri" pitchFamily="34" charset="0"/>
                <a:cs typeface="Times New Roman" pitchFamily="18" charset="0"/>
              </a:rPr>
              <a:t>10,11 </a:t>
            </a:r>
            <a:r>
              <a:rPr lang="kk-KZ" sz="2400" b="1" dirty="0">
                <a:solidFill>
                  <a:srgbClr val="000000"/>
                </a:solidFill>
                <a:latin typeface="Times New Roman" pitchFamily="18" charset="0"/>
                <a:ea typeface="Calibri" pitchFamily="34" charset="0"/>
                <a:cs typeface="Times New Roman" pitchFamily="18" charset="0"/>
              </a:rPr>
              <a:t>қыркүйек 20120жыл</a:t>
            </a:r>
            <a:endParaRPr lang="ru-RU" sz="2400" b="1"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kk-KZ" sz="2400" b="1" dirty="0">
                <a:solidFill>
                  <a:srgbClr val="FF0000"/>
                </a:solidFill>
                <a:latin typeface="Times New Roman" pitchFamily="18" charset="0"/>
                <a:ea typeface="Calibri" pitchFamily="34" charset="0"/>
                <a:cs typeface="Times New Roman" pitchFamily="18" charset="0"/>
              </a:rPr>
              <a:t>Зерттелуші:</a:t>
            </a:r>
            <a:r>
              <a:rPr lang="kk-KZ" sz="2400" b="1" dirty="0">
                <a:solidFill>
                  <a:srgbClr val="000000"/>
                </a:solidFill>
                <a:latin typeface="Times New Roman" pitchFamily="18" charset="0"/>
                <a:ea typeface="Calibri" pitchFamily="34" charset="0"/>
                <a:cs typeface="Times New Roman" pitchFamily="18" charset="0"/>
              </a:rPr>
              <a:t> </a:t>
            </a:r>
            <a:r>
              <a:rPr lang="kk-KZ" sz="2400" b="1" dirty="0" smtClean="0">
                <a:solidFill>
                  <a:srgbClr val="000000"/>
                </a:solidFill>
                <a:latin typeface="Times New Roman" pitchFamily="18" charset="0"/>
                <a:ea typeface="Calibri" pitchFamily="34" charset="0"/>
                <a:cs typeface="Times New Roman" pitchFamily="18" charset="0"/>
              </a:rPr>
              <a:t> Шегенбаева </a:t>
            </a:r>
            <a:r>
              <a:rPr lang="kk-KZ" sz="2400" b="1" dirty="0">
                <a:solidFill>
                  <a:srgbClr val="000000"/>
                </a:solidFill>
                <a:latin typeface="Times New Roman" pitchFamily="18" charset="0"/>
                <a:ea typeface="Calibri" pitchFamily="34" charset="0"/>
                <a:cs typeface="Times New Roman" pitchFamily="18" charset="0"/>
              </a:rPr>
              <a:t>Айдана</a:t>
            </a:r>
            <a:endParaRPr lang="ru-RU" sz="2400" b="1"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kk-KZ" sz="2400" b="1" dirty="0">
                <a:solidFill>
                  <a:srgbClr val="FF0000"/>
                </a:solidFill>
                <a:latin typeface="Times New Roman" pitchFamily="18" charset="0"/>
                <a:ea typeface="Calibri" pitchFamily="34" charset="0"/>
                <a:cs typeface="Times New Roman" pitchFamily="18" charset="0"/>
              </a:rPr>
              <a:t>Зерттеу барысы:</a:t>
            </a:r>
            <a:r>
              <a:rPr lang="kk-KZ" sz="2400" b="1" dirty="0">
                <a:solidFill>
                  <a:srgbClr val="000000"/>
                </a:solidFill>
                <a:latin typeface="Times New Roman" pitchFamily="18" charset="0"/>
                <a:ea typeface="Calibri" pitchFamily="34" charset="0"/>
                <a:cs typeface="Times New Roman" pitchFamily="18" charset="0"/>
              </a:rPr>
              <a:t> </a:t>
            </a:r>
            <a:r>
              <a:rPr lang="kk-KZ" sz="2400" b="1" dirty="0" smtClean="0">
                <a:solidFill>
                  <a:srgbClr val="000000"/>
                </a:solidFill>
                <a:latin typeface="Times New Roman" pitchFamily="18" charset="0"/>
                <a:ea typeface="Calibri" pitchFamily="34" charset="0"/>
                <a:cs typeface="Times New Roman" pitchFamily="18" charset="0"/>
              </a:rPr>
              <a:t>  әр </a:t>
            </a:r>
            <a:r>
              <a:rPr lang="kk-KZ" sz="2400" b="1" dirty="0">
                <a:solidFill>
                  <a:srgbClr val="000000"/>
                </a:solidFill>
                <a:latin typeface="Times New Roman" pitchFamily="18" charset="0"/>
                <a:ea typeface="Calibri" pitchFamily="34" charset="0"/>
                <a:cs typeface="Times New Roman" pitchFamily="18" charset="0"/>
              </a:rPr>
              <a:t>5-6 сағат сайын мұрынға 5-6 тамшы соль тамызу    </a:t>
            </a:r>
            <a:endParaRPr lang="ru-RU" sz="2400" b="1"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kk-KZ" sz="2400" b="1" dirty="0">
                <a:solidFill>
                  <a:srgbClr val="FF0000"/>
                </a:solidFill>
                <a:latin typeface="Times New Roman" pitchFamily="18" charset="0"/>
                <a:ea typeface="Calibri" pitchFamily="34" charset="0"/>
                <a:cs typeface="Times New Roman" pitchFamily="18" charset="0"/>
              </a:rPr>
              <a:t>Қорытындысы: </a:t>
            </a:r>
            <a:r>
              <a:rPr lang="kk-KZ" sz="2400" b="1" dirty="0" smtClean="0">
                <a:solidFill>
                  <a:srgbClr val="FF0000"/>
                </a:solidFill>
                <a:latin typeface="Times New Roman" pitchFamily="18" charset="0"/>
                <a:ea typeface="Calibri" pitchFamily="34" charset="0"/>
                <a:cs typeface="Times New Roman" pitchFamily="18" charset="0"/>
              </a:rPr>
              <a:t>  </a:t>
            </a:r>
            <a:r>
              <a:rPr lang="kk-KZ" sz="2400" b="1" dirty="0" smtClean="0">
                <a:solidFill>
                  <a:srgbClr val="000000"/>
                </a:solidFill>
                <a:latin typeface="Times New Roman" pitchFamily="18" charset="0"/>
                <a:ea typeface="Calibri" pitchFamily="34" charset="0"/>
                <a:cs typeface="Times New Roman" pitchFamily="18" charset="0"/>
              </a:rPr>
              <a:t>Жағдайы </a:t>
            </a:r>
            <a:r>
              <a:rPr lang="kk-KZ" sz="2400" b="1" dirty="0">
                <a:solidFill>
                  <a:srgbClr val="000000"/>
                </a:solidFill>
                <a:latin typeface="Times New Roman" pitchFamily="18" charset="0"/>
                <a:ea typeface="Calibri" pitchFamily="34" charset="0"/>
                <a:cs typeface="Times New Roman" pitchFamily="18" charset="0"/>
              </a:rPr>
              <a:t>жақсы</a:t>
            </a:r>
            <a:endParaRPr lang="ru-RU" sz="2400" b="1" dirty="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kk-KZ" sz="2400" b="1" dirty="0">
                <a:solidFill>
                  <a:srgbClr val="FF0000"/>
                </a:solidFill>
                <a:latin typeface="Times New Roman" pitchFamily="18" charset="0"/>
                <a:ea typeface="Calibri" pitchFamily="34" charset="0"/>
                <a:cs typeface="Times New Roman" pitchFamily="18" charset="0"/>
              </a:rPr>
              <a:t>Ұсынылады: </a:t>
            </a:r>
            <a:r>
              <a:rPr lang="kk-KZ" sz="2400" b="1" dirty="0">
                <a:solidFill>
                  <a:srgbClr val="000000"/>
                </a:solidFill>
                <a:latin typeface="Times New Roman" pitchFamily="18" charset="0"/>
                <a:ea typeface="Calibri" pitchFamily="34" charset="0"/>
                <a:cs typeface="Times New Roman" pitchFamily="18" charset="0"/>
              </a:rPr>
              <a:t>Алоэ сөлі ағзаның қызметін жақсартады.Күнделікті қолдану мұрын қуысын жақсартады. </a:t>
            </a:r>
          </a:p>
        </p:txBody>
      </p:sp>
    </p:spTree>
    <p:extLst>
      <p:ext uri="{BB962C8B-B14F-4D97-AF65-F5344CB8AC3E}">
        <p14:creationId xmlns:p14="http://schemas.microsoft.com/office/powerpoint/2010/main" val="305117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764704"/>
            <a:ext cx="8136904" cy="4832092"/>
          </a:xfrm>
          <a:prstGeom prst="rect">
            <a:avLst/>
          </a:prstGeom>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1" i="1"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Тәжірибе № 2</a:t>
            </a:r>
            <a:endParaRPr kumimoji="0" lang="ru-RU" sz="2800" b="1" i="1"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Алоэның күйікпен жараға әсері.</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Зерттеу әдісі: </a:t>
            </a: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Жараға таңу.</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Мақсаты: </a:t>
            </a: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жара мен күйіктің жазылуы </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Уақыты: </a:t>
            </a: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8,9 қыркүйек 2012  жыл </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Зерттелуші: </a:t>
            </a: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Назырқұлова Ақбота</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Зерттеу барысы: </a:t>
            </a: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күйікпен жараға компрес жасау немесе жапырағын кесіп таңу.</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Қорытындысы: </a:t>
            </a: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жазылу жылдамдығы жақсы </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kk-KZ" sz="2800" b="0" i="0" u="none" strike="noStrike" kern="0" cap="none" spc="0" normalizeH="0" baseline="0" noProof="0" dirty="0" smtClean="0">
                <a:ln>
                  <a:noFill/>
                </a:ln>
                <a:solidFill>
                  <a:srgbClr val="FF0000"/>
                </a:solidFill>
                <a:effectLst/>
                <a:uLnTx/>
                <a:uFillTx/>
                <a:latin typeface="Times New Roman" pitchFamily="18" charset="0"/>
                <a:ea typeface="Calibri" pitchFamily="34" charset="0"/>
                <a:cs typeface="Times New Roman" pitchFamily="18" charset="0"/>
              </a:rPr>
              <a:t>Ұсынылады:</a:t>
            </a:r>
            <a:r>
              <a:rPr kumimoji="0" lang="kk-KZ" sz="2800" b="0" i="0" u="none" strike="noStrike" kern="0" cap="none" spc="0" normalizeH="0" baseline="0" noProof="0" dirty="0" smtClean="0">
                <a:ln>
                  <a:noFill/>
                </a:ln>
                <a:solidFill>
                  <a:srgbClr val="000000"/>
                </a:solidFill>
                <a:effectLst/>
                <a:uLnTx/>
                <a:uFillTx/>
                <a:latin typeface="Times New Roman" pitchFamily="18" charset="0"/>
                <a:ea typeface="Calibri" pitchFamily="34" charset="0"/>
                <a:cs typeface="Times New Roman" pitchFamily="18" charset="0"/>
              </a:rPr>
              <a:t> Алоэ күйік пен жараны жазады, актисептикалық жағдай туғызады</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085184"/>
            <a:ext cx="2736304" cy="1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292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Public\Pictures\картинки\анимашки\3640698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968647"/>
            <a:ext cx="4057633" cy="267803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59632" y="764704"/>
            <a:ext cx="6840760"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Табиғатта біз білмейтін тылсым мол,</a:t>
            </a:r>
            <a:b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b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Білім алсаң бағыт беріп, сілтер жол.</a:t>
            </a:r>
            <a:b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b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Жақсылыққа жаны құштар жас ұрпақ,</a:t>
            </a:r>
            <a:b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b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Табиғатты ұғуға сен құштар бол.</a:t>
            </a:r>
            <a:b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b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Көп оқы да, білімге ұмтыл ол үшін,</a:t>
            </a:r>
            <a:b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b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Білім саған созар әркез қол ұшын.</a:t>
            </a:r>
            <a:b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b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Туған жердің табиғатын аяла,</a:t>
            </a:r>
            <a:b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br>
            <a:r>
              <a:rPr kumimoji="0" lang="kk-KZ" sz="2800" i="1" u="none" strike="noStrike" kern="0" cap="none" spc="0" normalizeH="0" baseline="0" noProof="0" dirty="0" smtClean="0">
                <a:ln>
                  <a:noFill/>
                </a:ln>
                <a:solidFill>
                  <a:schemeClr val="accent1">
                    <a:lumMod val="50000"/>
                  </a:schemeClr>
                </a:solidFill>
                <a:effectLst/>
                <a:uLnTx/>
                <a:uFillTx/>
                <a:latin typeface="Times New Roman" pitchFamily="18" charset="0"/>
                <a:ea typeface="+mj-ea"/>
                <a:cs typeface="+mj-cs"/>
              </a:rPr>
              <a:t>Осы сенің азаматтық борышың!</a:t>
            </a:r>
            <a:endParaRPr kumimoji="0" lang="ru-RU" sz="2800" i="1" u="none" strike="noStrike" kern="0" cap="none" spc="0" normalizeH="0" baseline="0" noProof="0" dirty="0" smtClean="0">
              <a:ln>
                <a:noFill/>
              </a:ln>
              <a:solidFill>
                <a:schemeClr val="accent1">
                  <a:lumMod val="50000"/>
                </a:schemeClr>
              </a:solidFill>
              <a:effectLst/>
              <a:uLnTx/>
              <a:uFillTx/>
            </a:endParaRPr>
          </a:p>
        </p:txBody>
      </p:sp>
    </p:spTree>
    <p:extLst>
      <p:ext uri="{BB962C8B-B14F-4D97-AF65-F5344CB8AC3E}">
        <p14:creationId xmlns:p14="http://schemas.microsoft.com/office/powerpoint/2010/main" val="2898842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руглая лента лицом вниз 3"/>
          <p:cNvSpPr/>
          <p:nvPr/>
        </p:nvSpPr>
        <p:spPr>
          <a:xfrm>
            <a:off x="971600" y="365448"/>
            <a:ext cx="7776864" cy="1656184"/>
          </a:xfrm>
          <a:prstGeom prst="ellipseRibbon">
            <a:avLst>
              <a:gd name="adj1" fmla="val 25000"/>
              <a:gd name="adj2" fmla="val 75000"/>
              <a:gd name="adj3" fmla="val 1250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kern="0" dirty="0">
                <a:solidFill>
                  <a:srgbClr val="0000CC"/>
                </a:solidFill>
                <a:latin typeface="Times New Roman" pitchFamily="18" charset="0"/>
                <a:ea typeface="+mj-ea"/>
                <a:cs typeface="+mj-cs"/>
              </a:rPr>
              <a:t>Мың теңге тұратын дәрі </a:t>
            </a:r>
            <a:br>
              <a:rPr lang="kk-KZ" sz="2800" b="1" kern="0" dirty="0">
                <a:solidFill>
                  <a:srgbClr val="0000CC"/>
                </a:solidFill>
                <a:latin typeface="Times New Roman" pitchFamily="18" charset="0"/>
                <a:ea typeface="+mj-ea"/>
                <a:cs typeface="+mj-cs"/>
              </a:rPr>
            </a:br>
            <a:r>
              <a:rPr lang="kk-KZ" sz="2800" b="1" kern="0" dirty="0">
                <a:solidFill>
                  <a:srgbClr val="0000CC"/>
                </a:solidFill>
                <a:latin typeface="Times New Roman" pitchFamily="18" charset="0"/>
                <a:ea typeface="+mj-ea"/>
                <a:cs typeface="+mj-cs"/>
              </a:rPr>
              <a:t>үйіңде  өсіп тұр</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6" y="2204864"/>
            <a:ext cx="4017963" cy="444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74" y="2256916"/>
            <a:ext cx="3865563"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74" y="4427029"/>
            <a:ext cx="3855932"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97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конечная звезда 3"/>
          <p:cNvSpPr/>
          <p:nvPr/>
        </p:nvSpPr>
        <p:spPr>
          <a:xfrm>
            <a:off x="1619672" y="260648"/>
            <a:ext cx="6048672" cy="1944216"/>
          </a:xfrm>
          <a:prstGeom prst="star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chemeClr val="accent1">
                    <a:lumMod val="50000"/>
                  </a:schemeClr>
                </a:solidFill>
                <a:latin typeface="Times New Roman" pitchFamily="18" charset="0"/>
                <a:cs typeface="Times New Roman" pitchFamily="18" charset="0"/>
              </a:rPr>
              <a:t>Алоэнің түрлері</a:t>
            </a:r>
            <a:endParaRPr lang="ru-RU" sz="3600" dirty="0">
              <a:solidFill>
                <a:schemeClr val="accent1">
                  <a:lumMod val="50000"/>
                </a:schemeClr>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191" y="2348880"/>
            <a:ext cx="6528519" cy="325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55023" y="5733256"/>
            <a:ext cx="390203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3200" b="0" i="1" u="none" strike="noStrike" kern="0" cap="none" spc="0" normalizeH="0" baseline="0" noProof="0" dirty="0" smtClean="0">
                <a:ln>
                  <a:noFill/>
                </a:ln>
                <a:solidFill>
                  <a:srgbClr val="0000CC"/>
                </a:solidFill>
                <a:effectLst/>
                <a:uLnTx/>
                <a:uFillTx/>
                <a:latin typeface="Times New Roman" pitchFamily="18" charset="0"/>
                <a:ea typeface="+mj-ea"/>
                <a:cs typeface="+mj-cs"/>
              </a:rPr>
              <a:t>Косметология алоэсі</a:t>
            </a:r>
            <a:endParaRPr kumimoji="0" lang="ru-RU"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261612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266297747_aloe_cv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721600" cy="405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449102" y="5373216"/>
            <a:ext cx="261161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3200" b="0" i="1" u="none" strike="noStrike" kern="0" cap="none" spc="0" normalizeH="0" baseline="0" noProof="0" dirty="0" smtClean="0">
                <a:ln>
                  <a:noFill/>
                </a:ln>
                <a:solidFill>
                  <a:srgbClr val="0000CC"/>
                </a:solidFill>
                <a:effectLst/>
                <a:uLnTx/>
                <a:uFillTx/>
                <a:latin typeface="Times New Roman" pitchFamily="18" charset="0"/>
                <a:ea typeface="+mj-ea"/>
                <a:cs typeface="+mj-cs"/>
              </a:rPr>
              <a:t>Жарық алоэсі</a:t>
            </a:r>
            <a:endParaRPr kumimoji="0" lang="ru-RU"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64492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Pictures\картинки\Фон\3d-mixed-colors-backgrounds-powerpo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979"/>
            <a:ext cx="9251504" cy="686032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6133"/>
            <a:ext cx="6480721" cy="7252755"/>
          </a:xfrm>
          <a:prstGeom prst="rect">
            <a:avLst/>
          </a:prstGeom>
        </p:spPr>
        <p:txBody>
          <a:bodyPr wrap="square">
            <a:spAutoFit/>
          </a:bodyPr>
          <a:lstStyle/>
          <a:p>
            <a:pPr algn="ctr"/>
            <a:endParaRPr lang="ru-RU" b="1" i="1" dirty="0" smtClean="0">
              <a:solidFill>
                <a:schemeClr val="tx2">
                  <a:lumMod val="75000"/>
                </a:schemeClr>
              </a:solidFill>
              <a:latin typeface="Times New Roman" pitchFamily="18" charset="0"/>
              <a:cs typeface="Times New Roman" pitchFamily="18" charset="0"/>
            </a:endParaRPr>
          </a:p>
          <a:p>
            <a:pPr algn="ctr"/>
            <a:r>
              <a:rPr lang="ru-RU" b="1" i="1" dirty="0" err="1" smtClean="0">
                <a:solidFill>
                  <a:srgbClr val="FF0000"/>
                </a:solidFill>
                <a:latin typeface="Times New Roman" pitchFamily="18" charset="0"/>
                <a:cs typeface="Times New Roman" pitchFamily="18" charset="0"/>
              </a:rPr>
              <a:t>Ғылыми</a:t>
            </a:r>
            <a:r>
              <a:rPr lang="ru-RU" b="1" i="1" dirty="0" smtClean="0">
                <a:solidFill>
                  <a:srgbClr val="FF0000"/>
                </a:solidFill>
                <a:latin typeface="Times New Roman" pitchFamily="18" charset="0"/>
                <a:cs typeface="Times New Roman" pitchFamily="18" charset="0"/>
              </a:rPr>
              <a:t> </a:t>
            </a:r>
            <a:r>
              <a:rPr lang="ru-RU" b="1" i="1" dirty="0" err="1">
                <a:solidFill>
                  <a:srgbClr val="FF0000"/>
                </a:solidFill>
                <a:latin typeface="Times New Roman" pitchFamily="18" charset="0"/>
                <a:cs typeface="Times New Roman" pitchFamily="18" charset="0"/>
              </a:rPr>
              <a:t>жұмыстың</a:t>
            </a:r>
            <a:r>
              <a:rPr lang="ru-RU" b="1" i="1" dirty="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құрылымы</a:t>
            </a:r>
            <a:r>
              <a:rPr lang="ru-RU" b="1" i="1" dirty="0" smtClean="0">
                <a:solidFill>
                  <a:srgbClr val="FF0000"/>
                </a:solidFill>
                <a:latin typeface="Times New Roman" pitchFamily="18" charset="0"/>
                <a:cs typeface="Times New Roman" pitchFamily="18" charset="0"/>
              </a:rPr>
              <a:t>:</a:t>
            </a:r>
          </a:p>
          <a:p>
            <a:pPr algn="ctr"/>
            <a:endParaRPr lang="ru-RU" b="1" i="1" dirty="0" smtClean="0">
              <a:solidFill>
                <a:schemeClr val="tx2">
                  <a:lumMod val="75000"/>
                </a:schemeClr>
              </a:solidFill>
              <a:latin typeface="Times New Roman" pitchFamily="18" charset="0"/>
              <a:cs typeface="Times New Roman" pitchFamily="18" charset="0"/>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I Кіріспе</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II Негізгібөлім</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1 тарау </a:t>
            </a:r>
            <a:r>
              <a:rPr lang="kk-KZ" dirty="0">
                <a:solidFill>
                  <a:schemeClr val="tx2">
                    <a:lumMod val="75000"/>
                  </a:schemeClr>
                </a:solidFill>
                <a:latin typeface="Times New Roman"/>
                <a:ea typeface="Calibri"/>
                <a:cs typeface="Times New Roman"/>
              </a:rPr>
              <a:t>Құрғақшылық жерде кездесетін өсімдіктер</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cs typeface="Times New Roman"/>
              </a:rPr>
              <a:t>1.1 Суккуленттер</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cs typeface="Times New Roman"/>
              </a:rPr>
              <a:t>1.2 Агава тұқымдасы</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cs typeface="Times New Roman"/>
              </a:rPr>
              <a:t>1.3 Кактус</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cs typeface="Times New Roman"/>
              </a:rPr>
              <a:t>1.4 Сүттеген тұқымдасы</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cs typeface="Times New Roman"/>
              </a:rPr>
              <a:t>1.5 Шатыршагүлдер  тұқымдасы</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cs typeface="Times New Roman"/>
              </a:rPr>
              <a:t>1.6 Криофиттер</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2 тарау Лалагүлділер тұқымдасы алоэның</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rPr>
              <a:t>2.1 </a:t>
            </a:r>
            <a:r>
              <a:rPr lang="kk-KZ" b="1" dirty="0">
                <a:solidFill>
                  <a:schemeClr val="tx2">
                    <a:lumMod val="75000"/>
                  </a:schemeClr>
                </a:solidFill>
                <a:latin typeface="Times New Roman"/>
                <a:ea typeface="Times New Roman"/>
              </a:rPr>
              <a:t>Алоэнің түрлері</a:t>
            </a:r>
            <a:endParaRPr lang="ru-RU" dirty="0">
              <a:solidFill>
                <a:schemeClr val="tx2">
                  <a:lumMod val="75000"/>
                </a:schemeClr>
              </a:solidFill>
              <a:latin typeface="Times New Roman"/>
              <a:ea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Times New Roman"/>
              </a:rPr>
              <a:t>2.2  Алоэның қолданылуы</a:t>
            </a:r>
            <a:endParaRPr lang="ru-RU" dirty="0">
              <a:solidFill>
                <a:schemeClr val="tx2">
                  <a:lumMod val="75000"/>
                </a:schemeClr>
              </a:solidFill>
              <a:latin typeface="Times New Roman"/>
              <a:ea typeface="Times New Roman"/>
            </a:endParaRPr>
          </a:p>
          <a:p>
            <a:pPr algn="just">
              <a:lnSpc>
                <a:spcPct val="115000"/>
              </a:lnSpc>
              <a:spcAft>
                <a:spcPts val="0"/>
              </a:spcAft>
              <a:tabLst>
                <a:tab pos="5850890" algn="l"/>
              </a:tabLst>
            </a:pPr>
            <a:r>
              <a:rPr lang="kk-KZ" dirty="0">
                <a:solidFill>
                  <a:schemeClr val="tx2">
                    <a:lumMod val="75000"/>
                  </a:schemeClr>
                </a:solidFill>
                <a:latin typeface="Times New Roman"/>
                <a:ea typeface="Calibri"/>
                <a:cs typeface="Times New Roman"/>
              </a:rPr>
              <a:t>2.3. Алоэның басты ем болатын аурулары және қолданылуы</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III. Қосымшалар</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3.1</a:t>
            </a:r>
            <a:r>
              <a:rPr lang="kk-KZ" dirty="0">
                <a:solidFill>
                  <a:schemeClr val="tx2">
                    <a:lumMod val="75000"/>
                  </a:schemeClr>
                </a:solidFill>
                <a:latin typeface="Times New Roman"/>
                <a:ea typeface="Calibri"/>
                <a:cs typeface="Times New Roman"/>
              </a:rPr>
              <a:t> Халық қоспасы</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Times New Roman"/>
              </a:rPr>
              <a:t>IV.Зерттеудің тәжірибелік негіздері</a:t>
            </a:r>
            <a:endParaRPr lang="ru-RU" dirty="0">
              <a:solidFill>
                <a:schemeClr val="tx2">
                  <a:lumMod val="75000"/>
                </a:schemeClr>
              </a:solidFill>
              <a:latin typeface="Times New Roman"/>
              <a:ea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V.Қорытынды</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kk-KZ" b="1" dirty="0">
                <a:solidFill>
                  <a:schemeClr val="tx2">
                    <a:lumMod val="75000"/>
                  </a:schemeClr>
                </a:solidFill>
                <a:latin typeface="Times New Roman"/>
                <a:ea typeface="Calibri"/>
                <a:cs typeface="Times New Roman"/>
              </a:rPr>
              <a:t>VI. Пайдаланылған әдебиеттер</a:t>
            </a:r>
            <a:endParaRPr lang="ru-RU" dirty="0">
              <a:solidFill>
                <a:schemeClr val="tx2">
                  <a:lumMod val="75000"/>
                </a:schemeClr>
              </a:solidFill>
              <a:latin typeface="Calibri"/>
              <a:ea typeface="Calibri"/>
              <a:cs typeface="Times New Roman"/>
            </a:endParaRPr>
          </a:p>
          <a:p>
            <a:pPr algn="just">
              <a:lnSpc>
                <a:spcPct val="115000"/>
              </a:lnSpc>
              <a:spcAft>
                <a:spcPts val="0"/>
              </a:spcAft>
              <a:tabLst>
                <a:tab pos="5850890" algn="l"/>
              </a:tabLst>
            </a:pPr>
            <a:r>
              <a:rPr lang="en-US" b="1" dirty="0">
                <a:solidFill>
                  <a:schemeClr val="tx2">
                    <a:lumMod val="75000"/>
                  </a:schemeClr>
                </a:solidFill>
                <a:latin typeface="Times New Roman"/>
                <a:ea typeface="Calibri"/>
                <a:cs typeface="Times New Roman"/>
              </a:rPr>
              <a:t> </a:t>
            </a:r>
            <a:endParaRPr lang="ru-RU" dirty="0">
              <a:solidFill>
                <a:schemeClr val="tx2">
                  <a:lumMod val="75000"/>
                </a:schemeClr>
              </a:solidFill>
              <a:latin typeface="Calibri"/>
              <a:ea typeface="Calibri"/>
              <a:cs typeface="Times New Roman"/>
            </a:endParaRPr>
          </a:p>
          <a:p>
            <a:pPr marL="571500" indent="-571500">
              <a:buFont typeface="Wingdings" pitchFamily="2" charset="2"/>
              <a:buChar char="Ø"/>
            </a:pPr>
            <a:endParaRPr lang="ru-RU" b="1" i="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4927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51" y="620688"/>
            <a:ext cx="775493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136661" y="5517232"/>
            <a:ext cx="356700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3200" b="0" i="1" u="none" strike="noStrike" kern="0" cap="none" spc="0" normalizeH="0" baseline="0" noProof="0" dirty="0" smtClean="0">
                <a:ln>
                  <a:noFill/>
                </a:ln>
                <a:solidFill>
                  <a:srgbClr val="0000CC"/>
                </a:solidFill>
                <a:effectLst/>
                <a:uLnTx/>
                <a:uFillTx/>
                <a:latin typeface="Times New Roman" pitchFamily="18" charset="0"/>
                <a:ea typeface="+mj-ea"/>
                <a:cs typeface="+mj-cs"/>
              </a:rPr>
              <a:t>Вариегатта алоэсі</a:t>
            </a:r>
            <a:endParaRPr kumimoji="0" lang="ru-RU"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547858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633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689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 y="-1"/>
            <a:ext cx="9129255" cy="684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174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594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85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одготовка 3"/>
          <p:cNvSpPr/>
          <p:nvPr/>
        </p:nvSpPr>
        <p:spPr>
          <a:xfrm>
            <a:off x="2051720" y="257703"/>
            <a:ext cx="5328592" cy="1008112"/>
          </a:xfrm>
          <a:prstGeom prst="flowChartPreparation">
            <a:avLst/>
          </a:prstGeom>
          <a:solidFill>
            <a:schemeClr val="accent3">
              <a:lumMod val="60000"/>
              <a:lumOff val="4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eaLnBrk="0" fontAlgn="base" hangingPunct="0">
              <a:spcBef>
                <a:spcPct val="0"/>
              </a:spcBef>
              <a:spcAft>
                <a:spcPct val="0"/>
              </a:spcAft>
            </a:pPr>
            <a:r>
              <a:rPr lang="ru-RU" sz="3200" b="1" i="1" dirty="0">
                <a:solidFill>
                  <a:srgbClr val="000000"/>
                </a:solidFill>
                <a:latin typeface="Times New Roman" pitchFamily="18" charset="0"/>
                <a:cs typeface="Times New Roman" pitchFamily="18" charset="0"/>
              </a:rPr>
              <a:t>Алоэ</a:t>
            </a:r>
            <a:r>
              <a:rPr lang="en-US" sz="3200" b="1" i="1" dirty="0">
                <a:solidFill>
                  <a:srgbClr val="000000"/>
                </a:solidFill>
                <a:latin typeface="Times New Roman" pitchFamily="18" charset="0"/>
                <a:cs typeface="Times New Roman" pitchFamily="18" charset="0"/>
              </a:rPr>
              <a:t> </a:t>
            </a:r>
            <a:r>
              <a:rPr lang="ru-RU" sz="3200" b="1" i="1" dirty="0">
                <a:solidFill>
                  <a:srgbClr val="000000"/>
                </a:solidFill>
                <a:latin typeface="Times New Roman" pitchFamily="18" charset="0"/>
                <a:cs typeface="Times New Roman" pitchFamily="18" charset="0"/>
              </a:rPr>
              <a:t>вера</a:t>
            </a:r>
          </a:p>
        </p:txBody>
      </p:sp>
      <p:sp>
        <p:nvSpPr>
          <p:cNvPr id="5" name="Вертикальный свиток 4"/>
          <p:cNvSpPr/>
          <p:nvPr/>
        </p:nvSpPr>
        <p:spPr>
          <a:xfrm>
            <a:off x="0" y="1412776"/>
            <a:ext cx="9144000" cy="5256584"/>
          </a:xfrm>
          <a:prstGeom prst="verticalScroll">
            <a:avLst>
              <a:gd name="adj" fmla="val 711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eaLnBrk="0" fontAlgn="base" hangingPunct="0">
              <a:spcBef>
                <a:spcPct val="0"/>
              </a:spcBef>
              <a:spcAft>
                <a:spcPct val="0"/>
              </a:spcAft>
            </a:pPr>
            <a:r>
              <a:rPr lang="ru-RU" sz="2000" i="1" dirty="0" err="1">
                <a:solidFill>
                  <a:srgbClr val="000000"/>
                </a:solidFill>
                <a:latin typeface="Times New Roman" pitchFamily="18" charset="0"/>
                <a:cs typeface="Times New Roman" pitchFamily="18" charset="0"/>
              </a:rPr>
              <a:t>Үйде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өсірілетін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алоэнің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ең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көп</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тараған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түрі</a:t>
            </a:r>
            <a:r>
              <a:rPr lang="en-US" sz="2000" i="1" dirty="0">
                <a:solidFill>
                  <a:srgbClr val="000000"/>
                </a:solidFill>
                <a:latin typeface="Times New Roman" pitchFamily="18" charset="0"/>
                <a:cs typeface="Times New Roman" pitchFamily="18" charset="0"/>
              </a:rPr>
              <a:t> — </a:t>
            </a:r>
            <a:r>
              <a:rPr lang="ru-RU" sz="2000" i="1" dirty="0" err="1">
                <a:solidFill>
                  <a:srgbClr val="000000"/>
                </a:solidFill>
                <a:latin typeface="Times New Roman" pitchFamily="18" charset="0"/>
                <a:cs typeface="Times New Roman" pitchFamily="18" charset="0"/>
              </a:rPr>
              <a:t>Нағыз</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алоэ</a:t>
            </a:r>
            <a:r>
              <a:rPr lang="en-US" sz="2000" i="1" dirty="0">
                <a:solidFill>
                  <a:srgbClr val="000000"/>
                </a:solidFill>
                <a:latin typeface="Times New Roman" pitchFamily="18" charset="0"/>
                <a:cs typeface="Times New Roman" pitchFamily="18" charset="0"/>
              </a:rPr>
              <a:t> (Aloe Vera). </a:t>
            </a:r>
            <a:r>
              <a:rPr lang="ru-RU" sz="2000" i="1" dirty="0" err="1">
                <a:solidFill>
                  <a:srgbClr val="000000"/>
                </a:solidFill>
                <a:latin typeface="Times New Roman" pitchFamily="18" charset="0"/>
                <a:cs typeface="Times New Roman" pitchFamily="18" charset="0"/>
              </a:rPr>
              <a:t>Оның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барбадостық</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алоэ</a:t>
            </a:r>
            <a:r>
              <a:rPr lang="en-US" sz="2000" i="1" dirty="0">
                <a:solidFill>
                  <a:srgbClr val="000000"/>
                </a:solidFill>
                <a:latin typeface="Times New Roman" pitchFamily="18" charset="0"/>
                <a:cs typeface="Times New Roman" pitchFamily="18" charset="0"/>
              </a:rPr>
              <a:t> (Aloe </a:t>
            </a:r>
            <a:r>
              <a:rPr lang="en-US" sz="2000" i="1" dirty="0" err="1">
                <a:solidFill>
                  <a:srgbClr val="000000"/>
                </a:solidFill>
                <a:latin typeface="Times New Roman" pitchFamily="18" charset="0"/>
                <a:cs typeface="Times New Roman" pitchFamily="18" charset="0"/>
              </a:rPr>
              <a:t>barbadensis</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кәдімгі</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алоэ</a:t>
            </a:r>
            <a:r>
              <a:rPr lang="en-US" sz="2000" i="1" dirty="0">
                <a:solidFill>
                  <a:srgbClr val="000000"/>
                </a:solidFill>
                <a:latin typeface="Times New Roman" pitchFamily="18" charset="0"/>
                <a:cs typeface="Times New Roman" pitchFamily="18" charset="0"/>
              </a:rPr>
              <a:t> (Aloe vulgaris), </a:t>
            </a:r>
            <a:r>
              <a:rPr lang="ru-RU" sz="2000" i="1" dirty="0" err="1">
                <a:solidFill>
                  <a:srgbClr val="000000"/>
                </a:solidFill>
                <a:latin typeface="Times New Roman" pitchFamily="18" charset="0"/>
                <a:cs typeface="Times New Roman" pitchFamily="18" charset="0"/>
              </a:rPr>
              <a:t>сары</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алоэ</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деген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аттары</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бар</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Алоэнің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бұл</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түрі</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әлем</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бойынша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емдік</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мақсаттарда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кеңінен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пайдаланылады</a:t>
            </a:r>
            <a:r>
              <a:rPr lang="en-US" sz="2000" i="1" dirty="0">
                <a:solidFill>
                  <a:srgbClr val="000000"/>
                </a:solidFill>
                <a:latin typeface="Times New Roman" pitchFamily="18" charset="0"/>
                <a:cs typeface="Times New Roman" pitchFamily="18" charset="0"/>
              </a:rPr>
              <a:t>.</a:t>
            </a:r>
            <a:endParaRPr lang="ru-RU" sz="2000" i="1" dirty="0">
              <a:solidFill>
                <a:srgbClr val="000000"/>
              </a:solidFill>
              <a:latin typeface="Times New Roman" pitchFamily="18" charset="0"/>
              <a:cs typeface="Times New Roman" pitchFamily="18" charset="0"/>
            </a:endParaRPr>
          </a:p>
          <a:p>
            <a:pPr lvl="0" indent="450850" algn="just" eaLnBrk="0" fontAlgn="base" hangingPunct="0">
              <a:spcBef>
                <a:spcPct val="0"/>
              </a:spcBef>
              <a:spcAft>
                <a:spcPct val="0"/>
              </a:spcAft>
            </a:pPr>
            <a:r>
              <a:rPr lang="en-US" sz="2000" i="1" dirty="0" smtClean="0">
                <a:solidFill>
                  <a:srgbClr val="000000"/>
                </a:solidFill>
                <a:latin typeface="Times New Roman" pitchFamily="18" charset="0"/>
                <a:cs typeface="Times New Roman" pitchFamily="18" charset="0"/>
              </a:rPr>
              <a:t>Aloe </a:t>
            </a:r>
            <a:r>
              <a:rPr lang="en-US" sz="2000" i="1" dirty="0" err="1">
                <a:solidFill>
                  <a:srgbClr val="000000"/>
                </a:solidFill>
                <a:latin typeface="Times New Roman" pitchFamily="18" charset="0"/>
                <a:cs typeface="Times New Roman" pitchFamily="18" charset="0"/>
              </a:rPr>
              <a:t>vera</a:t>
            </a:r>
            <a:r>
              <a:rPr lang="en-US" sz="2000" i="1" dirty="0">
                <a:solidFill>
                  <a:srgbClr val="000000"/>
                </a:solidFill>
                <a:latin typeface="Times New Roman" pitchFamily="18" charset="0"/>
                <a:cs typeface="Times New Roman" pitchFamily="18" charset="0"/>
              </a:rPr>
              <a:t> - </a:t>
            </a:r>
            <a:r>
              <a:rPr lang="ru-RU" sz="2000" i="1" dirty="0" err="1">
                <a:solidFill>
                  <a:srgbClr val="000000"/>
                </a:solidFill>
                <a:latin typeface="Times New Roman" pitchFamily="18" charset="0"/>
                <a:cs typeface="Times New Roman" pitchFamily="18" charset="0"/>
              </a:rPr>
              <a:t>барбадоскоен</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Алоаға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кәд</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мг</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сары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немесе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дәр</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дәр</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герл</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кте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кең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қолданылады</a:t>
            </a:r>
            <a:r>
              <a:rPr lang="en-US" sz="2000" i="1" dirty="0">
                <a:solidFill>
                  <a:srgbClr val="000000"/>
                </a:solidFill>
                <a:latin typeface="Times New Roman" pitchFamily="18" charset="0"/>
                <a:cs typeface="Times New Roman" pitchFamily="18" charset="0"/>
              </a:rPr>
              <a:t>.</a:t>
            </a:r>
            <a:endParaRPr lang="ru-RU" sz="2000" i="1" dirty="0">
              <a:solidFill>
                <a:srgbClr val="000000"/>
              </a:solidFill>
              <a:latin typeface="Times New Roman" pitchFamily="18" charset="0"/>
              <a:cs typeface="Times New Roman" pitchFamily="18" charset="0"/>
            </a:endParaRPr>
          </a:p>
          <a:p>
            <a:pPr lvl="0" indent="450850" algn="just" eaLnBrk="0" fontAlgn="base" hangingPunct="0">
              <a:spcBef>
                <a:spcPct val="0"/>
              </a:spcBef>
              <a:spcAft>
                <a:spcPct val="0"/>
              </a:spcAft>
            </a:pPr>
            <a:r>
              <a:rPr lang="ru-RU" sz="2000" i="1" dirty="0" err="1">
                <a:solidFill>
                  <a:srgbClr val="000000"/>
                </a:solidFill>
                <a:latin typeface="Times New Roman" pitchFamily="18" charset="0"/>
                <a:cs typeface="Times New Roman" pitchFamily="18" charset="0"/>
              </a:rPr>
              <a:t>Алоа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отаны</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Осы</a:t>
            </a:r>
            <a:r>
              <a:rPr lang="en-US" sz="2000" i="1" dirty="0">
                <a:solidFill>
                  <a:srgbClr val="000000"/>
                </a:solidFill>
                <a:latin typeface="Times New Roman" pitchFamily="18" charset="0"/>
                <a:cs typeface="Times New Roman" pitchFamily="18" charset="0"/>
              </a:rPr>
              <a:t> - </a:t>
            </a:r>
            <a:r>
              <a:rPr lang="ru-RU" sz="2000" i="1" dirty="0" err="1">
                <a:solidFill>
                  <a:srgbClr val="000000"/>
                </a:solidFill>
                <a:latin typeface="Times New Roman" pitchFamily="18" charset="0"/>
                <a:cs typeface="Times New Roman" pitchFamily="18" charset="0"/>
              </a:rPr>
              <a:t>түрлер</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жақын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олар</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жерг</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л</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кт</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тұрғындарды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қолданатын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тропиялық</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Африка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бұл</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улалған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жебелерден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уыт</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Өс</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мд</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к</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әл</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ежелг</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гректер</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және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оның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гел</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жарақаттарды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емдейт</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римд</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ктерге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болды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Плиниялары</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жара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басып</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кет</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лген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еркек</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Гениталиялар</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алоэның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жапырақтарымен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сүртуге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кеңес</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берд</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Өс</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мд</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г</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ғасырлар</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орташа</a:t>
            </a:r>
            <a:r>
              <a:rPr lang="en-US" sz="2000" i="1"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ш</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өтк</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зет</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әйг</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л</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болды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Ол</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Қытайда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осылай</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қолданады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батыс</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сияқты</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б</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рақ</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тек</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қана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гелд</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ң</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түр</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нде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Алоэсы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гел</a:t>
            </a:r>
            <a:r>
              <a:rPr lang="en-US" sz="2000" i="1"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Индияларда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суытатын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серг</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тет</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н</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сияқты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жоғары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бағалайды</a:t>
            </a:r>
            <a:r>
              <a:rPr lang="en-US" sz="2000" i="1" dirty="0">
                <a:solidFill>
                  <a:srgbClr val="000000"/>
                </a:solidFill>
                <a:latin typeface="Times New Roman" pitchFamily="18" charset="0"/>
                <a:cs typeface="Times New Roman" pitchFamily="18" charset="0"/>
              </a:rPr>
              <a:t>. XVI. </a:t>
            </a:r>
            <a:r>
              <a:rPr lang="ru-RU" sz="2000" i="1" dirty="0" err="1">
                <a:solidFill>
                  <a:srgbClr val="000000"/>
                </a:solidFill>
                <a:latin typeface="Times New Roman" pitchFamily="18" charset="0"/>
                <a:cs typeface="Times New Roman" pitchFamily="18" charset="0"/>
              </a:rPr>
              <a:t>өс</a:t>
            </a:r>
            <a:r>
              <a:rPr lang="en-US" sz="2000" i="1" dirty="0" err="1">
                <a:solidFill>
                  <a:srgbClr val="000000"/>
                </a:solidFill>
                <a:latin typeface="Times New Roman" pitchFamily="18" charset="0"/>
                <a:cs typeface="Times New Roman" pitchFamily="18" charset="0"/>
              </a:rPr>
              <a:t>i</a:t>
            </a:r>
            <a:r>
              <a:rPr lang="ru-RU" sz="2000" i="1" dirty="0" err="1">
                <a:solidFill>
                  <a:srgbClr val="000000"/>
                </a:solidFill>
                <a:latin typeface="Times New Roman" pitchFamily="18" charset="0"/>
                <a:cs typeface="Times New Roman" pitchFamily="18" charset="0"/>
              </a:rPr>
              <a:t>мд</a:t>
            </a:r>
            <a:r>
              <a:rPr lang="en-US" sz="2000" i="1" dirty="0" err="1">
                <a:solidFill>
                  <a:srgbClr val="000000"/>
                </a:solidFill>
                <a:latin typeface="Times New Roman" pitchFamily="18" charset="0"/>
                <a:cs typeface="Times New Roman" pitchFamily="18" charset="0"/>
              </a:rPr>
              <a:t>i</a:t>
            </a:r>
            <a:r>
              <a:rPr lang="ru-RU" sz="2000" i="1" dirty="0">
                <a:solidFill>
                  <a:srgbClr val="000000"/>
                </a:solidFill>
                <a:latin typeface="Times New Roman" pitchFamily="18" charset="0"/>
                <a:cs typeface="Times New Roman" pitchFamily="18" charset="0"/>
              </a:rPr>
              <a:t>к</a:t>
            </a:r>
            <a:r>
              <a:rPr lang="en-US" sz="2000" i="1" dirty="0">
                <a:solidFill>
                  <a:srgbClr val="000000"/>
                </a:solidFill>
                <a:latin typeface="Times New Roman" pitchFamily="18" charset="0"/>
                <a:cs typeface="Times New Roman" pitchFamily="18" charset="0"/>
              </a:rPr>
              <a:t> </a:t>
            </a:r>
            <a:r>
              <a:rPr lang="ru-RU" sz="2000" i="1" dirty="0">
                <a:solidFill>
                  <a:srgbClr val="000000"/>
                </a:solidFill>
                <a:latin typeface="Times New Roman" pitchFamily="18" charset="0"/>
                <a:cs typeface="Times New Roman" pitchFamily="18" charset="0"/>
              </a:rPr>
              <a:t>вест</a:t>
            </a:r>
            <a:r>
              <a:rPr lang="en-US" sz="2000" i="1" dirty="0">
                <a:solidFill>
                  <a:srgbClr val="000000"/>
                </a:solidFill>
                <a:latin typeface="Times New Roman" pitchFamily="18" charset="0"/>
                <a:cs typeface="Times New Roman" pitchFamily="18" charset="0"/>
              </a:rPr>
              <a:t>-</a:t>
            </a:r>
            <a:r>
              <a:rPr lang="ru-RU" sz="2000" i="1" dirty="0">
                <a:solidFill>
                  <a:srgbClr val="000000"/>
                </a:solidFill>
                <a:latin typeface="Times New Roman" pitchFamily="18" charset="0"/>
                <a:cs typeface="Times New Roman" pitchFamily="18" charset="0"/>
              </a:rPr>
              <a:t>Индия</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пайда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болды</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және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барлық</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жерде</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анда</a:t>
            </a:r>
            <a:r>
              <a:rPr lang="en-US" sz="2000" i="1" dirty="0">
                <a:solidFill>
                  <a:srgbClr val="000000"/>
                </a:solidFill>
                <a:latin typeface="Times New Roman" pitchFamily="18" charset="0"/>
                <a:cs typeface="Times New Roman" pitchFamily="18" charset="0"/>
              </a:rPr>
              <a:t> </a:t>
            </a:r>
            <a:r>
              <a:rPr lang="ru-RU" sz="2000" i="1" dirty="0" err="1">
                <a:solidFill>
                  <a:srgbClr val="000000"/>
                </a:solidFill>
                <a:latin typeface="Times New Roman" pitchFamily="18" charset="0"/>
                <a:cs typeface="Times New Roman" pitchFamily="18" charset="0"/>
              </a:rPr>
              <a:t>жайылды</a:t>
            </a:r>
            <a:r>
              <a:rPr lang="en-US" sz="2000" i="1" dirty="0">
                <a:solidFill>
                  <a:srgbClr val="000000"/>
                </a:solidFill>
                <a:latin typeface="Times New Roman" pitchFamily="18" charset="0"/>
                <a:cs typeface="Times New Roman" pitchFamily="18" charset="0"/>
              </a:rPr>
              <a:t>.</a:t>
            </a:r>
            <a:endParaRPr lang="en-US" sz="2000" i="1" dirty="0">
              <a:solidFill>
                <a:srgbClr val="000000"/>
              </a:solidFill>
              <a:latin typeface="Times New Roman" pitchFamily="18" charset="0"/>
            </a:endParaRPr>
          </a:p>
        </p:txBody>
      </p:sp>
    </p:spTree>
    <p:extLst>
      <p:ext uri="{BB962C8B-B14F-4D97-AF65-F5344CB8AC3E}">
        <p14:creationId xmlns:p14="http://schemas.microsoft.com/office/powerpoint/2010/main" val="409577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0" y="1268760"/>
            <a:ext cx="9149649" cy="5328592"/>
          </a:xfrm>
          <a:prstGeom prst="verticalScroll">
            <a:avLst>
              <a:gd name="adj" fmla="val 762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tabLst>
                <a:tab pos="5850890" algn="l"/>
              </a:tabLst>
            </a:pPr>
            <a:r>
              <a:rPr lang="kk-KZ" dirty="0" smtClean="0">
                <a:solidFill>
                  <a:schemeClr val="accent6">
                    <a:lumMod val="50000"/>
                  </a:schemeClr>
                </a:solidFill>
                <a:latin typeface="Times New Roman"/>
                <a:ea typeface="Times New Roman"/>
              </a:rPr>
              <a:t>Георг </a:t>
            </a:r>
            <a:r>
              <a:rPr lang="kk-KZ" dirty="0">
                <a:solidFill>
                  <a:schemeClr val="accent6">
                    <a:lumMod val="50000"/>
                  </a:schemeClr>
                </a:solidFill>
                <a:latin typeface="Times New Roman"/>
                <a:ea typeface="Times New Roman"/>
              </a:rPr>
              <a:t>Эберс 1862 жылы ( б.э.д.305 жылғы) Египет пирамидасын зерттепбелгілі бір шөптер жиынтығынан алоэға ұқсастық  элементтерді тапты. Бұл ашу ежелгі медицина саласында алоэны дәрі ретінде қолданғаны мәлім болды. Кейінірек тағыда көптеген ғалымдар зерттеулері нәтижесінде алоэны алғаш Қытай мен Үнді елдерінде қолданғанын айтқан. Грек және Римдік дәрігерлер Диоскоридес пен Үлкен Плиний алоэны үлкен жетістікпен өз тәжірибелерінде қолданған.</a:t>
            </a:r>
            <a:endParaRPr lang="ru-RU" sz="1600" dirty="0">
              <a:solidFill>
                <a:schemeClr val="accent6">
                  <a:lumMod val="50000"/>
                </a:schemeClr>
              </a:solidFill>
              <a:latin typeface="Times New Roman"/>
              <a:ea typeface="Times New Roman"/>
            </a:endParaRPr>
          </a:p>
          <a:p>
            <a:pPr algn="just">
              <a:lnSpc>
                <a:spcPct val="115000"/>
              </a:lnSpc>
              <a:spcAft>
                <a:spcPts val="0"/>
              </a:spcAft>
              <a:tabLst>
                <a:tab pos="5850890" algn="l"/>
              </a:tabLst>
            </a:pPr>
            <a:r>
              <a:rPr lang="kk-KZ" dirty="0">
                <a:solidFill>
                  <a:schemeClr val="accent6">
                    <a:lumMod val="50000"/>
                  </a:schemeClr>
                </a:solidFill>
                <a:latin typeface="Times New Roman"/>
                <a:ea typeface="Times New Roman"/>
              </a:rPr>
              <a:t>Аңыз бойынша Аристотель Александр Македонскийге Үнді мұхитындағы Сокотра аралыне басып алуына үгіттейді. Себебі сол аралдағы алоэ шөптерінің жауынгерлері жараланғанда емдік ретінде пайдалануға болатындығы жөнінде хабар берген. Сонымен қосы Египет ханшайымдары Нефертити мен Клеопатра алоэны касметикалық ем ретінде сұлулықтарын сақтап қалу үшін қолданғандары тарихтан белгілі болған.</a:t>
            </a:r>
            <a:endParaRPr lang="ru-RU" sz="1600" dirty="0">
              <a:solidFill>
                <a:schemeClr val="accent6">
                  <a:lumMod val="50000"/>
                </a:schemeClr>
              </a:solidFill>
              <a:latin typeface="Times New Roman"/>
              <a:ea typeface="Times New Roman"/>
            </a:endParaRPr>
          </a:p>
          <a:p>
            <a:pPr algn="just">
              <a:lnSpc>
                <a:spcPct val="115000"/>
              </a:lnSpc>
              <a:spcAft>
                <a:spcPts val="0"/>
              </a:spcAft>
              <a:tabLst>
                <a:tab pos="5850890" algn="l"/>
              </a:tabLst>
            </a:pPr>
            <a:r>
              <a:rPr lang="kk-KZ" dirty="0">
                <a:solidFill>
                  <a:schemeClr val="accent6">
                    <a:lumMod val="50000"/>
                  </a:schemeClr>
                </a:solidFill>
                <a:latin typeface="Times New Roman"/>
                <a:ea typeface="Times New Roman"/>
              </a:rPr>
              <a:t>Алоэның екі мыңнан астам түрі болғанымен оның  төрт қана түрін емдік түрінде қолданған. Оның ішінде Алоэ Вера басқаларына қарағанда ерекшесі болып табылады.</a:t>
            </a:r>
            <a:endParaRPr lang="ru-RU" sz="1600" dirty="0">
              <a:solidFill>
                <a:schemeClr val="accent6">
                  <a:lumMod val="50000"/>
                </a:schemeClr>
              </a:solidFill>
              <a:effectLst/>
              <a:latin typeface="Times New Roman"/>
              <a:ea typeface="Times New Roman"/>
            </a:endParaRPr>
          </a:p>
        </p:txBody>
      </p:sp>
      <p:sp>
        <p:nvSpPr>
          <p:cNvPr id="5" name="Круглая лента лицом вниз 4"/>
          <p:cNvSpPr/>
          <p:nvPr/>
        </p:nvSpPr>
        <p:spPr>
          <a:xfrm>
            <a:off x="686392" y="188640"/>
            <a:ext cx="7776864" cy="936104"/>
          </a:xfrm>
          <a:prstGeom prst="ellipseRibbon">
            <a:avLst>
              <a:gd name="adj1" fmla="val 25000"/>
              <a:gd name="adj2" fmla="val 74941"/>
              <a:gd name="adj3" fmla="val 125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5850890" algn="l"/>
              </a:tabLst>
            </a:pPr>
            <a:r>
              <a:rPr lang="kk-KZ" b="1" dirty="0">
                <a:solidFill>
                  <a:srgbClr val="FF0000"/>
                </a:solidFill>
                <a:latin typeface="Times New Roman"/>
                <a:ea typeface="Times New Roman"/>
              </a:rPr>
              <a:t>Алоэ Вера ксметикалық компаниясының алғашқы өнімдік тарихы</a:t>
            </a:r>
            <a:endParaRPr lang="ru-RU" sz="1600" dirty="0">
              <a:solidFill>
                <a:srgbClr val="FF0000"/>
              </a:solidFill>
              <a:latin typeface="Times New Roman"/>
              <a:ea typeface="Times New Roman"/>
            </a:endParaRPr>
          </a:p>
        </p:txBody>
      </p:sp>
    </p:spTree>
    <p:extLst>
      <p:ext uri="{BB962C8B-B14F-4D97-AF65-F5344CB8AC3E}">
        <p14:creationId xmlns:p14="http://schemas.microsoft.com/office/powerpoint/2010/main" val="4166619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55912" y="476672"/>
            <a:ext cx="4824536" cy="864096"/>
          </a:xfrm>
          <a:prstGeom prst="rect">
            <a:avLst/>
          </a:prstGeom>
          <a:solidFill>
            <a:srgbClr val="EEF5DB"/>
          </a:solidFill>
          <a:ln>
            <a:solidFill>
              <a:srgbClr val="FFFF99"/>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endParaRPr lang="ru-RU" sz="3200" b="1" i="1" dirty="0" smtClean="0">
              <a:solidFill>
                <a:srgbClr val="00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ru-RU" sz="3200" b="1" i="1" dirty="0" err="1" smtClean="0">
                <a:solidFill>
                  <a:srgbClr val="000000"/>
                </a:solidFill>
                <a:latin typeface="Times New Roman" pitchFamily="18" charset="0"/>
                <a:ea typeface="Calibri" pitchFamily="34" charset="0"/>
                <a:cs typeface="Times New Roman" pitchFamily="18" charset="0"/>
              </a:rPr>
              <a:t>Өс</a:t>
            </a:r>
            <a:r>
              <a:rPr lang="en-US" sz="3200" b="1" i="1" dirty="0" err="1">
                <a:solidFill>
                  <a:srgbClr val="000000"/>
                </a:solidFill>
                <a:latin typeface="Times New Roman" pitchFamily="18" charset="0"/>
                <a:ea typeface="Calibri" pitchFamily="34" charset="0"/>
                <a:cs typeface="Times New Roman" pitchFamily="18" charset="0"/>
              </a:rPr>
              <a:t>i</a:t>
            </a:r>
            <a:r>
              <a:rPr lang="ru-RU" sz="3200" b="1" i="1" dirty="0" err="1">
                <a:solidFill>
                  <a:srgbClr val="000000"/>
                </a:solidFill>
                <a:latin typeface="Times New Roman" pitchFamily="18" charset="0"/>
                <a:ea typeface="Calibri" pitchFamily="34" charset="0"/>
                <a:cs typeface="Times New Roman" pitchFamily="18" charset="0"/>
              </a:rPr>
              <a:t>ру</a:t>
            </a:r>
            <a:r>
              <a:rPr lang="en-US" sz="3200" b="1" i="1" dirty="0">
                <a:solidFill>
                  <a:srgbClr val="000000"/>
                </a:solidFill>
                <a:latin typeface="Times New Roman" pitchFamily="18" charset="0"/>
                <a:ea typeface="Calibri" pitchFamily="34" charset="0"/>
                <a:cs typeface="Times New Roman" pitchFamily="18" charset="0"/>
              </a:rPr>
              <a:t> </a:t>
            </a:r>
            <a:r>
              <a:rPr lang="en-US" sz="3200" b="1" i="1" dirty="0" err="1">
                <a:solidFill>
                  <a:srgbClr val="000000"/>
                </a:solidFill>
                <a:latin typeface="Times New Roman" pitchFamily="18" charset="0"/>
                <a:ea typeface="Calibri" pitchFamily="34" charset="0"/>
                <a:cs typeface="Times New Roman" pitchFamily="18" charset="0"/>
              </a:rPr>
              <a:t>және</a:t>
            </a:r>
            <a:r>
              <a:rPr lang="en-US" sz="3200" b="1" i="1" dirty="0">
                <a:solidFill>
                  <a:srgbClr val="000000"/>
                </a:solidFill>
                <a:latin typeface="Times New Roman" pitchFamily="18" charset="0"/>
                <a:ea typeface="Calibri" pitchFamily="34" charset="0"/>
                <a:cs typeface="Times New Roman" pitchFamily="18" charset="0"/>
              </a:rPr>
              <a:t> </a:t>
            </a:r>
            <a:r>
              <a:rPr lang="en-US" sz="3200" b="1" i="1" dirty="0" err="1" smtClean="0">
                <a:solidFill>
                  <a:srgbClr val="000000"/>
                </a:solidFill>
                <a:latin typeface="Times New Roman" pitchFamily="18" charset="0"/>
                <a:ea typeface="Calibri" pitchFamily="34" charset="0"/>
                <a:cs typeface="Times New Roman" pitchFamily="18" charset="0"/>
              </a:rPr>
              <a:t>жинауы</a:t>
            </a:r>
            <a:endParaRPr lang="ru-RU" sz="3200" b="1" i="1" dirty="0">
              <a:solidFill>
                <a:srgbClr val="00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endParaRPr lang="ru-RU" sz="3200" i="1" dirty="0">
              <a:solidFill>
                <a:srgbClr val="000000"/>
              </a:solidFill>
              <a:latin typeface="Times New Roman" pitchFamily="18" charset="0"/>
              <a:ea typeface="Calibri" pitchFamily="34" charset="0"/>
              <a:cs typeface="Times New Roman" pitchFamily="18" charset="0"/>
            </a:endParaRPr>
          </a:p>
        </p:txBody>
      </p:sp>
      <p:sp>
        <p:nvSpPr>
          <p:cNvPr id="6" name="Прямоугольник 5"/>
          <p:cNvSpPr/>
          <p:nvPr/>
        </p:nvSpPr>
        <p:spPr>
          <a:xfrm>
            <a:off x="563724" y="1556792"/>
            <a:ext cx="8208912" cy="3785652"/>
          </a:xfrm>
          <a:prstGeom prst="rect">
            <a:avLst/>
          </a:prstGeom>
        </p:spPr>
        <p:txBody>
          <a:bodyPr wrap="square">
            <a:spAutoFit/>
          </a:bodyPr>
          <a:lstStyle/>
          <a:p>
            <a:pPr lvl="0" algn="ctr" eaLnBrk="0" fontAlgn="base" hangingPunct="0">
              <a:spcBef>
                <a:spcPct val="0"/>
              </a:spcBef>
              <a:spcAft>
                <a:spcPct val="0"/>
              </a:spcAft>
            </a:pPr>
            <a:r>
              <a:rPr lang="kk-KZ" sz="2400" dirty="0">
                <a:solidFill>
                  <a:srgbClr val="000000"/>
                </a:solidFill>
                <a:latin typeface="Times New Roman" pitchFamily="18" charset="0"/>
                <a:ea typeface="Calibri" pitchFamily="34" charset="0"/>
                <a:cs typeface="Times New Roman" pitchFamily="18" charset="0"/>
              </a:rPr>
              <a:t>Сенiм, тәуелдi серiктестiктер Алоэ плантациялары, үлкен аудандарда орналасады Оңтүстiк Техаста грандқа Рио Жазықтығында құнарлы жердi. FLP серiктестiк сенiмнiң 200 Алоа түр тармақтарының тек қана өздiң дәрiсiмен өсiрумен шұғылданады - Барбаденсис Миллер. Өсiмдiкке өсу мерзiм бойы мамандандырылған мамандарды қадағалайды, және пестицидтердi сенiмнiң Алоа өсiруiнiң кезеңдердiң бiрлерiне де қолданылмайды. Өсiмдiк ол өңдеу үшiн тек қана осындайда жиналады (4 жыл) өз өсуiн найзаға жеттi. Өсiмдiктiң жиыны қолдан өндiрiп алады.</a:t>
            </a:r>
            <a:endParaRPr lang="ru-RU" sz="2400" dirty="0">
              <a:solidFill>
                <a:srgbClr val="000000"/>
              </a:solidFill>
              <a:latin typeface="Times New Roman" pitchFamily="18" charset="0"/>
              <a:ea typeface="Calibri" pitchFamily="34" charset="0"/>
              <a:cs typeface="Times New Roman" pitchFamily="18" charset="0"/>
            </a:endParaRPr>
          </a:p>
        </p:txBody>
      </p:sp>
      <p:pic>
        <p:nvPicPr>
          <p:cNvPr id="7" name="Picture 4"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517" y="5341746"/>
            <a:ext cx="3572768" cy="142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640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p:cNvSpPr/>
          <p:nvPr/>
        </p:nvSpPr>
        <p:spPr>
          <a:xfrm>
            <a:off x="2843808" y="260648"/>
            <a:ext cx="4104456" cy="1080120"/>
          </a:xfrm>
          <a:prstGeom prst="flowChartPunchedTape">
            <a:avLst/>
          </a:prstGeom>
          <a:solidFill>
            <a:srgbClr val="EEF5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solidFill>
                  <a:srgbClr val="000000"/>
                </a:solidFill>
                <a:latin typeface="Times New Roman" pitchFamily="18" charset="0"/>
                <a:ea typeface="Calibri" pitchFamily="34" charset="0"/>
                <a:cs typeface="Times New Roman" pitchFamily="18" charset="0"/>
              </a:rPr>
              <a:t>Өңдеу </a:t>
            </a:r>
            <a:r>
              <a:rPr lang="kk-KZ" sz="2400" b="1" dirty="0" smtClean="0">
                <a:solidFill>
                  <a:srgbClr val="000000"/>
                </a:solidFill>
                <a:latin typeface="Times New Roman" pitchFamily="18" charset="0"/>
                <a:ea typeface="Calibri" pitchFamily="34" charset="0"/>
                <a:cs typeface="Times New Roman" pitchFamily="18" charset="0"/>
              </a:rPr>
              <a:t>процесі</a:t>
            </a:r>
            <a:endParaRPr lang="ru-RU" sz="2400" dirty="0"/>
          </a:p>
        </p:txBody>
      </p:sp>
      <p:sp>
        <p:nvSpPr>
          <p:cNvPr id="5" name="Прямоугольник 4"/>
          <p:cNvSpPr/>
          <p:nvPr/>
        </p:nvSpPr>
        <p:spPr>
          <a:xfrm>
            <a:off x="395536" y="1379031"/>
            <a:ext cx="8640960" cy="5016758"/>
          </a:xfrm>
          <a:prstGeom prst="rect">
            <a:avLst/>
          </a:prstGeom>
        </p:spPr>
        <p:txBody>
          <a:bodyPr wrap="square">
            <a:spAutoFit/>
          </a:bodyPr>
          <a:lstStyle/>
          <a:p>
            <a:pPr lvl="0" eaLnBrk="0" fontAlgn="base" hangingPunct="0">
              <a:spcBef>
                <a:spcPct val="0"/>
              </a:spcBef>
              <a:spcAft>
                <a:spcPct val="0"/>
              </a:spcAft>
            </a:pPr>
            <a:r>
              <a:rPr lang="kk-KZ" sz="2000" dirty="0">
                <a:solidFill>
                  <a:srgbClr val="000000"/>
                </a:solidFill>
                <a:latin typeface="Times New Roman" pitchFamily="18" charset="0"/>
                <a:cs typeface="Calibri" pitchFamily="34" charset="0"/>
              </a:rPr>
              <a:t>Өсiмдiктер жиыннан өңдеудiң басталуына дейiн тек қана бiрнеше сағатты өтедi. Бастаудан бұрын өңдеуге, жиюлысы Алоаға екi рет жуып кептiрiнедi, және ол тек қана содан соң көн тәрiздiлерден тазартады. Алған жұмсақ бiрден қағылез өсiмдiктiң 200 әр түрлi қоректендiргiш компоненттерiн сақтауға мүмкiндiк берген патентталған технология бойынша тұрақтандырады. Тұрақтану барлық кезеңдерде, және процесс бойы жабдықтың өте қатал санитарлық бақылауы, өндiрiстiк бөлмелер және қызметкерлер өсiмдiктiң жиынынан бастай iске асады. Өнiм өндiрiстiк процесстi әрбiр кезеңде тексеруге, тұрақты негiзде душар болады шығарылған өнiмнiң сапаны бақылауы iске асады. Өнiм оның тазалығы және ұзақ сақтау мерзiмiне кепiлдiк бередi ретiнде мөр соғылу тығыз бекiтiлген. Алоа гелi және Алоа шырын болатын шөлмектер тотығудан шөлмек болатын өнiмдi қорғаған және балаусалықты ұзақ сақтайтын сирек кездесетiн үш қабатты пластикадан iстелген. Басқа Алоа өндiрушiлерiнiң алдында Forever Living Productтiң өнiмiнiң қайталанбаушылығы және оның артықшылығы биiк тиiмдiлiк те оның табиғи тазалығында болады. </a:t>
            </a:r>
            <a:endParaRPr lang="kk-KZ" sz="2000" dirty="0">
              <a:solidFill>
                <a:srgbClr val="000000"/>
              </a:solidFill>
              <a:latin typeface="Times New Roman" pitchFamily="18" charset="0"/>
            </a:endParaRPr>
          </a:p>
        </p:txBody>
      </p:sp>
    </p:spTree>
    <p:extLst>
      <p:ext uri="{BB962C8B-B14F-4D97-AF65-F5344CB8AC3E}">
        <p14:creationId xmlns:p14="http://schemas.microsoft.com/office/powerpoint/2010/main" val="4212317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89248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264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084" y="464452"/>
            <a:ext cx="6314276" cy="51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77331" y="5733256"/>
            <a:ext cx="3555781" cy="707886"/>
          </a:xfrm>
          <a:prstGeom prst="rect">
            <a:avLst/>
          </a:prstGeom>
          <a:noFill/>
        </p:spPr>
        <p:txBody>
          <a:bodyPr wrap="none" lIns="91440" tIns="45720" rIns="91440" bIns="45720">
            <a:spAutoFit/>
          </a:bodyPr>
          <a:lstStyle/>
          <a:p>
            <a:pPr algn="ctr"/>
            <a:r>
              <a:rPr lang="kk-KZ"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Өнімді өңдеу</a:t>
            </a:r>
            <a:endParaRPr lang="ru-RU" sz="4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59885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900" y="548680"/>
            <a:ext cx="8068564"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820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войная волна 3"/>
          <p:cNvSpPr/>
          <p:nvPr/>
        </p:nvSpPr>
        <p:spPr>
          <a:xfrm>
            <a:off x="611560" y="260648"/>
            <a:ext cx="7992888" cy="1296144"/>
          </a:xfrm>
          <a:prstGeom prst="doubleWave">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kern="1800" dirty="0">
                <a:solidFill>
                  <a:schemeClr val="accent6">
                    <a:lumMod val="50000"/>
                  </a:schemeClr>
                </a:solidFill>
                <a:latin typeface="Times New Roman"/>
                <a:ea typeface="Times New Roman"/>
              </a:rPr>
              <a:t>Таза ауамен тыныстағыңыз келсе...</a:t>
            </a:r>
            <a:endParaRPr lang="ru-RU" sz="3200" dirty="0">
              <a:solidFill>
                <a:schemeClr val="accent6">
                  <a:lumMod val="50000"/>
                </a:schemeClr>
              </a:solidFill>
            </a:endParaRPr>
          </a:p>
        </p:txBody>
      </p:sp>
      <p:pic>
        <p:nvPicPr>
          <p:cNvPr id="2050" name="Рисунок 1" descr="http://massaget.kz/userdata/uploads/u51057/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3353041" cy="335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Двойная волна 4"/>
          <p:cNvSpPr/>
          <p:nvPr/>
        </p:nvSpPr>
        <p:spPr>
          <a:xfrm>
            <a:off x="2350871" y="1628800"/>
            <a:ext cx="4536504" cy="864096"/>
          </a:xfrm>
          <a:prstGeom prst="double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chemeClr val="accent6">
                    <a:lumMod val="50000"/>
                  </a:schemeClr>
                </a:solidFill>
                <a:latin typeface="Times New Roman" pitchFamily="18" charset="0"/>
                <a:cs typeface="Times New Roman" pitchFamily="18" charset="0"/>
              </a:rPr>
              <a:t>Бөлме гүлдері</a:t>
            </a:r>
            <a:endParaRPr lang="ru-RU" sz="3600" dirty="0">
              <a:solidFill>
                <a:schemeClr val="accent6">
                  <a:lumMod val="50000"/>
                </a:schemeClr>
              </a:solidFill>
              <a:latin typeface="Times New Roman" pitchFamily="18" charset="0"/>
              <a:cs typeface="Times New Roman" pitchFamily="18" charset="0"/>
            </a:endParaRPr>
          </a:p>
        </p:txBody>
      </p:sp>
      <p:pic>
        <p:nvPicPr>
          <p:cNvPr id="2051" name="Рисунок 3" descr="http://massaget.kz/userdata/uploads/u51057/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904" y="2780028"/>
            <a:ext cx="42862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499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30480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528" y="1466559"/>
            <a:ext cx="2543175" cy="381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719" y="2636912"/>
            <a:ext cx="282892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9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611560" y="980728"/>
            <a:ext cx="3528392" cy="1728192"/>
          </a:xfrm>
          <a:prstGeom prst="homePlate">
            <a:avLst/>
          </a:prstGeom>
          <a:solidFill>
            <a:srgbClr val="FFFF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4000" b="1" i="1" dirty="0">
                <a:solidFill>
                  <a:srgbClr val="FF0000"/>
                </a:solidFill>
                <a:latin typeface="Times New Roman" pitchFamily="18" charset="0"/>
                <a:cs typeface="Times New Roman" pitchFamily="18" charset="0"/>
              </a:rPr>
              <a:t>Зерттеу</a:t>
            </a:r>
          </a:p>
          <a:p>
            <a:pPr lvl="0" algn="ctr"/>
            <a:r>
              <a:rPr lang="kk-KZ" sz="4000" b="1" i="1" dirty="0">
                <a:solidFill>
                  <a:srgbClr val="FF0000"/>
                </a:solidFill>
                <a:latin typeface="Times New Roman" pitchFamily="18" charset="0"/>
                <a:cs typeface="Times New Roman" pitchFamily="18" charset="0"/>
              </a:rPr>
              <a:t>мақсаты</a:t>
            </a:r>
            <a:endParaRPr lang="ru-RU" sz="4000" b="1" i="1" dirty="0">
              <a:solidFill>
                <a:srgbClr val="FF0000"/>
              </a:solidFill>
              <a:latin typeface="Times New Roman" pitchFamily="18" charset="0"/>
              <a:cs typeface="Times New Roman" pitchFamily="18" charset="0"/>
            </a:endParaRPr>
          </a:p>
        </p:txBody>
      </p:sp>
      <p:sp>
        <p:nvSpPr>
          <p:cNvPr id="3" name="Скругленный прямоугольник 2"/>
          <p:cNvSpPr/>
          <p:nvPr/>
        </p:nvSpPr>
        <p:spPr>
          <a:xfrm>
            <a:off x="4283968" y="476672"/>
            <a:ext cx="4248472" cy="2736304"/>
          </a:xfrm>
          <a:prstGeom prst="roundRect">
            <a:avLst/>
          </a:prstGeom>
          <a:solidFill>
            <a:srgbClr val="FFC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2400" dirty="0" smtClean="0">
                <a:solidFill>
                  <a:schemeClr val="tx1"/>
                </a:solidFill>
                <a:latin typeface="Times New Roman" pitchFamily="18" charset="0"/>
                <a:cs typeface="Times New Roman" pitchFamily="18" charset="0"/>
              </a:rPr>
              <a:t>Алоэ </a:t>
            </a:r>
            <a:r>
              <a:rPr lang="kk-KZ" sz="2400" dirty="0">
                <a:solidFill>
                  <a:schemeClr val="tx1"/>
                </a:solidFill>
                <a:latin typeface="Times New Roman" pitchFamily="18" charset="0"/>
                <a:cs typeface="Times New Roman" pitchFamily="18" charset="0"/>
              </a:rPr>
              <a:t>өсімдігін зерттей отырып емдік ерекшеліктерін тиімді пайдалану және насихаттау. Ғылыми - әдебиеттерге шолу жасау арқылы </a:t>
            </a:r>
          </a:p>
        </p:txBody>
      </p:sp>
      <p:sp>
        <p:nvSpPr>
          <p:cNvPr id="4" name="Пятиугольник 3"/>
          <p:cNvSpPr/>
          <p:nvPr/>
        </p:nvSpPr>
        <p:spPr>
          <a:xfrm>
            <a:off x="626127" y="4077072"/>
            <a:ext cx="3657841" cy="1944216"/>
          </a:xfrm>
          <a:prstGeom prst="homePlate">
            <a:avLst/>
          </a:prstGeom>
          <a:solidFill>
            <a:srgbClr val="FFFF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4400" b="1" i="1" dirty="0">
                <a:solidFill>
                  <a:srgbClr val="FF0000"/>
                </a:solidFill>
                <a:latin typeface="Times New Roman" pitchFamily="18" charset="0"/>
                <a:cs typeface="Times New Roman" pitchFamily="18" charset="0"/>
              </a:rPr>
              <a:t>Зерттеу</a:t>
            </a:r>
          </a:p>
          <a:p>
            <a:pPr lvl="0" algn="ctr"/>
            <a:r>
              <a:rPr lang="kk-KZ" sz="4400" b="1" i="1" dirty="0">
                <a:solidFill>
                  <a:srgbClr val="FF0000"/>
                </a:solidFill>
                <a:latin typeface="Times New Roman" pitchFamily="18" charset="0"/>
                <a:cs typeface="Times New Roman" pitchFamily="18" charset="0"/>
              </a:rPr>
              <a:t>болжамы</a:t>
            </a:r>
            <a:endParaRPr lang="ru-RU" sz="4400" b="1" i="1" dirty="0">
              <a:solidFill>
                <a:srgbClr val="FF0000"/>
              </a:solidFill>
              <a:latin typeface="Times New Roman" pitchFamily="18" charset="0"/>
              <a:cs typeface="Times New Roman" pitchFamily="18" charset="0"/>
            </a:endParaRPr>
          </a:p>
        </p:txBody>
      </p:sp>
      <p:sp>
        <p:nvSpPr>
          <p:cNvPr id="5" name="Скругленный прямоугольник 4"/>
          <p:cNvSpPr/>
          <p:nvPr/>
        </p:nvSpPr>
        <p:spPr>
          <a:xfrm>
            <a:off x="4283968" y="3717032"/>
            <a:ext cx="4248472" cy="2520280"/>
          </a:xfrm>
          <a:prstGeom prst="roundRect">
            <a:avLst/>
          </a:prstGeom>
          <a:solidFill>
            <a:srgbClr val="FFC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2400" dirty="0">
                <a:solidFill>
                  <a:schemeClr val="tx1"/>
                </a:solidFill>
                <a:latin typeface="Times New Roman" pitchFamily="18" charset="0"/>
              </a:rPr>
              <a:t>Алоэ өсімдігінің емдік ерекшелігін пайдалану арқылы  көптеген аурулардың алдын алуға болады.</a:t>
            </a:r>
            <a:endParaRPr lang="ru-RU" sz="2400" dirty="0">
              <a:solidFill>
                <a:schemeClr val="tx1"/>
              </a:solidFill>
            </a:endParaRPr>
          </a:p>
        </p:txBody>
      </p:sp>
    </p:spTree>
    <p:extLst>
      <p:ext uri="{BB962C8B-B14F-4D97-AF65-F5344CB8AC3E}">
        <p14:creationId xmlns:p14="http://schemas.microsoft.com/office/powerpoint/2010/main" val="2479832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противолежащими углами 3"/>
          <p:cNvSpPr/>
          <p:nvPr/>
        </p:nvSpPr>
        <p:spPr>
          <a:xfrm>
            <a:off x="1547664" y="404276"/>
            <a:ext cx="6192688" cy="1296144"/>
          </a:xfrm>
          <a:prstGeom prst="snip2DiagRect">
            <a:avLst/>
          </a:prstGeom>
          <a:solidFill>
            <a:schemeClr val="accent3">
              <a:lumMod val="60000"/>
              <a:lumOff val="40000"/>
            </a:schemeClr>
          </a:solidFill>
          <a:ln>
            <a:solidFill>
              <a:schemeClr val="accent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kk-KZ" sz="4400" b="1" i="1" dirty="0">
                <a:solidFill>
                  <a:srgbClr val="003300"/>
                </a:solidFill>
                <a:latin typeface="Times New Roman" pitchFamily="18" charset="0"/>
                <a:cs typeface="Times New Roman" pitchFamily="18" charset="0"/>
              </a:rPr>
              <a:t>Зерттеу кезеңдері</a:t>
            </a:r>
            <a:endParaRPr lang="ru-RU" sz="4400" b="1" i="1" dirty="0">
              <a:solidFill>
                <a:srgbClr val="003300"/>
              </a:solidFill>
              <a:latin typeface="Times New Roman" pitchFamily="18" charset="0"/>
              <a:cs typeface="Times New Roman" pitchFamily="18" charset="0"/>
            </a:endParaRPr>
          </a:p>
        </p:txBody>
      </p:sp>
      <p:sp>
        <p:nvSpPr>
          <p:cNvPr id="5" name="Нашивка 4"/>
          <p:cNvSpPr/>
          <p:nvPr/>
        </p:nvSpPr>
        <p:spPr>
          <a:xfrm>
            <a:off x="690820" y="2456892"/>
            <a:ext cx="648072" cy="720080"/>
          </a:xfrm>
          <a:prstGeom prst="chevro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кругленный прямоугольник 5"/>
          <p:cNvSpPr/>
          <p:nvPr/>
        </p:nvSpPr>
        <p:spPr>
          <a:xfrm>
            <a:off x="1546417" y="2132856"/>
            <a:ext cx="6624736" cy="136815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chemeClr val="tx1"/>
                </a:solidFill>
                <a:latin typeface="Times New Roman" pitchFamily="18" charset="0"/>
                <a:cs typeface="Times New Roman" pitchFamily="18" charset="0"/>
              </a:rPr>
              <a:t>Құрғашылық жерде кездесетін өсімдіктер. Алоэ, кактус, шатыршагүлдер тұқымдасы, агава және </a:t>
            </a:r>
            <a:r>
              <a:rPr lang="kk-KZ" sz="2000" dirty="0">
                <a:solidFill>
                  <a:schemeClr val="tx1"/>
                </a:solidFill>
                <a:latin typeface="Times New Roman"/>
              </a:rPr>
              <a:t>с</a:t>
            </a:r>
            <a:r>
              <a:rPr lang="kk-KZ" sz="2000" dirty="0" smtClean="0">
                <a:solidFill>
                  <a:schemeClr val="tx1"/>
                </a:solidFill>
                <a:latin typeface="Times New Roman"/>
                <a:ea typeface="Calibri"/>
              </a:rPr>
              <a:t>үттеген </a:t>
            </a:r>
            <a:r>
              <a:rPr lang="kk-KZ" sz="2000" dirty="0">
                <a:solidFill>
                  <a:schemeClr val="tx1"/>
                </a:solidFill>
                <a:latin typeface="Times New Roman"/>
                <a:ea typeface="Calibri"/>
              </a:rPr>
              <a:t>тұқымдасы </a:t>
            </a:r>
            <a:r>
              <a:rPr lang="kk-KZ"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09" y="4005064"/>
            <a:ext cx="6889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577" y="3682007"/>
            <a:ext cx="66389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09" y="5589240"/>
            <a:ext cx="6889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946532" y="3943270"/>
            <a:ext cx="5760640" cy="769441"/>
          </a:xfrm>
          <a:prstGeom prst="rect">
            <a:avLst/>
          </a:prstGeom>
        </p:spPr>
        <p:txBody>
          <a:bodyPr wrap="square">
            <a:spAutoFit/>
          </a:bodyPr>
          <a:lstStyle/>
          <a:p>
            <a:pPr lvl="0" fontAlgn="base">
              <a:spcBef>
                <a:spcPct val="0"/>
              </a:spcBef>
              <a:spcAft>
                <a:spcPct val="0"/>
              </a:spcAft>
            </a:pPr>
            <a:r>
              <a:rPr lang="kk-KZ" sz="2200" dirty="0" smtClean="0">
                <a:solidFill>
                  <a:srgbClr val="000000"/>
                </a:solidFill>
                <a:latin typeface="Times New Roman" pitchFamily="18" charset="0"/>
              </a:rPr>
              <a:t>Алоэ өсімдігінің емдік ерекшелігін пайдалану арқылы  көптеген аурулардың алдын алу;</a:t>
            </a:r>
            <a:endParaRPr lang="ru-RU" sz="2200" dirty="0">
              <a:solidFill>
                <a:srgbClr val="000000"/>
              </a:solidFill>
              <a:latin typeface="Times New Roman" pitchFamily="18" charset="0"/>
            </a:endParaRPr>
          </a:p>
        </p:txBody>
      </p:sp>
      <p:sp>
        <p:nvSpPr>
          <p:cNvPr id="9" name="Скругленный прямоугольник 8"/>
          <p:cNvSpPr/>
          <p:nvPr/>
        </p:nvSpPr>
        <p:spPr>
          <a:xfrm>
            <a:off x="1550577" y="5310261"/>
            <a:ext cx="6620576" cy="121508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chemeClr val="tx1"/>
                </a:solidFill>
                <a:latin typeface="Times New Roman" pitchFamily="18" charset="0"/>
                <a:cs typeface="Times New Roman" pitchFamily="18" charset="0"/>
              </a:rPr>
              <a:t>Зерттеумен қосы тәжірибе жұмыстарын жүргізу</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1088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нутый угол 8"/>
          <p:cNvSpPr/>
          <p:nvPr/>
        </p:nvSpPr>
        <p:spPr>
          <a:xfrm>
            <a:off x="899592" y="2276872"/>
            <a:ext cx="7473196" cy="3456384"/>
          </a:xfrm>
          <a:prstGeom prst="foldedCorne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itchFamily="34" charset="0"/>
              <a:buChar char="•"/>
            </a:pPr>
            <a:endParaRPr lang="ru-RU" sz="2400" dirty="0" smtClean="0">
              <a:solidFill>
                <a:prstClr val="black"/>
              </a:solidFill>
              <a:latin typeface="Times New Roman" pitchFamily="18" charset="0"/>
              <a:cs typeface="Times New Roman" pitchFamily="18" charset="0"/>
            </a:endParaRPr>
          </a:p>
          <a:p>
            <a:pPr marL="285750" lvl="0" indent="-285750" algn="just">
              <a:buFont typeface="Arial" pitchFamily="34" charset="0"/>
              <a:buChar char="•"/>
            </a:pPr>
            <a:endParaRPr lang="ru-RU" sz="2400" dirty="0">
              <a:solidFill>
                <a:prstClr val="black"/>
              </a:solidFill>
              <a:latin typeface="Times New Roman" pitchFamily="18" charset="0"/>
              <a:cs typeface="Times New Roman" pitchFamily="18" charset="0"/>
            </a:endParaRPr>
          </a:p>
          <a:p>
            <a:pPr marL="285750" lvl="0" indent="-285750" algn="just">
              <a:buFont typeface="Arial" pitchFamily="34" charset="0"/>
              <a:buChar char="•"/>
            </a:pPr>
            <a:endParaRPr lang="ru-RU" sz="2400" dirty="0" smtClean="0">
              <a:solidFill>
                <a:prstClr val="black"/>
              </a:solidFill>
              <a:latin typeface="Times New Roman" pitchFamily="18" charset="0"/>
              <a:cs typeface="Times New Roman" pitchFamily="18" charset="0"/>
            </a:endParaRPr>
          </a:p>
          <a:p>
            <a:pPr marL="285750" lvl="0" indent="-285750" algn="just">
              <a:buFont typeface="Arial" pitchFamily="34" charset="0"/>
              <a:buChar char="•"/>
            </a:pPr>
            <a:r>
              <a:rPr lang="ru-RU" sz="2400" dirty="0" smtClean="0">
                <a:solidFill>
                  <a:prstClr val="black"/>
                </a:solidFill>
                <a:latin typeface="Times New Roman" pitchFamily="18" charset="0"/>
                <a:cs typeface="Times New Roman" pitchFamily="18" charset="0"/>
              </a:rPr>
              <a:t>Алоэ </a:t>
            </a:r>
            <a:r>
              <a:rPr lang="ru-RU" sz="2400" dirty="0" err="1">
                <a:solidFill>
                  <a:prstClr val="black"/>
                </a:solidFill>
                <a:latin typeface="Times New Roman" pitchFamily="18" charset="0"/>
                <a:cs typeface="Times New Roman" pitchFamily="18" charset="0"/>
              </a:rPr>
              <a:t>өсімдігінін</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емдік</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ерекшеліктеріне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жан</a:t>
            </a:r>
            <a:r>
              <a:rPr lang="ru-RU" sz="2400" dirty="0">
                <a:solidFill>
                  <a:prstClr val="black"/>
                </a:solidFill>
                <a:latin typeface="Times New Roman" pitchFamily="18" charset="0"/>
                <a:cs typeface="Times New Roman" pitchFamily="18" charset="0"/>
              </a:rPr>
              <a:t> – </a:t>
            </a:r>
            <a:r>
              <a:rPr lang="ru-RU" sz="2400" dirty="0" err="1">
                <a:solidFill>
                  <a:prstClr val="black"/>
                </a:solidFill>
                <a:latin typeface="Times New Roman" pitchFamily="18" charset="0"/>
                <a:cs typeface="Times New Roman" pitchFamily="18" charset="0"/>
              </a:rPr>
              <a:t>жақты</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сипаттама</a:t>
            </a:r>
            <a:r>
              <a:rPr lang="ru-RU" sz="2400" dirty="0">
                <a:solidFill>
                  <a:prstClr val="black"/>
                </a:solidFill>
                <a:latin typeface="Times New Roman" pitchFamily="18" charset="0"/>
                <a:cs typeface="Times New Roman" pitchFamily="18" charset="0"/>
              </a:rPr>
              <a:t> беру;</a:t>
            </a:r>
          </a:p>
          <a:p>
            <a:pPr marL="285750" lvl="0" indent="-285750" algn="just">
              <a:buFont typeface="Arial" pitchFamily="34" charset="0"/>
              <a:buChar char="•"/>
            </a:pPr>
            <a:r>
              <a:rPr lang="ru-RU" sz="2400" dirty="0">
                <a:solidFill>
                  <a:prstClr val="black"/>
                </a:solidFill>
                <a:latin typeface="Times New Roman" pitchFamily="18" charset="0"/>
                <a:cs typeface="Times New Roman" pitchFamily="18" charset="0"/>
              </a:rPr>
              <a:t>Алоэ </a:t>
            </a:r>
            <a:r>
              <a:rPr lang="ru-RU" sz="2400" dirty="0" err="1">
                <a:solidFill>
                  <a:prstClr val="black"/>
                </a:solidFill>
                <a:latin typeface="Times New Roman" pitchFamily="18" charset="0"/>
                <a:cs typeface="Times New Roman" pitchFamily="18" charset="0"/>
              </a:rPr>
              <a:t>өсімдігінің</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емдік</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қасиеттерінің</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тиімді</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пайдаланудың</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жолдары</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көрсету</a:t>
            </a:r>
            <a:r>
              <a:rPr lang="ru-RU" sz="2400" dirty="0">
                <a:solidFill>
                  <a:prstClr val="black"/>
                </a:solidFill>
                <a:latin typeface="Times New Roman" pitchFamily="18" charset="0"/>
                <a:cs typeface="Times New Roman" pitchFamily="18" charset="0"/>
              </a:rPr>
              <a:t>;</a:t>
            </a:r>
          </a:p>
          <a:p>
            <a:pPr marL="285750" lvl="0" indent="-285750" algn="just">
              <a:buFont typeface="Arial" pitchFamily="34" charset="0"/>
              <a:buChar char="•"/>
            </a:pPr>
            <a:r>
              <a:rPr lang="kk-KZ" sz="2400" dirty="0">
                <a:solidFill>
                  <a:prstClr val="black"/>
                </a:solidFill>
                <a:latin typeface="Times New Roman" pitchFamily="18" charset="0"/>
                <a:cs typeface="Times New Roman" pitchFamily="18" charset="0"/>
              </a:rPr>
              <a:t>Тұрмыста белгілі емес алоэ тұқымдастарының түрлерін қарастыру;</a:t>
            </a:r>
          </a:p>
          <a:p>
            <a:pPr marL="285750" lvl="0" indent="-285750" algn="just">
              <a:buFont typeface="Arial" pitchFamily="34" charset="0"/>
              <a:buChar char="•"/>
            </a:pPr>
            <a:endParaRPr lang="kk-KZ" sz="2400" dirty="0">
              <a:solidFill>
                <a:prstClr val="black"/>
              </a:solidFill>
              <a:latin typeface="Times New Roman" pitchFamily="18" charset="0"/>
              <a:cs typeface="Times New Roman" pitchFamily="18" charset="0"/>
            </a:endParaRPr>
          </a:p>
          <a:p>
            <a:pPr marL="285750" lvl="0" indent="-285750" algn="just">
              <a:buFont typeface="Arial" pitchFamily="34" charset="0"/>
              <a:buChar char="•"/>
            </a:pPr>
            <a:endParaRPr lang="ru-RU" sz="2400" dirty="0">
              <a:solidFill>
                <a:prstClr val="black"/>
              </a:solidFill>
              <a:latin typeface="Times New Roman" pitchFamily="18" charset="0"/>
              <a:cs typeface="Times New Roman" pitchFamily="18" charset="0"/>
            </a:endParaRPr>
          </a:p>
        </p:txBody>
      </p:sp>
      <p:sp>
        <p:nvSpPr>
          <p:cNvPr id="10" name="Выноска со стрелкой вниз 9"/>
          <p:cNvSpPr/>
          <p:nvPr/>
        </p:nvSpPr>
        <p:spPr>
          <a:xfrm>
            <a:off x="899592" y="764704"/>
            <a:ext cx="7200800" cy="1368152"/>
          </a:xfrm>
          <a:prstGeom prst="downArrowCallout">
            <a:avLst/>
          </a:prstGeom>
          <a:blipFill>
            <a:blip r:embed="rId2"/>
            <a:tile tx="0" ty="0" sx="100000" sy="100000" flip="none" algn="tl"/>
          </a:blip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300" b="1" kern="0" dirty="0">
                <a:solidFill>
                  <a:srgbClr val="0000CC"/>
                </a:solidFill>
                <a:latin typeface="Times New Roman" pitchFamily="18" charset="0"/>
                <a:ea typeface="+mj-ea"/>
                <a:cs typeface="+mj-cs"/>
              </a:rPr>
              <a:t>Зерттеудің жаңалығы мен дербестік нәтижесі:</a:t>
            </a:r>
            <a:endParaRPr lang="ru-RU" sz="2300" dirty="0"/>
          </a:p>
        </p:txBody>
      </p:sp>
    </p:spTree>
    <p:extLst>
      <p:ext uri="{BB962C8B-B14F-4D97-AF65-F5344CB8AC3E}">
        <p14:creationId xmlns:p14="http://schemas.microsoft.com/office/powerpoint/2010/main" val="1775738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82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3" y="4437112"/>
            <a:ext cx="343351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2267744" y="332656"/>
            <a:ext cx="4536504" cy="1152128"/>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i="1" dirty="0" smtClean="0">
                <a:solidFill>
                  <a:srgbClr val="FF0000"/>
                </a:solidFill>
                <a:latin typeface="Times New Roman" pitchFamily="18" charset="0"/>
                <a:cs typeface="Times New Roman" pitchFamily="18" charset="0"/>
              </a:rPr>
              <a:t>Алоэ</a:t>
            </a:r>
            <a:endParaRPr lang="ru-RU" sz="4000" b="1" i="1" dirty="0">
              <a:solidFill>
                <a:srgbClr val="FF0000"/>
              </a:solidFill>
              <a:latin typeface="Times New Roman" pitchFamily="18" charset="0"/>
              <a:cs typeface="Times New Roman" pitchFamily="18" charset="0"/>
            </a:endParaRPr>
          </a:p>
        </p:txBody>
      </p:sp>
      <p:sp>
        <p:nvSpPr>
          <p:cNvPr id="5" name="Прямоугольник 4"/>
          <p:cNvSpPr/>
          <p:nvPr/>
        </p:nvSpPr>
        <p:spPr>
          <a:xfrm>
            <a:off x="755576" y="1833534"/>
            <a:ext cx="7488832" cy="4154984"/>
          </a:xfrm>
          <a:prstGeom prst="rect">
            <a:avLst/>
          </a:prstGeom>
        </p:spPr>
        <p:txBody>
          <a:bodyPr wrap="square">
            <a:spAutoFit/>
          </a:bodyPr>
          <a:lstStyle/>
          <a:p>
            <a:pPr algn="ctr">
              <a:lnSpc>
                <a:spcPct val="80000"/>
              </a:lnSpc>
            </a:pPr>
            <a:r>
              <a:rPr lang="kk-KZ" sz="2200" dirty="0" smtClean="0">
                <a:solidFill>
                  <a:schemeClr val="accent6">
                    <a:lumMod val="50000"/>
                  </a:schemeClr>
                </a:solidFill>
                <a:latin typeface="Times New Roman" pitchFamily="18" charset="0"/>
              </a:rPr>
              <a:t>Алоэ-емдік </a:t>
            </a:r>
            <a:r>
              <a:rPr lang="kk-KZ" sz="2200" dirty="0">
                <a:solidFill>
                  <a:schemeClr val="accent6">
                    <a:lumMod val="50000"/>
                  </a:schemeClr>
                </a:solidFill>
                <a:latin typeface="Times New Roman" pitchFamily="18" charset="0"/>
              </a:rPr>
              <a:t>қасиеттерімен бөлме өсімдіктерінің патшайымы атанған өсімдік. Отаны-Оңтүстік Африка. Таралуы: Африка мен Индияның жартылай шөл далаларында, Мадагаскарда кездеседі. Алоэ-асфоделовтар тұқымдасының суккулентті өсімдіктер туысы, 400 түрі бар. Олар мәңгі жасыл немесе алабажақ, шөптесін, бұта, ағаштектес көпжылдық өсімдік. Суккулентті, жапырағының жиектері тегіс немесе ара тісті. Құрғақшылық жылдары бұл өсімдік жапырағының шырышты өзегіне қоймалжың шырын жинайды да, ол өсімдікті солып қалудан сақтайды. Көп жерде бөлме өсімдігі, яғни әсемдік ретінде   өсіріледі. Көбеюі вегетативтік жолмен. Ресейде мәдени өсімдік ретінде 40-жылдарда орын тапты. Гүлдеу уақыты: қысқы айлар, әр жылда емес. Қолдану бөлігі: жапырағы, сөлі. Жинау уақыты: жыл бойы. </a:t>
            </a:r>
            <a:endParaRPr lang="ru-RU" sz="2200" dirty="0">
              <a:solidFill>
                <a:schemeClr val="accent6">
                  <a:lumMod val="50000"/>
                </a:schemeClr>
              </a:solidFill>
              <a:latin typeface="Times New Roman" pitchFamily="18" charset="0"/>
            </a:endParaRPr>
          </a:p>
        </p:txBody>
      </p:sp>
    </p:spTree>
    <p:extLst>
      <p:ext uri="{BB962C8B-B14F-4D97-AF65-F5344CB8AC3E}">
        <p14:creationId xmlns:p14="http://schemas.microsoft.com/office/powerpoint/2010/main" val="1713654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979712" y="404664"/>
            <a:ext cx="5184576" cy="1224136"/>
          </a:xfrm>
          <a:prstGeom prst="ellipse">
            <a:avLst/>
          </a:prstGeom>
          <a:blipFill>
            <a:blip r:embed="rId2"/>
            <a:tile tx="0" ty="0" sx="100000" sy="100000" flip="none" algn="tl"/>
          </a:blipFill>
          <a:ln>
            <a:solidFill>
              <a:schemeClr val="accent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solidFill>
                  <a:srgbClr val="FF0000"/>
                </a:solidFill>
                <a:latin typeface="Times New Roman" pitchFamily="18" charset="0"/>
                <a:cs typeface="Times New Roman" pitchFamily="18" charset="0"/>
              </a:rPr>
              <a:t>Химиялық құрамы</a:t>
            </a:r>
            <a:endParaRPr lang="ru-RU" sz="3200" dirty="0">
              <a:solidFill>
                <a:srgbClr val="FF0000"/>
              </a:solidFill>
              <a:latin typeface="Times New Roman" pitchFamily="18" charset="0"/>
              <a:cs typeface="Times New Roman" pitchFamily="18" charset="0"/>
            </a:endParaRPr>
          </a:p>
        </p:txBody>
      </p:sp>
      <p:sp>
        <p:nvSpPr>
          <p:cNvPr id="5" name="Прямоугольник 4"/>
          <p:cNvSpPr/>
          <p:nvPr/>
        </p:nvSpPr>
        <p:spPr>
          <a:xfrm>
            <a:off x="827584" y="1887039"/>
            <a:ext cx="7982365" cy="3208571"/>
          </a:xfrm>
          <a:prstGeom prst="rect">
            <a:avLst/>
          </a:prstGeom>
        </p:spPr>
        <p:txBody>
          <a:bodyPr wrap="square">
            <a:spAutoFit/>
          </a:bodyPr>
          <a:lstStyle/>
          <a:p>
            <a:pPr algn="ctr">
              <a:lnSpc>
                <a:spcPct val="90000"/>
              </a:lnSpc>
            </a:pPr>
            <a:r>
              <a:rPr lang="kk-KZ" sz="2500" dirty="0">
                <a:latin typeface="Times New Roman" pitchFamily="18" charset="0"/>
              </a:rPr>
              <a:t>Жапырағында антрагликозид-алоин бар, 1,66 алоэ-эмодин, 25% алоэзин, натолин, геманатолин, ребарберон, шайырлы қоспа, 20% эфир майы, ферменттер мен микроэлементтер, витаминдер, итонцидтер кездеседі. Ең құндылығы сол құрамындағы 22 амин қышқылының 20-ы адам организмінде кездеседі. Ал жақында ғалымдар оның құрамынан сирек кездесетін күрделі көмірсу –ацеманнан тапты. Ацеманнан тұмау мен қызылшаны және ісік ауруларын емдеуге қолданылады. </a:t>
            </a:r>
            <a:endParaRPr lang="ru-RU" sz="2500" dirty="0">
              <a:latin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34" y="5095610"/>
            <a:ext cx="2474216" cy="158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186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102</TotalTime>
  <Words>1190</Words>
  <Application>Microsoft Office PowerPoint</Application>
  <PresentationFormat>Экран (4:3)</PresentationFormat>
  <Paragraphs>106</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ГУЛЬНУР</dc:creator>
  <cp:lastModifiedBy>user</cp:lastModifiedBy>
  <cp:revision>14</cp:revision>
  <dcterms:created xsi:type="dcterms:W3CDTF">2012-11-18T15:37:56Z</dcterms:created>
  <dcterms:modified xsi:type="dcterms:W3CDTF">2016-04-28T04:24:18Z</dcterms:modified>
</cp:coreProperties>
</file>