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6" r:id="rId6"/>
    <p:sldId id="267" r:id="rId7"/>
    <p:sldId id="260" r:id="rId8"/>
    <p:sldId id="261" r:id="rId9"/>
    <p:sldId id="262" r:id="rId10"/>
    <p:sldId id="274" r:id="rId11"/>
    <p:sldId id="275" r:id="rId12"/>
    <p:sldId id="272" r:id="rId13"/>
    <p:sldId id="263" r:id="rId14"/>
    <p:sldId id="264" r:id="rId15"/>
    <p:sldId id="265" r:id="rId16"/>
    <p:sldId id="273" r:id="rId17"/>
    <p:sldId id="268" r:id="rId18"/>
    <p:sldId id="269" r:id="rId19"/>
    <p:sldId id="270" r:id="rId20"/>
    <p:sldId id="271"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D3BC288F-1256-4CD3-9FA2-AD98B4F36B70}" type="datetimeFigureOut">
              <a:rPr lang="ru-RU" smtClean="0"/>
              <a:pPr/>
              <a:t>11.01.2018</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D4C86248-9281-43A3-8AFE-23310A40D2B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3BC288F-1256-4CD3-9FA2-AD98B4F36B70}" type="datetimeFigureOut">
              <a:rPr lang="ru-RU" smtClean="0"/>
              <a:pPr/>
              <a:t>11.01.2018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4C86248-9281-43A3-8AFE-23310A40D2B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3BC288F-1256-4CD3-9FA2-AD98B4F36B70}" type="datetimeFigureOut">
              <a:rPr lang="ru-RU" smtClean="0"/>
              <a:pPr/>
              <a:t>11.01.2018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4C86248-9281-43A3-8AFE-23310A40D2B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3BC288F-1256-4CD3-9FA2-AD98B4F36B70}" type="datetimeFigureOut">
              <a:rPr lang="ru-RU" smtClean="0"/>
              <a:pPr/>
              <a:t>11.01.2018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4C86248-9281-43A3-8AFE-23310A40D2B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3BC288F-1256-4CD3-9FA2-AD98B4F36B70}" type="datetimeFigureOut">
              <a:rPr lang="ru-RU" smtClean="0"/>
              <a:pPr/>
              <a:t>11.01.2018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4C86248-9281-43A3-8AFE-23310A40D2B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3BC288F-1256-4CD3-9FA2-AD98B4F36B70}" type="datetimeFigureOut">
              <a:rPr lang="ru-RU" smtClean="0"/>
              <a:pPr/>
              <a:t>11.01.2018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4C86248-9281-43A3-8AFE-23310A40D2B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3BC288F-1256-4CD3-9FA2-AD98B4F36B70}" type="datetimeFigureOut">
              <a:rPr lang="ru-RU" smtClean="0"/>
              <a:pPr/>
              <a:t>11.01.2018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4C86248-9281-43A3-8AFE-23310A40D2B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3BC288F-1256-4CD3-9FA2-AD98B4F36B70}" type="datetimeFigureOut">
              <a:rPr lang="ru-RU" smtClean="0"/>
              <a:pPr/>
              <a:t>11.01.2018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4C86248-9281-43A3-8AFE-23310A40D2B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3BC288F-1256-4CD3-9FA2-AD98B4F36B70}" type="datetimeFigureOut">
              <a:rPr lang="ru-RU" smtClean="0"/>
              <a:pPr/>
              <a:t>11.01.2018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4C86248-9281-43A3-8AFE-23310A40D2B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3BC288F-1256-4CD3-9FA2-AD98B4F36B70}" type="datetimeFigureOut">
              <a:rPr lang="ru-RU" smtClean="0"/>
              <a:pPr/>
              <a:t>11.01.2018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4C86248-9281-43A3-8AFE-23310A40D2B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3BC288F-1256-4CD3-9FA2-AD98B4F36B70}" type="datetimeFigureOut">
              <a:rPr lang="ru-RU" smtClean="0"/>
              <a:pPr/>
              <a:t>11.01.2018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D4C86248-9281-43A3-8AFE-23310A40D2BF}"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3BC288F-1256-4CD3-9FA2-AD98B4F36B70}" type="datetimeFigureOut">
              <a:rPr lang="ru-RU" smtClean="0"/>
              <a:pPr/>
              <a:t>11.01.2018</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4C86248-9281-43A3-8AFE-23310A40D2BF}"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solidFill>
                  <a:schemeClr val="bg1"/>
                </a:solidFill>
                <a:latin typeface="Arial Black" pitchFamily="34" charset="0"/>
              </a:rPr>
              <a:t>Geographical position of the USA</a:t>
            </a:r>
            <a:endParaRPr lang="ru-RU" dirty="0">
              <a:solidFill>
                <a:schemeClr val="bg1"/>
              </a:solidFill>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4572032"/>
          </a:xfrm>
        </p:spPr>
        <p:txBody>
          <a:bodyPr/>
          <a:lstStyle/>
          <a:p>
            <a:r>
              <a:rPr lang="en-US" dirty="0" smtClean="0"/>
              <a:t>1. false </a:t>
            </a:r>
          </a:p>
          <a:p>
            <a:r>
              <a:rPr lang="en-US" dirty="0" smtClean="0"/>
              <a:t>2. false</a:t>
            </a:r>
          </a:p>
          <a:p>
            <a:r>
              <a:rPr lang="en-US" dirty="0" smtClean="0"/>
              <a:t>3. true</a:t>
            </a:r>
          </a:p>
          <a:p>
            <a:r>
              <a:rPr lang="en-US" dirty="0" smtClean="0"/>
              <a:t>4. false</a:t>
            </a:r>
          </a:p>
          <a:p>
            <a:r>
              <a:rPr lang="en-US" dirty="0" smtClean="0"/>
              <a:t>5. true</a:t>
            </a:r>
          </a:p>
          <a:p>
            <a:r>
              <a:rPr lang="en-US" dirty="0" smtClean="0"/>
              <a:t>6. false</a:t>
            </a:r>
          </a:p>
          <a:p>
            <a:r>
              <a:rPr lang="en-US" dirty="0" smtClean="0"/>
              <a:t>7. true</a:t>
            </a:r>
          </a:p>
          <a:p>
            <a:r>
              <a:rPr lang="en-US" dirty="0" smtClean="0"/>
              <a:t>8. false</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img8.jpg"/>
          <p:cNvPicPr>
            <a:picLocks noGrp="1" noChangeAspect="1"/>
          </p:cNvPicPr>
          <p:nvPr>
            <p:ph idx="1"/>
          </p:nvPr>
        </p:nvPicPr>
        <p:blipFill>
          <a:blip r:embed="rId2"/>
          <a:stretch>
            <a:fillRect/>
          </a:stretch>
        </p:blipFill>
        <p:spPr>
          <a:xfrm>
            <a:off x="142844" y="0"/>
            <a:ext cx="9001156" cy="68580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500042"/>
            <a:ext cx="8229600" cy="6143668"/>
          </a:xfrm>
        </p:spPr>
        <p:txBody>
          <a:bodyPr>
            <a:normAutofit fontScale="77500" lnSpcReduction="20000"/>
          </a:bodyPr>
          <a:lstStyle/>
          <a:p>
            <a:r>
              <a:rPr lang="en-US" dirty="0" smtClean="0"/>
              <a:t>1. </a:t>
            </a:r>
            <a:r>
              <a:rPr lang="en-US" b="1" dirty="0" smtClean="0"/>
              <a:t>Present Perfect Continuous Tense</a:t>
            </a:r>
            <a:r>
              <a:rPr lang="en-US" dirty="0" smtClean="0"/>
              <a:t/>
            </a:r>
            <a:br>
              <a:rPr lang="en-US" dirty="0" smtClean="0"/>
            </a:br>
            <a:r>
              <a:rPr lang="ru-RU" dirty="0" smtClean="0"/>
              <a:t>Формула: </a:t>
            </a:r>
            <a:r>
              <a:rPr lang="en-US" b="1" dirty="0" smtClean="0"/>
              <a:t>S + have</a:t>
            </a:r>
            <a:r>
              <a:rPr lang="en-US" dirty="0" smtClean="0"/>
              <a:t> </a:t>
            </a:r>
            <a:r>
              <a:rPr lang="en-US" b="1" dirty="0" smtClean="0"/>
              <a:t>+ been + V4(PI)</a:t>
            </a:r>
            <a:r>
              <a:rPr lang="en-US" dirty="0" smtClean="0"/>
              <a:t/>
            </a:r>
            <a:br>
              <a:rPr lang="en-US" dirty="0" smtClean="0"/>
            </a:br>
            <a:r>
              <a:rPr lang="en-US" dirty="0" smtClean="0"/>
              <a:t/>
            </a:r>
            <a:br>
              <a:rPr lang="en-US" dirty="0" smtClean="0"/>
            </a:br>
            <a:r>
              <a:rPr lang="ru-RU" dirty="0" smtClean="0"/>
              <a:t>Осы </a:t>
            </a:r>
            <a:r>
              <a:rPr lang="ru-RU" dirty="0" err="1" smtClean="0"/>
              <a:t>шақтағы </a:t>
            </a:r>
            <a:r>
              <a:rPr lang="ru-RU" dirty="0" smtClean="0"/>
              <a:t>(</a:t>
            </a:r>
            <a:r>
              <a:rPr lang="en-US" b="1" dirty="0" smtClean="0"/>
              <a:t>Present Indefinite</a:t>
            </a:r>
            <a:r>
              <a:rPr lang="en-US" dirty="0" smtClean="0"/>
              <a:t>) </a:t>
            </a:r>
            <a:r>
              <a:rPr lang="en-US" b="1" dirty="0" smtClean="0"/>
              <a:t>have</a:t>
            </a:r>
            <a:r>
              <a:rPr lang="en-US" dirty="0" smtClean="0"/>
              <a:t> </a:t>
            </a:r>
            <a:r>
              <a:rPr lang="ru-RU" dirty="0" err="1" smtClean="0"/>
              <a:t>көмекші етістігі</a:t>
            </a:r>
            <a:r>
              <a:rPr lang="ru-RU" dirty="0" smtClean="0"/>
              <a:t> + </a:t>
            </a:r>
            <a:r>
              <a:rPr lang="en-US" b="1" dirty="0" smtClean="0"/>
              <a:t>been</a:t>
            </a:r>
            <a:r>
              <a:rPr lang="en-US" dirty="0" smtClean="0"/>
              <a:t> (</a:t>
            </a:r>
            <a:r>
              <a:rPr lang="en-US" b="1" dirty="0" smtClean="0"/>
              <a:t>be</a:t>
            </a:r>
            <a:r>
              <a:rPr lang="en-US" dirty="0" smtClean="0"/>
              <a:t> – </a:t>
            </a:r>
            <a:r>
              <a:rPr lang="en-US" b="1" dirty="0" smtClean="0"/>
              <a:t>Participle II</a:t>
            </a:r>
            <a:r>
              <a:rPr lang="en-US" dirty="0" smtClean="0"/>
              <a:t>) </a:t>
            </a:r>
            <a:r>
              <a:rPr lang="ru-RU" dirty="0" smtClean="0"/>
              <a:t>мен </a:t>
            </a:r>
            <a:r>
              <a:rPr lang="ru-RU" dirty="0" err="1" smtClean="0"/>
              <a:t>мағыналы етістіктің </a:t>
            </a:r>
            <a:r>
              <a:rPr lang="ru-RU" dirty="0" smtClean="0"/>
              <a:t>осы </a:t>
            </a:r>
            <a:r>
              <a:rPr lang="ru-RU" dirty="0" err="1" smtClean="0"/>
              <a:t>шақтағы есімшесі</a:t>
            </a:r>
            <a:r>
              <a:rPr lang="ru-RU" dirty="0" smtClean="0"/>
              <a:t> (</a:t>
            </a:r>
            <a:r>
              <a:rPr lang="en-US" b="1" dirty="0" smtClean="0"/>
              <a:t>Present Participle</a:t>
            </a:r>
            <a:r>
              <a:rPr lang="en-US" dirty="0" smtClean="0"/>
              <a:t> – </a:t>
            </a:r>
            <a:r>
              <a:rPr lang="en-US" b="1" dirty="0" smtClean="0"/>
              <a:t>V4(PI)</a:t>
            </a:r>
            <a:r>
              <a:rPr lang="en-US" dirty="0" smtClean="0"/>
              <a:t>) </a:t>
            </a:r>
            <a:r>
              <a:rPr lang="ru-RU" dirty="0" err="1" smtClean="0"/>
              <a:t>арқылы жасалады</a:t>
            </a:r>
            <a:r>
              <a:rPr lang="ru-RU" dirty="0" smtClean="0"/>
              <a:t>.</a:t>
            </a:r>
            <a:br>
              <a:rPr lang="ru-RU" dirty="0" smtClean="0"/>
            </a:br>
            <a:r>
              <a:rPr lang="ru-RU" dirty="0" smtClean="0"/>
              <a:t/>
            </a:r>
            <a:br>
              <a:rPr lang="ru-RU" dirty="0" smtClean="0"/>
            </a:br>
            <a:r>
              <a:rPr lang="ru-RU" dirty="0" err="1" smtClean="0"/>
              <a:t>Баяндауыштың </a:t>
            </a:r>
            <a:r>
              <a:rPr lang="ru-RU" b="1" dirty="0" err="1" smtClean="0"/>
              <a:t>бірінші</a:t>
            </a:r>
            <a:r>
              <a:rPr lang="ru-RU" dirty="0" smtClean="0"/>
              <a:t> </a:t>
            </a:r>
            <a:r>
              <a:rPr lang="ru-RU" dirty="0" err="1" smtClean="0"/>
              <a:t>етістігі</a:t>
            </a:r>
            <a:r>
              <a:rPr lang="ru-RU" dirty="0" smtClean="0"/>
              <a:t> </a:t>
            </a:r>
            <a:r>
              <a:rPr lang="ru-RU" dirty="0" err="1" smtClean="0"/>
              <a:t>болып</a:t>
            </a:r>
            <a:r>
              <a:rPr lang="ru-RU" dirty="0" smtClean="0"/>
              <a:t> </a:t>
            </a:r>
            <a:r>
              <a:rPr lang="ru-RU" dirty="0" err="1" smtClean="0"/>
              <a:t>табылатын</a:t>
            </a:r>
            <a:r>
              <a:rPr lang="ru-RU" dirty="0" smtClean="0"/>
              <a:t> </a:t>
            </a:r>
            <a:r>
              <a:rPr lang="en-US" b="1" dirty="0" smtClean="0"/>
              <a:t>have</a:t>
            </a:r>
            <a:r>
              <a:rPr lang="en-US" dirty="0" smtClean="0"/>
              <a:t> </a:t>
            </a:r>
            <a:r>
              <a:rPr lang="ru-RU" dirty="0" err="1" smtClean="0"/>
              <a:t>көмекші етістігі</a:t>
            </a:r>
            <a:r>
              <a:rPr lang="ru-RU" dirty="0" smtClean="0"/>
              <a:t> </a:t>
            </a:r>
            <a:r>
              <a:rPr lang="ru-RU" dirty="0" err="1" smtClean="0"/>
              <a:t>бастауышпен</a:t>
            </a:r>
            <a:r>
              <a:rPr lang="ru-RU" dirty="0" smtClean="0"/>
              <a:t> </a:t>
            </a:r>
            <a:r>
              <a:rPr lang="ru-RU" dirty="0" err="1" smtClean="0"/>
              <a:t>жақ бойынша</a:t>
            </a:r>
            <a:r>
              <a:rPr lang="ru-RU" dirty="0" smtClean="0"/>
              <a:t> </a:t>
            </a:r>
            <a:r>
              <a:rPr lang="ru-RU" dirty="0" err="1" smtClean="0"/>
              <a:t>байланысады</a:t>
            </a:r>
            <a:r>
              <a:rPr lang="ru-RU" dirty="0" smtClean="0"/>
              <a:t>.</a:t>
            </a:r>
            <a:br>
              <a:rPr lang="ru-RU" dirty="0" smtClean="0"/>
            </a:br>
            <a:r>
              <a:rPr lang="ru-RU" dirty="0" smtClean="0"/>
              <a:t/>
            </a:r>
            <a:br>
              <a:rPr lang="ru-RU" dirty="0" smtClean="0"/>
            </a:br>
            <a:r>
              <a:rPr lang="ru-RU" dirty="0" err="1" smtClean="0"/>
              <a:t>Баяндауыштың формуласы</a:t>
            </a:r>
            <a:r>
              <a:rPr lang="ru-RU" dirty="0" smtClean="0"/>
              <a:t>: </a:t>
            </a:r>
            <a:r>
              <a:rPr lang="en-US" b="1" dirty="0" smtClean="0"/>
              <a:t>have</a:t>
            </a:r>
            <a:r>
              <a:rPr lang="en-US" dirty="0" smtClean="0"/>
              <a:t> </a:t>
            </a:r>
            <a:r>
              <a:rPr lang="en-US" b="1" dirty="0" smtClean="0"/>
              <a:t>+ been + V4(PI)</a:t>
            </a:r>
            <a:r>
              <a:rPr lang="en-US" dirty="0" smtClean="0"/>
              <a:t> </a:t>
            </a:r>
            <a:br>
              <a:rPr lang="en-US" dirty="0" smtClean="0"/>
            </a:br>
            <a:r>
              <a:rPr lang="en-US" dirty="0" smtClean="0"/>
              <a:t/>
            </a:r>
            <a:br>
              <a:rPr lang="en-US" dirty="0" smtClean="0"/>
            </a:br>
            <a:endParaRPr lang="en-US" dirty="0" smtClean="0"/>
          </a:p>
          <a:p>
            <a:r>
              <a:rPr lang="ru-RU" dirty="0" smtClean="0"/>
              <a:t>Осы </a:t>
            </a:r>
            <a:r>
              <a:rPr lang="ru-RU" dirty="0" err="1" smtClean="0"/>
              <a:t>уақытқа дейін</a:t>
            </a:r>
            <a:r>
              <a:rPr lang="ru-RU" dirty="0" smtClean="0"/>
              <a:t> </a:t>
            </a:r>
            <a:r>
              <a:rPr lang="ru-RU" dirty="0" err="1" smtClean="0"/>
              <a:t>басталып</a:t>
            </a:r>
            <a:r>
              <a:rPr lang="ru-RU" dirty="0" smtClean="0"/>
              <a:t>, </a:t>
            </a:r>
            <a:r>
              <a:rPr lang="ru-RU" dirty="0" err="1" smtClean="0"/>
              <a:t>әлі </a:t>
            </a:r>
            <a:r>
              <a:rPr lang="ru-RU" dirty="0" smtClean="0"/>
              <a:t>де </a:t>
            </a:r>
            <a:r>
              <a:rPr lang="ru-RU" dirty="0" err="1" smtClean="0"/>
              <a:t>жалғасып жатқан оқиға туралы</a:t>
            </a:r>
            <a:r>
              <a:rPr lang="ru-RU" dirty="0" smtClean="0"/>
              <a:t> </a:t>
            </a:r>
            <a:r>
              <a:rPr lang="ru-RU" dirty="0" err="1" smtClean="0"/>
              <a:t>айтқанда қолданылады</a:t>
            </a:r>
            <a:r>
              <a:rPr lang="ru-RU" dirty="0" smtClean="0"/>
              <a:t>.</a:t>
            </a:r>
          </a:p>
          <a:p>
            <a:r>
              <a:rPr lang="ru-RU" dirty="0" smtClean="0"/>
              <a:t> </a:t>
            </a:r>
          </a:p>
          <a:p>
            <a:r>
              <a:rPr lang="en-US" dirty="0" smtClean="0"/>
              <a:t>We have been using this method for some time. – </a:t>
            </a:r>
            <a:r>
              <a:rPr lang="ru-RU" dirty="0" err="1" smtClean="0"/>
              <a:t>Біз</a:t>
            </a:r>
            <a:r>
              <a:rPr lang="ru-RU" dirty="0" smtClean="0"/>
              <a:t> </a:t>
            </a:r>
            <a:r>
              <a:rPr lang="ru-RU" dirty="0" err="1" smtClean="0"/>
              <a:t>бұл әдісті талай</a:t>
            </a:r>
            <a:r>
              <a:rPr lang="ru-RU" dirty="0" smtClean="0"/>
              <a:t> </a:t>
            </a:r>
            <a:r>
              <a:rPr lang="ru-RU" dirty="0" err="1" smtClean="0"/>
              <a:t>уақыт бойы</a:t>
            </a:r>
            <a:r>
              <a:rPr lang="ru-RU" dirty="0" smtClean="0"/>
              <a:t> </a:t>
            </a:r>
            <a:r>
              <a:rPr lang="ru-RU" dirty="0" err="1" smtClean="0"/>
              <a:t>қолданып келеміз</a:t>
            </a:r>
            <a:r>
              <a:rPr lang="ru-RU" dirty="0" smtClean="0"/>
              <a:t>.</a:t>
            </a:r>
          </a:p>
          <a:p>
            <a:pPr>
              <a:buNone/>
            </a:pPr>
            <a:endParaRPr lang="ru-RU" dirty="0" smtClean="0"/>
          </a:p>
          <a:p>
            <a:r>
              <a:rPr lang="en-US" dirty="0" smtClean="0"/>
              <a:t>The level of water has been rising all the time. – </a:t>
            </a:r>
            <a:r>
              <a:rPr lang="ru-RU" dirty="0" smtClean="0"/>
              <a:t>Су </a:t>
            </a:r>
            <a:r>
              <a:rPr lang="ru-RU" dirty="0" err="1" smtClean="0"/>
              <a:t>деңгейі көтерілуін жалғастыруда</a:t>
            </a:r>
            <a:r>
              <a:rPr lang="ru-RU" dirty="0"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img2.jpg"/>
          <p:cNvPicPr>
            <a:picLocks noGrp="1" noChangeAspect="1"/>
          </p:cNvPicPr>
          <p:nvPr>
            <p:ph idx="1"/>
          </p:nvPr>
        </p:nvPicPr>
        <p:blipFill>
          <a:blip r:embed="rId2"/>
          <a:stretch>
            <a:fillRect/>
          </a:stretch>
        </p:blipFill>
        <p:spPr>
          <a:xfrm>
            <a:off x="714348" y="357166"/>
            <a:ext cx="7715304" cy="6215106"/>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img1.jpg"/>
          <p:cNvPicPr>
            <a:picLocks noGrp="1" noChangeAspect="1"/>
          </p:cNvPicPr>
          <p:nvPr>
            <p:ph idx="1"/>
          </p:nvPr>
        </p:nvPicPr>
        <p:blipFill>
          <a:blip r:embed="rId2"/>
          <a:stretch>
            <a:fillRect/>
          </a:stretch>
        </p:blipFill>
        <p:spPr>
          <a:xfrm>
            <a:off x="357158" y="357166"/>
            <a:ext cx="8501122" cy="5967435"/>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present-perfect-continuous_5120_1.jpg"/>
          <p:cNvPicPr>
            <a:picLocks noGrp="1" noChangeAspect="1"/>
          </p:cNvPicPr>
          <p:nvPr>
            <p:ph idx="1"/>
          </p:nvPr>
        </p:nvPicPr>
        <p:blipFill>
          <a:blip r:embed="rId2"/>
          <a:stretch>
            <a:fillRect/>
          </a:stretch>
        </p:blipFill>
        <p:spPr>
          <a:xfrm>
            <a:off x="3020035" y="285729"/>
            <a:ext cx="3103930" cy="6038872"/>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qq7m7hq-005.png"/>
          <p:cNvPicPr>
            <a:picLocks noGrp="1" noChangeAspect="1"/>
          </p:cNvPicPr>
          <p:nvPr>
            <p:ph idx="1"/>
          </p:nvPr>
        </p:nvPicPr>
        <p:blipFill>
          <a:blip r:embed="rId2"/>
          <a:stretch>
            <a:fillRect/>
          </a:stretch>
        </p:blipFill>
        <p:spPr>
          <a:xfrm>
            <a:off x="357158" y="785794"/>
            <a:ext cx="8286808" cy="500066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142984"/>
            <a:ext cx="8229600" cy="4418904"/>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solidFill>
                  <a:schemeClr val="tx1"/>
                </a:solidFill>
              </a:rPr>
              <a:t>Home task: </a:t>
            </a:r>
            <a:r>
              <a:rPr lang="kk-KZ" dirty="0" smtClean="0">
                <a:solidFill>
                  <a:schemeClr val="tx1"/>
                </a:solidFill>
              </a:rPr>
              <a:t/>
            </a:r>
            <a:br>
              <a:rPr lang="kk-KZ" dirty="0" smtClean="0">
                <a:solidFill>
                  <a:schemeClr val="tx1"/>
                </a:solidFill>
              </a:rPr>
            </a:br>
            <a:r>
              <a:rPr lang="en-US" dirty="0" smtClean="0">
                <a:solidFill>
                  <a:schemeClr val="tx1"/>
                </a:solidFill>
              </a:rPr>
              <a:t>Write 5 sent – s to PPCT</a:t>
            </a:r>
            <a:r>
              <a:rPr lang="kk-KZ" dirty="0" smtClean="0">
                <a:solidFill>
                  <a:schemeClr val="tx1"/>
                </a:solidFill>
              </a:rPr>
              <a:t/>
            </a:r>
            <a:br>
              <a:rPr lang="kk-KZ" dirty="0" smtClean="0">
                <a:solidFill>
                  <a:schemeClr val="tx1"/>
                </a:solidFill>
              </a:rPr>
            </a:br>
            <a:r>
              <a:rPr lang="en-US" dirty="0" smtClean="0">
                <a:solidFill>
                  <a:schemeClr val="tx1"/>
                </a:solidFill>
              </a:rPr>
              <a:t>To retell the text</a:t>
            </a:r>
            <a:r>
              <a:rPr lang="kk-KZ" dirty="0" smtClean="0">
                <a:solidFill>
                  <a:schemeClr val="tx1"/>
                </a:solidFill>
              </a:rPr>
              <a:t/>
            </a:r>
            <a:br>
              <a:rPr lang="kk-KZ" dirty="0" smtClean="0">
                <a:solidFill>
                  <a:schemeClr val="tx1"/>
                </a:solidFill>
              </a:rPr>
            </a:br>
            <a:r>
              <a:rPr lang="en-US" dirty="0" smtClean="0">
                <a:solidFill>
                  <a:schemeClr val="tx1"/>
                </a:solidFill>
              </a:rPr>
              <a:t>learn by heart the new words</a:t>
            </a:r>
            <a:br>
              <a:rPr lang="en-US" dirty="0" smtClean="0">
                <a:solidFill>
                  <a:schemeClr val="tx1"/>
                </a:solidFill>
              </a:rPr>
            </a:br>
            <a:r>
              <a:rPr lang="en-US" dirty="0" smtClean="0">
                <a:solidFill>
                  <a:schemeClr val="tx1"/>
                </a:solidFill>
              </a:rPr>
              <a:t>Marking: you are good today. Thank you for the lesson. </a:t>
            </a:r>
            <a:r>
              <a:rPr lang="en-US" dirty="0" smtClean="0"/>
              <a:t/>
            </a:r>
            <a:br>
              <a:rPr lang="en-US" dirty="0" smtClean="0"/>
            </a:br>
            <a:endParaRPr lang="ru-RU" dirty="0"/>
          </a:p>
        </p:txBody>
      </p:sp>
      <p:sp>
        <p:nvSpPr>
          <p:cNvPr id="22529" name="Rectangle 1"/>
          <p:cNvSpPr>
            <a:spLocks noChangeArrowheads="1"/>
          </p:cNvSpPr>
          <p:nvPr/>
        </p:nvSpPr>
        <p:spPr bwMode="auto">
          <a:xfrm>
            <a:off x="281354" y="285728"/>
            <a:ext cx="843405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effectLst/>
                <a:latin typeface="Arial" pitchFamily="34" charset="0"/>
                <a:ea typeface="Times New Roman" pitchFamily="18" charset="0"/>
                <a:cs typeface="Arial" pitchFamily="34" charset="0"/>
              </a:rPr>
              <a:t>Pupils say their opinion about the lesson.</a:t>
            </a:r>
            <a:endParaRPr kumimoji="0" lang="en-US" sz="32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8229600" cy="6572272"/>
          </a:xfrm>
        </p:spPr>
        <p:txBody>
          <a:bodyPr>
            <a:normAutofit/>
          </a:bodyPr>
          <a:lstStyle/>
          <a:p>
            <a:pPr>
              <a:buNone/>
            </a:pPr>
            <a:r>
              <a:rPr lang="en-US" sz="2400" b="1" dirty="0" smtClean="0"/>
              <a:t>The aim of the lesson:</a:t>
            </a:r>
            <a:endParaRPr lang="ru-RU" sz="2400" dirty="0" smtClean="0"/>
          </a:p>
          <a:p>
            <a:r>
              <a:rPr lang="en-US" sz="2400" dirty="0" smtClean="0"/>
              <a:t>Pupils learn the grammar rules, discuss about the geographical position of the USA</a:t>
            </a:r>
            <a:endParaRPr lang="ru-RU" sz="2400" dirty="0" smtClean="0"/>
          </a:p>
          <a:p>
            <a:pPr>
              <a:buNone/>
            </a:pPr>
            <a:r>
              <a:rPr lang="ru-RU" sz="2400" b="1" dirty="0" err="1" smtClean="0"/>
              <a:t>The</a:t>
            </a:r>
            <a:r>
              <a:rPr lang="en-US" sz="2400" b="1" dirty="0" smtClean="0"/>
              <a:t> </a:t>
            </a:r>
            <a:r>
              <a:rPr lang="ru-RU" sz="2400" b="1" dirty="0" err="1" smtClean="0"/>
              <a:t>results</a:t>
            </a:r>
            <a:r>
              <a:rPr lang="ru-RU" sz="2400" b="1" dirty="0" smtClean="0"/>
              <a:t>:</a:t>
            </a:r>
            <a:endParaRPr lang="ru-RU" sz="2400" dirty="0" smtClean="0"/>
          </a:p>
          <a:p>
            <a:r>
              <a:rPr lang="ru-RU" sz="2400" dirty="0" smtClean="0"/>
              <a:t>А</a:t>
            </a:r>
            <a:r>
              <a:rPr lang="en-US" sz="2400" dirty="0" smtClean="0"/>
              <a:t>: Pupils discuss about the geographical position of the USA</a:t>
            </a:r>
            <a:endParaRPr lang="ru-RU" sz="2400" dirty="0" smtClean="0"/>
          </a:p>
          <a:p>
            <a:r>
              <a:rPr lang="ru-RU" sz="2400" dirty="0" smtClean="0"/>
              <a:t>В</a:t>
            </a:r>
            <a:r>
              <a:rPr lang="en-US" sz="2400" dirty="0" smtClean="0"/>
              <a:t>:Pupils tell their opinion about the theme.</a:t>
            </a:r>
            <a:endParaRPr lang="ru-RU" sz="2400" dirty="0" smtClean="0"/>
          </a:p>
          <a:p>
            <a:r>
              <a:rPr lang="ru-RU" sz="2400" dirty="0" smtClean="0"/>
              <a:t>С</a:t>
            </a:r>
            <a:r>
              <a:rPr lang="en-US" sz="2400" dirty="0" smtClean="0"/>
              <a:t>: Pupils learn the grammar: Present Perfect Continuous.</a:t>
            </a:r>
          </a:p>
          <a:p>
            <a:pPr>
              <a:buNone/>
            </a:pPr>
            <a:r>
              <a:rPr lang="ru-RU" sz="2400" b="1" dirty="0" err="1" smtClean="0"/>
              <a:t>Criteria</a:t>
            </a:r>
            <a:r>
              <a:rPr lang="ru-RU" sz="2400" b="1" dirty="0" smtClean="0"/>
              <a:t>:</a:t>
            </a:r>
            <a:endParaRPr lang="ru-RU" sz="2400" dirty="0" smtClean="0"/>
          </a:p>
          <a:p>
            <a:r>
              <a:rPr lang="ru-RU" sz="2400" dirty="0" smtClean="0"/>
              <a:t>А</a:t>
            </a:r>
            <a:r>
              <a:rPr lang="en-US" sz="2400" dirty="0" smtClean="0"/>
              <a:t>: I discuss about the geographical position of the USA</a:t>
            </a:r>
            <a:endParaRPr lang="ru-RU" sz="2400" dirty="0" smtClean="0"/>
          </a:p>
          <a:p>
            <a:r>
              <a:rPr lang="ru-RU" sz="2400" dirty="0" smtClean="0"/>
              <a:t>В</a:t>
            </a:r>
            <a:r>
              <a:rPr lang="en-US" sz="2400" dirty="0" smtClean="0"/>
              <a:t>: I tell my opinion about the theme.</a:t>
            </a:r>
            <a:endParaRPr lang="ru-RU" sz="2400" dirty="0" smtClean="0"/>
          </a:p>
          <a:p>
            <a:r>
              <a:rPr lang="ru-RU" sz="2400" dirty="0" smtClean="0"/>
              <a:t>С</a:t>
            </a:r>
            <a:r>
              <a:rPr lang="en-US" sz="2400" dirty="0" smtClean="0"/>
              <a:t>: I learn the grammar: Present Perfect Continuous.</a:t>
            </a:r>
          </a:p>
          <a:p>
            <a:pPr>
              <a:buNone/>
            </a:pPr>
            <a:r>
              <a:rPr lang="en-US" sz="2400" b="1" dirty="0" smtClean="0"/>
              <a:t>Visualizations:</a:t>
            </a:r>
          </a:p>
          <a:p>
            <a:pPr>
              <a:buNone/>
            </a:pPr>
            <a:r>
              <a:rPr lang="en-US" sz="2000" dirty="0" smtClean="0"/>
              <a:t>Presentation, projector, </a:t>
            </a:r>
            <a:r>
              <a:rPr lang="en-US" sz="2000" dirty="0" err="1" smtClean="0"/>
              <a:t>netbook</a:t>
            </a:r>
            <a:r>
              <a:rPr lang="en-US" sz="2000" dirty="0" smtClean="0"/>
              <a:t>, papers with tasks</a:t>
            </a:r>
            <a:endParaRPr lang="en-US" sz="2000" b="1" dirty="0" smtClean="0"/>
          </a:p>
          <a:p>
            <a:endParaRPr lang="ru-RU" sz="2000"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smtClean="0"/>
              <a:t>Organization</a:t>
            </a:r>
            <a:r>
              <a:rPr lang="en-US" b="1" dirty="0" smtClean="0"/>
              <a:t> </a:t>
            </a:r>
            <a:r>
              <a:rPr lang="ru-RU" b="1" dirty="0" err="1" smtClean="0"/>
              <a:t>moment</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dirty="0" err="1" smtClean="0"/>
              <a:t>Goodmorningpupils</a:t>
            </a:r>
            <a:endParaRPr lang="ru-RU" dirty="0" smtClean="0"/>
          </a:p>
          <a:p>
            <a:pPr lvl="0"/>
            <a:r>
              <a:rPr lang="en-US" dirty="0" smtClean="0"/>
              <a:t>Who is on duty today?</a:t>
            </a:r>
            <a:endParaRPr lang="ru-RU" dirty="0" smtClean="0"/>
          </a:p>
          <a:p>
            <a:pPr lvl="0"/>
            <a:r>
              <a:rPr lang="ru-RU" dirty="0" err="1" smtClean="0"/>
              <a:t>Whoisabsent</a:t>
            </a:r>
            <a:r>
              <a:rPr lang="ru-RU" dirty="0" smtClean="0"/>
              <a:t>?</a:t>
            </a:r>
          </a:p>
          <a:p>
            <a:pPr lvl="0"/>
            <a:r>
              <a:rPr lang="en-US" dirty="0" smtClean="0"/>
              <a:t>What date is it today?</a:t>
            </a:r>
            <a:endParaRPr lang="ru-RU" dirty="0" smtClean="0"/>
          </a:p>
          <a:p>
            <a:pPr lvl="0"/>
            <a:r>
              <a:rPr lang="en-US" dirty="0" smtClean="0"/>
              <a:t>What day is it today?</a:t>
            </a:r>
          </a:p>
          <a:p>
            <a:pPr lvl="0">
              <a:buNone/>
            </a:pPr>
            <a:endParaRPr lang="ru-RU" dirty="0" smtClean="0"/>
          </a:p>
          <a:p>
            <a:r>
              <a:rPr lang="en-US" b="1" i="1" dirty="0" smtClean="0"/>
              <a:t>Let`s check up your home.</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smtClean="0"/>
              <a:t>Brainstorming</a:t>
            </a:r>
            <a:r>
              <a:rPr lang="ru-RU" dirty="0" smtClean="0"/>
              <a:t/>
            </a:r>
            <a:br>
              <a:rPr lang="ru-RU" dirty="0" smtClean="0"/>
            </a:br>
            <a:endParaRPr lang="ru-RU" dirty="0"/>
          </a:p>
        </p:txBody>
      </p:sp>
      <p:sp>
        <p:nvSpPr>
          <p:cNvPr id="3" name="Содержимое 2"/>
          <p:cNvSpPr>
            <a:spLocks noGrp="1"/>
          </p:cNvSpPr>
          <p:nvPr>
            <p:ph idx="1"/>
          </p:nvPr>
        </p:nvSpPr>
        <p:spPr>
          <a:xfrm>
            <a:off x="457200" y="1214422"/>
            <a:ext cx="8229600" cy="5110178"/>
          </a:xfrm>
        </p:spPr>
        <p:txBody>
          <a:bodyPr>
            <a:normAutofit/>
          </a:bodyPr>
          <a:lstStyle/>
          <a:p>
            <a:r>
              <a:rPr lang="ru-RU" b="1" i="1" dirty="0" err="1" smtClean="0"/>
              <a:t>Answer</a:t>
            </a:r>
            <a:r>
              <a:rPr lang="en-US" b="1" i="1" dirty="0" smtClean="0"/>
              <a:t> </a:t>
            </a:r>
            <a:r>
              <a:rPr lang="ru-RU" b="1" i="1" dirty="0" err="1" smtClean="0"/>
              <a:t>the</a:t>
            </a:r>
            <a:r>
              <a:rPr lang="en-US" b="1" i="1" dirty="0" smtClean="0"/>
              <a:t> </a:t>
            </a:r>
            <a:r>
              <a:rPr lang="ru-RU" b="1" i="1" dirty="0" err="1" smtClean="0"/>
              <a:t>questions</a:t>
            </a:r>
            <a:r>
              <a:rPr lang="ru-RU" b="1" i="1" dirty="0" smtClean="0"/>
              <a:t>:</a:t>
            </a:r>
            <a:endParaRPr lang="ru-RU" dirty="0" smtClean="0"/>
          </a:p>
          <a:p>
            <a:pPr lvl="0"/>
            <a:r>
              <a:rPr lang="ru-RU" dirty="0" err="1" smtClean="0"/>
              <a:t>Do</a:t>
            </a:r>
            <a:r>
              <a:rPr lang="en-US" dirty="0" smtClean="0"/>
              <a:t> </a:t>
            </a:r>
            <a:r>
              <a:rPr lang="ru-RU" dirty="0" err="1" smtClean="0"/>
              <a:t>you</a:t>
            </a:r>
            <a:r>
              <a:rPr lang="en-US" dirty="0" smtClean="0"/>
              <a:t> </a:t>
            </a:r>
            <a:r>
              <a:rPr lang="ru-RU" dirty="0" err="1" smtClean="0"/>
              <a:t>like</a:t>
            </a:r>
            <a:r>
              <a:rPr lang="en-US" dirty="0" smtClean="0"/>
              <a:t> </a:t>
            </a:r>
            <a:r>
              <a:rPr lang="ru-RU" dirty="0" err="1" smtClean="0"/>
              <a:t>travelling</a:t>
            </a:r>
            <a:r>
              <a:rPr lang="ru-RU" dirty="0" smtClean="0"/>
              <a:t>?</a:t>
            </a:r>
          </a:p>
          <a:p>
            <a:pPr lvl="0"/>
            <a:r>
              <a:rPr lang="en-US" dirty="0" smtClean="0"/>
              <a:t>If it were summer now, where would you like to go?</a:t>
            </a:r>
            <a:endParaRPr lang="ru-RU" dirty="0" smtClean="0"/>
          </a:p>
          <a:p>
            <a:pPr lvl="0"/>
            <a:r>
              <a:rPr lang="en-US" dirty="0" smtClean="0"/>
              <a:t>Would you like to visit the USA?</a:t>
            </a:r>
            <a:endParaRPr lang="ru-RU" dirty="0" smtClean="0"/>
          </a:p>
          <a:p>
            <a:pPr lvl="0"/>
            <a:r>
              <a:rPr lang="en-US" dirty="0" smtClean="0"/>
              <a:t>Is this country big or small?</a:t>
            </a:r>
            <a:endParaRPr lang="ru-RU" dirty="0" smtClean="0"/>
          </a:p>
          <a:p>
            <a:pPr lvl="0"/>
            <a:r>
              <a:rPr lang="en-US" dirty="0" smtClean="0"/>
              <a:t>Is it bigger than Russia?</a:t>
            </a:r>
            <a:endParaRPr lang="ru-RU" dirty="0" smtClean="0"/>
          </a:p>
          <a:p>
            <a:pPr lvl="0"/>
            <a:r>
              <a:rPr lang="en-US" dirty="0" smtClean="0"/>
              <a:t>Where is the USA situated?</a:t>
            </a:r>
            <a:endParaRPr lang="ru-RU" dirty="0" smtClean="0"/>
          </a:p>
          <a:p>
            <a:pPr lvl="0"/>
            <a:r>
              <a:rPr lang="en-US" dirty="0" smtClean="0"/>
              <a:t>What is it washed by?</a:t>
            </a:r>
            <a:endParaRPr lang="ru-RU" dirty="0" smtClean="0"/>
          </a:p>
          <a:p>
            <a:pPr lvl="0"/>
            <a:r>
              <a:rPr lang="en-US" dirty="0" smtClean="0"/>
              <a:t>What is the longest river?</a:t>
            </a:r>
            <a:endParaRPr lang="ru-RU" dirty="0" smtClean="0"/>
          </a:p>
          <a:p>
            <a:pPr lvl="0"/>
            <a:r>
              <a:rPr lang="en-US" dirty="0" smtClean="0"/>
              <a:t>What is the capital of the USA? …</a:t>
            </a: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632798"/>
          </a:xfrm>
        </p:spPr>
        <p:txBody>
          <a:bodyPr>
            <a:normAutofit fontScale="90000"/>
          </a:bodyPr>
          <a:lstStyle/>
          <a:p>
            <a:r>
              <a:rPr lang="en-US" sz="4000" b="1" i="1" dirty="0" smtClean="0"/>
              <a:t/>
            </a:r>
            <a:br>
              <a:rPr lang="en-US" sz="4000" b="1" i="1" dirty="0" smtClean="0"/>
            </a:br>
            <a:r>
              <a:rPr lang="en-US" sz="4000" b="1" i="1" dirty="0" smtClean="0"/>
              <a:t/>
            </a:r>
            <a:br>
              <a:rPr lang="en-US" sz="4000" b="1" i="1" dirty="0" smtClean="0"/>
            </a:br>
            <a:r>
              <a:rPr lang="en-US" sz="4000" b="1" i="1" dirty="0" smtClean="0"/>
              <a:t/>
            </a:r>
            <a:br>
              <a:rPr lang="en-US" sz="4000" b="1" i="1" dirty="0" smtClean="0"/>
            </a:br>
            <a:r>
              <a:rPr lang="en-US" sz="4000" b="1" i="1" dirty="0" smtClean="0"/>
              <a:t/>
            </a:r>
            <a:br>
              <a:rPr lang="en-US" sz="4000" b="1" i="1" dirty="0" smtClean="0"/>
            </a:br>
            <a:r>
              <a:rPr lang="en-US" sz="4000" b="1" i="1" dirty="0" smtClean="0"/>
              <a:t/>
            </a:r>
            <a:br>
              <a:rPr lang="en-US" sz="4000" b="1" i="1" dirty="0" smtClean="0"/>
            </a:br>
            <a:r>
              <a:rPr lang="en-US" sz="4000" b="1" i="1" dirty="0" smtClean="0">
                <a:solidFill>
                  <a:schemeClr val="tx1"/>
                </a:solidFill>
              </a:rPr>
              <a:t>Before you make a new theme let's me introduce you with new words:</a:t>
            </a:r>
            <a:r>
              <a:rPr lang="ru-RU" sz="4000" dirty="0" smtClean="0"/>
              <a:t/>
            </a:r>
            <a:br>
              <a:rPr lang="ru-RU" sz="4000" dirty="0" smtClean="0"/>
            </a:br>
            <a:endParaRPr lang="ru-RU" sz="4000" dirty="0"/>
          </a:p>
        </p:txBody>
      </p:sp>
      <p:sp>
        <p:nvSpPr>
          <p:cNvPr id="3" name="Содержимое 2"/>
          <p:cNvSpPr>
            <a:spLocks noGrp="1"/>
          </p:cNvSpPr>
          <p:nvPr>
            <p:ph idx="1"/>
          </p:nvPr>
        </p:nvSpPr>
        <p:spPr>
          <a:xfrm>
            <a:off x="457200" y="1428736"/>
            <a:ext cx="8229600" cy="5143536"/>
          </a:xfrm>
        </p:spPr>
        <p:txBody>
          <a:bodyPr>
            <a:normAutofit fontScale="77500" lnSpcReduction="20000"/>
          </a:bodyPr>
          <a:lstStyle/>
          <a:p>
            <a:r>
              <a:rPr lang="en-US" dirty="0" smtClean="0">
                <a:latin typeface="Calibri Light" pitchFamily="34" charset="0"/>
                <a:cs typeface="Calibri Light" pitchFamily="34" charset="0"/>
              </a:rPr>
              <a:t>Copper   [ ˈ</a:t>
            </a:r>
            <a:r>
              <a:rPr lang="en-US" dirty="0" err="1" smtClean="0">
                <a:latin typeface="Calibri Light" pitchFamily="34" charset="0"/>
                <a:cs typeface="Calibri Light" pitchFamily="34" charset="0"/>
              </a:rPr>
              <a:t>kɒp.ər</a:t>
            </a:r>
            <a:r>
              <a:rPr lang="en-US" dirty="0" smtClean="0">
                <a:latin typeface="Calibri Light" pitchFamily="34" charset="0"/>
                <a:cs typeface="Calibri Light" pitchFamily="34" charset="0"/>
              </a:rPr>
              <a:t> ]   </a:t>
            </a:r>
            <a:r>
              <a:rPr lang="ru-RU" dirty="0" smtClean="0">
                <a:latin typeface="Calibri Light" pitchFamily="34" charset="0"/>
                <a:cs typeface="Calibri Light" pitchFamily="34" charset="0"/>
              </a:rPr>
              <a:t>мыс</a:t>
            </a:r>
          </a:p>
          <a:p>
            <a:r>
              <a:rPr lang="en-US" dirty="0" smtClean="0">
                <a:latin typeface="Calibri Light" pitchFamily="34" charset="0"/>
                <a:cs typeface="Calibri Light" pitchFamily="34" charset="0"/>
              </a:rPr>
              <a:t>lead         </a:t>
            </a:r>
            <a:r>
              <a:rPr lang="ru-RU" dirty="0" smtClean="0">
                <a:latin typeface="Calibri Light" pitchFamily="34" charset="0"/>
                <a:cs typeface="Calibri Light" pitchFamily="34" charset="0"/>
              </a:rPr>
              <a:t>[ </a:t>
            </a:r>
            <a:r>
              <a:rPr lang="en-US" dirty="0" err="1" smtClean="0">
                <a:latin typeface="Calibri Light" pitchFamily="34" charset="0"/>
                <a:cs typeface="Calibri Light" pitchFamily="34" charset="0"/>
              </a:rPr>
              <a:t>liːd</a:t>
            </a:r>
            <a:r>
              <a:rPr lang="en-US" dirty="0" smtClean="0">
                <a:latin typeface="Calibri Light" pitchFamily="34" charset="0"/>
                <a:cs typeface="Calibri Light" pitchFamily="34" charset="0"/>
              </a:rPr>
              <a:t> ]        </a:t>
            </a:r>
            <a:r>
              <a:rPr lang="ru-RU" i="1" dirty="0" err="1" smtClean="0">
                <a:latin typeface="Calibri Light" pitchFamily="34" charset="0"/>
                <a:cs typeface="Calibri Light" pitchFamily="34" charset="0"/>
              </a:rPr>
              <a:t>бастау</a:t>
            </a:r>
            <a:r>
              <a:rPr lang="ru-RU" i="1" dirty="0" smtClean="0">
                <a:latin typeface="Calibri Light" pitchFamily="34" charset="0"/>
                <a:cs typeface="Calibri Light" pitchFamily="34" charset="0"/>
              </a:rPr>
              <a:t>, </a:t>
            </a:r>
            <a:r>
              <a:rPr lang="ru-RU" i="1" dirty="0" err="1" smtClean="0">
                <a:latin typeface="Calibri Light" pitchFamily="34" charset="0"/>
                <a:cs typeface="Calibri Light" pitchFamily="34" charset="0"/>
              </a:rPr>
              <a:t>басшылық ету</a:t>
            </a:r>
            <a:r>
              <a:rPr lang="ru-RU" dirty="0" smtClean="0">
                <a:latin typeface="Calibri Light" pitchFamily="34" charset="0"/>
                <a:cs typeface="Calibri Light" pitchFamily="34" charset="0"/>
              </a:rPr>
              <a:t> </a:t>
            </a:r>
          </a:p>
          <a:p>
            <a:r>
              <a:rPr lang="en-US" dirty="0" smtClean="0">
                <a:latin typeface="Calibri Light" pitchFamily="34" charset="0"/>
                <a:cs typeface="Calibri Light" pitchFamily="34" charset="0"/>
              </a:rPr>
              <a:t>diversity of landscape [ </a:t>
            </a:r>
            <a:r>
              <a:rPr lang="en-US" dirty="0" err="1" smtClean="0">
                <a:latin typeface="Calibri Light" pitchFamily="34" charset="0"/>
                <a:cs typeface="Calibri Light" pitchFamily="34" charset="0"/>
              </a:rPr>
              <a:t>dɪˈvɝː.sə.t̬i</a:t>
            </a:r>
            <a:r>
              <a:rPr lang="en-US" dirty="0" smtClean="0">
                <a:latin typeface="Calibri Light" pitchFamily="34" charset="0"/>
                <a:cs typeface="Calibri Light" pitchFamily="34" charset="0"/>
              </a:rPr>
              <a:t> </a:t>
            </a:r>
            <a:r>
              <a:rPr lang="en-US" dirty="0" err="1" smtClean="0">
                <a:latin typeface="Calibri Light" pitchFamily="34" charset="0"/>
                <a:cs typeface="Calibri Light" pitchFamily="34" charset="0"/>
              </a:rPr>
              <a:t>əv</a:t>
            </a:r>
            <a:r>
              <a:rPr lang="en-US" dirty="0" smtClean="0">
                <a:latin typeface="Calibri Light" pitchFamily="34" charset="0"/>
                <a:cs typeface="Calibri Light" pitchFamily="34" charset="0"/>
              </a:rPr>
              <a:t> ˈ</a:t>
            </a:r>
            <a:r>
              <a:rPr lang="en-US" dirty="0" err="1" smtClean="0">
                <a:latin typeface="Calibri Light" pitchFamily="34" charset="0"/>
                <a:cs typeface="Calibri Light" pitchFamily="34" charset="0"/>
              </a:rPr>
              <a:t>lændskeɪp</a:t>
            </a:r>
            <a:r>
              <a:rPr lang="en-US" dirty="0" smtClean="0">
                <a:latin typeface="Calibri Light" pitchFamily="34" charset="0"/>
                <a:cs typeface="Calibri Light" pitchFamily="34" charset="0"/>
              </a:rPr>
              <a:t>] </a:t>
            </a:r>
            <a:r>
              <a:rPr lang="ru-RU" dirty="0" err="1" smtClean="0">
                <a:latin typeface="Calibri Light" pitchFamily="34" charset="0"/>
                <a:cs typeface="Calibri Light" pitchFamily="34" charset="0"/>
              </a:rPr>
              <a:t>ландшафттың алуан</a:t>
            </a:r>
            <a:r>
              <a:rPr lang="ru-RU" dirty="0" smtClean="0">
                <a:latin typeface="Calibri Light" pitchFamily="34" charset="0"/>
                <a:cs typeface="Calibri Light" pitchFamily="34" charset="0"/>
              </a:rPr>
              <a:t> </a:t>
            </a:r>
            <a:r>
              <a:rPr lang="ru-RU" dirty="0" err="1" smtClean="0">
                <a:latin typeface="Calibri Light" pitchFamily="34" charset="0"/>
                <a:cs typeface="Calibri Light" pitchFamily="34" charset="0"/>
              </a:rPr>
              <a:t>түрлілігі</a:t>
            </a:r>
            <a:endParaRPr lang="ru-RU" dirty="0" smtClean="0">
              <a:latin typeface="Calibri Light" pitchFamily="34" charset="0"/>
              <a:cs typeface="Calibri Light" pitchFamily="34" charset="0"/>
            </a:endParaRPr>
          </a:p>
          <a:p>
            <a:r>
              <a:rPr lang="ru-RU" dirty="0" err="1" smtClean="0">
                <a:latin typeface="Calibri Light" pitchFamily="34" charset="0"/>
                <a:cs typeface="Calibri Light" pitchFamily="34" charset="0"/>
              </a:rPr>
              <a:t>national</a:t>
            </a:r>
            <a:r>
              <a:rPr lang="ru-RU" dirty="0" smtClean="0">
                <a:latin typeface="Calibri Light" pitchFamily="34" charset="0"/>
                <a:cs typeface="Calibri Light" pitchFamily="34" charset="0"/>
              </a:rPr>
              <a:t> </a:t>
            </a:r>
            <a:r>
              <a:rPr lang="ru-RU" dirty="0" err="1" smtClean="0">
                <a:latin typeface="Calibri Light" pitchFamily="34" charset="0"/>
                <a:cs typeface="Calibri Light" pitchFamily="34" charset="0"/>
              </a:rPr>
              <a:t>boundary</a:t>
            </a:r>
            <a:r>
              <a:rPr lang="ru-RU" dirty="0" smtClean="0">
                <a:latin typeface="Calibri Light" pitchFamily="34" charset="0"/>
                <a:cs typeface="Calibri Light" pitchFamily="34" charset="0"/>
              </a:rPr>
              <a:t> </a:t>
            </a:r>
            <a:r>
              <a:rPr lang="en-US" dirty="0" smtClean="0">
                <a:latin typeface="Calibri Light" pitchFamily="34" charset="0"/>
                <a:cs typeface="Calibri Light" pitchFamily="34" charset="0"/>
              </a:rPr>
              <a:t> [ ˈ</a:t>
            </a:r>
            <a:r>
              <a:rPr lang="en-US" dirty="0" err="1" smtClean="0">
                <a:latin typeface="Calibri Light" pitchFamily="34" charset="0"/>
                <a:cs typeface="Calibri Light" pitchFamily="34" charset="0"/>
              </a:rPr>
              <a:t>næʃnəl</a:t>
            </a:r>
            <a:r>
              <a:rPr lang="en-US" dirty="0" smtClean="0">
                <a:latin typeface="Calibri Light" pitchFamily="34" charset="0"/>
                <a:cs typeface="Calibri Light" pitchFamily="34" charset="0"/>
              </a:rPr>
              <a:t> ˈ</a:t>
            </a:r>
            <a:r>
              <a:rPr lang="en-US" dirty="0" err="1" smtClean="0">
                <a:latin typeface="Calibri Light" pitchFamily="34" charset="0"/>
                <a:cs typeface="Calibri Light" pitchFamily="34" charset="0"/>
              </a:rPr>
              <a:t>baʊn.dər.i</a:t>
            </a:r>
            <a:r>
              <a:rPr lang="en-US" dirty="0" smtClean="0">
                <a:latin typeface="Calibri Light" pitchFamily="34" charset="0"/>
                <a:cs typeface="Calibri Light" pitchFamily="34" charset="0"/>
              </a:rPr>
              <a:t> ] </a:t>
            </a:r>
            <a:r>
              <a:rPr lang="ru-RU" dirty="0" err="1" smtClean="0">
                <a:latin typeface="Calibri Light" pitchFamily="34" charset="0"/>
                <a:cs typeface="Calibri Light" pitchFamily="34" charset="0"/>
              </a:rPr>
              <a:t>ұлттық шекара</a:t>
            </a:r>
            <a:endParaRPr lang="ru-RU" dirty="0" smtClean="0">
              <a:latin typeface="Calibri Light" pitchFamily="34" charset="0"/>
              <a:cs typeface="Calibri Light" pitchFamily="34" charset="0"/>
            </a:endParaRPr>
          </a:p>
          <a:p>
            <a:r>
              <a:rPr lang="ru-RU" dirty="0" err="1" smtClean="0">
                <a:latin typeface="Calibri Light" pitchFamily="34" charset="0"/>
                <a:cs typeface="Calibri Light" pitchFamily="34" charset="0"/>
              </a:rPr>
              <a:t>sharp</a:t>
            </a:r>
            <a:r>
              <a:rPr lang="ru-RU" dirty="0" smtClean="0">
                <a:latin typeface="Calibri Light" pitchFamily="34" charset="0"/>
                <a:cs typeface="Calibri Light" pitchFamily="34" charset="0"/>
              </a:rPr>
              <a:t> </a:t>
            </a:r>
            <a:r>
              <a:rPr lang="en-US" dirty="0" smtClean="0">
                <a:latin typeface="Calibri Light" pitchFamily="34" charset="0"/>
                <a:cs typeface="Calibri Light" pitchFamily="34" charset="0"/>
              </a:rPr>
              <a:t>    [ </a:t>
            </a:r>
            <a:r>
              <a:rPr lang="en-US" dirty="0" err="1" smtClean="0">
                <a:latin typeface="Calibri Light" pitchFamily="34" charset="0"/>
                <a:cs typeface="Calibri Light" pitchFamily="34" charset="0"/>
              </a:rPr>
              <a:t>ʃɑːp</a:t>
            </a:r>
            <a:r>
              <a:rPr lang="en-US" dirty="0" smtClean="0">
                <a:latin typeface="Calibri Light" pitchFamily="34" charset="0"/>
                <a:cs typeface="Calibri Light" pitchFamily="34" charset="0"/>
              </a:rPr>
              <a:t> ]     </a:t>
            </a:r>
            <a:r>
              <a:rPr lang="ru-RU" dirty="0" err="1" smtClean="0">
                <a:latin typeface="Calibri Light" pitchFamily="34" charset="0"/>
                <a:cs typeface="Calibri Light" pitchFamily="34" charset="0"/>
              </a:rPr>
              <a:t>өткір </a:t>
            </a:r>
            <a:r>
              <a:rPr lang="ru-RU" dirty="0" smtClean="0">
                <a:latin typeface="Calibri Light" pitchFamily="34" charset="0"/>
                <a:cs typeface="Calibri Light" pitchFamily="34" charset="0"/>
              </a:rPr>
              <a:t>, </a:t>
            </a:r>
            <a:r>
              <a:rPr lang="ru-RU" dirty="0" err="1" smtClean="0">
                <a:latin typeface="Calibri Light" pitchFamily="34" charset="0"/>
                <a:cs typeface="Calibri Light" pitchFamily="34" charset="0"/>
              </a:rPr>
              <a:t>үшкір</a:t>
            </a:r>
            <a:endParaRPr lang="ru-RU" dirty="0" smtClean="0">
              <a:latin typeface="Calibri Light" pitchFamily="34" charset="0"/>
              <a:cs typeface="Calibri Light" pitchFamily="34" charset="0"/>
            </a:endParaRPr>
          </a:p>
          <a:p>
            <a:r>
              <a:rPr lang="en-US" dirty="0" smtClean="0">
                <a:latin typeface="Calibri Light" pitchFamily="34" charset="0"/>
                <a:cs typeface="Calibri Light" pitchFamily="34" charset="0"/>
              </a:rPr>
              <a:t>R</a:t>
            </a:r>
            <a:r>
              <a:rPr lang="ru-RU" dirty="0" err="1" smtClean="0">
                <a:latin typeface="Calibri Light" pitchFamily="34" charset="0"/>
                <a:cs typeface="Calibri Light" pitchFamily="34" charset="0"/>
              </a:rPr>
              <a:t>ugged</a:t>
            </a:r>
            <a:r>
              <a:rPr lang="en-US" dirty="0" smtClean="0">
                <a:latin typeface="Calibri Light" pitchFamily="34" charset="0"/>
                <a:cs typeface="Calibri Light" pitchFamily="34" charset="0"/>
              </a:rPr>
              <a:t>  </a:t>
            </a:r>
            <a:r>
              <a:rPr lang="ru-RU" dirty="0" smtClean="0">
                <a:latin typeface="Calibri Light" pitchFamily="34" charset="0"/>
                <a:cs typeface="Calibri Light" pitchFamily="34" charset="0"/>
              </a:rPr>
              <a:t> </a:t>
            </a:r>
            <a:r>
              <a:rPr lang="en-US" dirty="0" smtClean="0">
                <a:latin typeface="Calibri Light" pitchFamily="34" charset="0"/>
                <a:cs typeface="Calibri Light" pitchFamily="34" charset="0"/>
              </a:rPr>
              <a:t> [ ˈ</a:t>
            </a:r>
            <a:r>
              <a:rPr lang="en-US" dirty="0" err="1" smtClean="0">
                <a:latin typeface="Calibri Light" pitchFamily="34" charset="0"/>
                <a:cs typeface="Calibri Light" pitchFamily="34" charset="0"/>
              </a:rPr>
              <a:t>rʌɡ.ɪd</a:t>
            </a:r>
            <a:r>
              <a:rPr lang="en-US" dirty="0" smtClean="0">
                <a:latin typeface="Calibri Light" pitchFamily="34" charset="0"/>
                <a:cs typeface="Calibri Light" pitchFamily="34" charset="0"/>
              </a:rPr>
              <a:t> ]   </a:t>
            </a:r>
            <a:r>
              <a:rPr lang="ru-RU" dirty="0" err="1" smtClean="0">
                <a:latin typeface="Calibri Light" pitchFamily="34" charset="0"/>
                <a:cs typeface="Calibri Light" pitchFamily="34" charset="0"/>
              </a:rPr>
              <a:t>күшті</a:t>
            </a:r>
            <a:endParaRPr lang="en-US" dirty="0" smtClean="0">
              <a:latin typeface="Calibri Light" pitchFamily="34" charset="0"/>
              <a:cs typeface="Calibri Light" pitchFamily="34" charset="0"/>
            </a:endParaRPr>
          </a:p>
          <a:p>
            <a:r>
              <a:rPr lang="en-US" sz="2800" dirty="0" smtClean="0">
                <a:latin typeface="Calibri Light" pitchFamily="34" charset="0"/>
                <a:cs typeface="Calibri Light" pitchFamily="34" charset="0"/>
              </a:rPr>
              <a:t>Situate  </a:t>
            </a:r>
            <a:r>
              <a:rPr lang="en-US" sz="2400" dirty="0" smtClean="0">
                <a:latin typeface="Calibri Light" pitchFamily="34" charset="0"/>
                <a:cs typeface="Calibri Light" pitchFamily="34" charset="0"/>
              </a:rPr>
              <a:t> [ ˈ</a:t>
            </a:r>
            <a:r>
              <a:rPr lang="en-US" sz="2400" dirty="0" err="1" smtClean="0">
                <a:latin typeface="Calibri Light" pitchFamily="34" charset="0"/>
                <a:cs typeface="Calibri Light" pitchFamily="34" charset="0"/>
              </a:rPr>
              <a:t>sɪt.ju.eɪt</a:t>
            </a:r>
            <a:r>
              <a:rPr lang="en-US" sz="2400" dirty="0" smtClean="0">
                <a:latin typeface="Calibri Light" pitchFamily="34" charset="0"/>
                <a:cs typeface="Calibri Light" pitchFamily="34" charset="0"/>
              </a:rPr>
              <a:t> ]    </a:t>
            </a:r>
            <a:r>
              <a:rPr lang="ru-RU" sz="2400" dirty="0" err="1" smtClean="0">
                <a:latin typeface="Calibri Light" pitchFamily="34" charset="0"/>
                <a:cs typeface="Calibri Light" pitchFamily="34" charset="0"/>
              </a:rPr>
              <a:t>орналастыру</a:t>
            </a:r>
            <a:endParaRPr lang="en-US" sz="2800" dirty="0" smtClean="0">
              <a:latin typeface="Calibri Light" pitchFamily="34" charset="0"/>
              <a:cs typeface="Calibri Light" pitchFamily="34" charset="0"/>
            </a:endParaRPr>
          </a:p>
          <a:p>
            <a:r>
              <a:rPr lang="en-US" sz="2800" dirty="0" smtClean="0">
                <a:latin typeface="Calibri Light" pitchFamily="34" charset="0"/>
                <a:cs typeface="Calibri Light" pitchFamily="34" charset="0"/>
              </a:rPr>
              <a:t>exclude   </a:t>
            </a:r>
            <a:r>
              <a:rPr lang="ru-RU" sz="2800" dirty="0" smtClean="0">
                <a:latin typeface="Calibri Light" pitchFamily="34" charset="0"/>
                <a:cs typeface="Calibri Light" pitchFamily="34" charset="0"/>
              </a:rPr>
              <a:t>[ </a:t>
            </a:r>
            <a:r>
              <a:rPr lang="en-US" sz="2800" dirty="0" err="1" smtClean="0">
                <a:latin typeface="Calibri Light" pitchFamily="34" charset="0"/>
                <a:cs typeface="Calibri Light" pitchFamily="34" charset="0"/>
              </a:rPr>
              <a:t>ɪkˈskluːd</a:t>
            </a:r>
            <a:r>
              <a:rPr lang="en-US" sz="2800" dirty="0" smtClean="0">
                <a:latin typeface="Calibri Light" pitchFamily="34" charset="0"/>
                <a:cs typeface="Calibri Light" pitchFamily="34" charset="0"/>
              </a:rPr>
              <a:t> ]   </a:t>
            </a:r>
            <a:r>
              <a:rPr lang="ru-RU" sz="2800" dirty="0" err="1" smtClean="0">
                <a:latin typeface="Calibri Light" pitchFamily="34" charset="0"/>
                <a:cs typeface="Calibri Light" pitchFamily="34" charset="0"/>
              </a:rPr>
              <a:t>шығару</a:t>
            </a:r>
            <a:r>
              <a:rPr lang="en-US" sz="2800" dirty="0" smtClean="0">
                <a:latin typeface="Calibri Light" pitchFamily="34" charset="0"/>
                <a:cs typeface="Calibri Light" pitchFamily="34" charset="0"/>
              </a:rPr>
              <a:t>,</a:t>
            </a:r>
            <a:r>
              <a:rPr lang="ru-RU" sz="2800" dirty="0" smtClean="0">
                <a:latin typeface="Calibri Light" pitchFamily="34" charset="0"/>
                <a:cs typeface="Calibri Light" pitchFamily="34" charset="0"/>
              </a:rPr>
              <a:t> </a:t>
            </a:r>
            <a:r>
              <a:rPr lang="ru-RU" sz="2800" dirty="0" err="1" smtClean="0">
                <a:latin typeface="Calibri Light" pitchFamily="34" charset="0"/>
                <a:cs typeface="Calibri Light" pitchFamily="34" charset="0"/>
              </a:rPr>
              <a:t>алып</a:t>
            </a:r>
            <a:r>
              <a:rPr lang="ru-RU" sz="2800" dirty="0" smtClean="0">
                <a:latin typeface="Calibri Light" pitchFamily="34" charset="0"/>
                <a:cs typeface="Calibri Light" pitchFamily="34" charset="0"/>
              </a:rPr>
              <a:t> </a:t>
            </a:r>
            <a:r>
              <a:rPr lang="ru-RU" sz="2800" dirty="0" err="1" smtClean="0">
                <a:latin typeface="Calibri Light" pitchFamily="34" charset="0"/>
                <a:cs typeface="Calibri Light" pitchFamily="34" charset="0"/>
              </a:rPr>
              <a:t>тастау</a:t>
            </a:r>
            <a:endParaRPr lang="ru-RU" sz="2800" dirty="0" smtClean="0">
              <a:latin typeface="Calibri Light" pitchFamily="34" charset="0"/>
              <a:cs typeface="Calibri Light" pitchFamily="34" charset="0"/>
            </a:endParaRPr>
          </a:p>
          <a:p>
            <a:r>
              <a:rPr lang="en-US" sz="2800" dirty="0" smtClean="0">
                <a:latin typeface="Calibri Light" pitchFamily="34" charset="0"/>
                <a:cs typeface="Calibri Light" pitchFamily="34" charset="0"/>
              </a:rPr>
              <a:t>north       </a:t>
            </a:r>
            <a:r>
              <a:rPr lang="ru-RU" sz="2800" dirty="0" smtClean="0">
                <a:latin typeface="Calibri Light" pitchFamily="34" charset="0"/>
                <a:cs typeface="Calibri Light" pitchFamily="34" charset="0"/>
              </a:rPr>
              <a:t> </a:t>
            </a:r>
            <a:r>
              <a:rPr lang="en-US" sz="2800" dirty="0" smtClean="0">
                <a:latin typeface="Calibri Light" pitchFamily="34" charset="0"/>
                <a:cs typeface="Calibri Light" pitchFamily="34" charset="0"/>
              </a:rPr>
              <a:t> </a:t>
            </a:r>
            <a:r>
              <a:rPr lang="ru-RU" sz="2800" dirty="0" smtClean="0">
                <a:latin typeface="Calibri Light" pitchFamily="34" charset="0"/>
                <a:cs typeface="Calibri Light" pitchFamily="34" charset="0"/>
              </a:rPr>
              <a:t>[ </a:t>
            </a:r>
            <a:r>
              <a:rPr lang="en-US" sz="2800" dirty="0" err="1" smtClean="0">
                <a:latin typeface="Calibri Light" pitchFamily="34" charset="0"/>
                <a:cs typeface="Calibri Light" pitchFamily="34" charset="0"/>
              </a:rPr>
              <a:t>nɔ</a:t>
            </a:r>
            <a:r>
              <a:rPr lang="en-US" sz="2800" dirty="0" smtClean="0">
                <a:latin typeface="Calibri Light" pitchFamily="34" charset="0"/>
                <a:cs typeface="Calibri Light" pitchFamily="34" charset="0"/>
              </a:rPr>
              <a:t>ː</a:t>
            </a:r>
            <a:r>
              <a:rPr lang="el-GR" sz="2800" dirty="0" smtClean="0">
                <a:latin typeface="Calibri Light" pitchFamily="34" charset="0"/>
                <a:cs typeface="Calibri Light" pitchFamily="34" charset="0"/>
              </a:rPr>
              <a:t>θ ]</a:t>
            </a:r>
            <a:r>
              <a:rPr lang="en-US" sz="2800" dirty="0" smtClean="0">
                <a:latin typeface="Calibri Light" pitchFamily="34" charset="0"/>
                <a:cs typeface="Calibri Light" pitchFamily="34" charset="0"/>
              </a:rPr>
              <a:t>      </a:t>
            </a:r>
            <a:r>
              <a:rPr lang="ru-RU" sz="2400" i="1" dirty="0" err="1" smtClean="0">
                <a:latin typeface="Calibri Light" pitchFamily="34" charset="0"/>
                <a:cs typeface="Calibri Light" pitchFamily="34" charset="0"/>
              </a:rPr>
              <a:t>солтүстік</a:t>
            </a:r>
            <a:r>
              <a:rPr lang="el-GR" sz="2400" dirty="0" smtClean="0">
                <a:latin typeface="Calibri Light" pitchFamily="34" charset="0"/>
                <a:cs typeface="Calibri Light" pitchFamily="34" charset="0"/>
              </a:rPr>
              <a:t>  </a:t>
            </a:r>
            <a:endParaRPr lang="en-US" sz="2800" dirty="0" smtClean="0">
              <a:latin typeface="Calibri Light" pitchFamily="34" charset="0"/>
              <a:cs typeface="Calibri Light" pitchFamily="34" charset="0"/>
            </a:endParaRPr>
          </a:p>
          <a:p>
            <a:r>
              <a:rPr lang="en-US" sz="2800" dirty="0" smtClean="0">
                <a:latin typeface="Calibri Light" pitchFamily="34" charset="0"/>
                <a:cs typeface="Calibri Light" pitchFamily="34" charset="0"/>
              </a:rPr>
              <a:t> west     [ west ]     </a:t>
            </a:r>
            <a:r>
              <a:rPr lang="ru-RU" sz="2800" dirty="0" err="1" smtClean="0">
                <a:latin typeface="Calibri Light" pitchFamily="34" charset="0"/>
                <a:cs typeface="Calibri Light" pitchFamily="34" charset="0"/>
              </a:rPr>
              <a:t>батыс</a:t>
            </a:r>
            <a:endParaRPr lang="en-US" sz="2800" dirty="0" smtClean="0">
              <a:latin typeface="Calibri Light" pitchFamily="34" charset="0"/>
              <a:cs typeface="Calibri Light" pitchFamily="34" charset="0"/>
            </a:endParaRPr>
          </a:p>
          <a:p>
            <a:r>
              <a:rPr lang="en-US" sz="2800" dirty="0" smtClean="0">
                <a:latin typeface="Calibri Light" pitchFamily="34" charset="0"/>
                <a:cs typeface="Calibri Light" pitchFamily="34" charset="0"/>
              </a:rPr>
              <a:t>east      [ </a:t>
            </a:r>
            <a:r>
              <a:rPr lang="en-US" sz="2800" dirty="0" err="1" smtClean="0">
                <a:latin typeface="Calibri Light" pitchFamily="34" charset="0"/>
                <a:cs typeface="Calibri Light" pitchFamily="34" charset="0"/>
              </a:rPr>
              <a:t>iːst</a:t>
            </a:r>
            <a:r>
              <a:rPr lang="en-US" sz="2800" dirty="0" smtClean="0">
                <a:latin typeface="Calibri Light" pitchFamily="34" charset="0"/>
                <a:cs typeface="Calibri Light" pitchFamily="34" charset="0"/>
              </a:rPr>
              <a:t> ]     </a:t>
            </a:r>
            <a:r>
              <a:rPr lang="ru-RU" sz="2800" dirty="0" err="1" smtClean="0">
                <a:latin typeface="Calibri Light" pitchFamily="34" charset="0"/>
                <a:cs typeface="Calibri Light" pitchFamily="34" charset="0"/>
              </a:rPr>
              <a:t>шығыс</a:t>
            </a:r>
            <a:endParaRPr lang="en-US" sz="2800" dirty="0" smtClean="0">
              <a:latin typeface="Calibri Light" pitchFamily="34" charset="0"/>
              <a:cs typeface="Calibri Light" pitchFamily="34" charset="0"/>
            </a:endParaRPr>
          </a:p>
          <a:p>
            <a:r>
              <a:rPr lang="en-US" sz="2800" dirty="0" smtClean="0">
                <a:latin typeface="Calibri Light" pitchFamily="34" charset="0"/>
                <a:cs typeface="Calibri Light" pitchFamily="34" charset="0"/>
              </a:rPr>
              <a:t>South    [ </a:t>
            </a:r>
            <a:r>
              <a:rPr lang="en-US" sz="2800" dirty="0" err="1" smtClean="0">
                <a:latin typeface="Calibri Light" pitchFamily="34" charset="0"/>
                <a:cs typeface="Calibri Light" pitchFamily="34" charset="0"/>
              </a:rPr>
              <a:t>saʊ</a:t>
            </a:r>
            <a:r>
              <a:rPr lang="el-GR" sz="2800" dirty="0" smtClean="0">
                <a:latin typeface="Calibri Light" pitchFamily="34" charset="0"/>
                <a:cs typeface="Calibri Light" pitchFamily="34" charset="0"/>
              </a:rPr>
              <a:t>θ ] </a:t>
            </a:r>
            <a:r>
              <a:rPr lang="en-US" sz="2800" dirty="0" smtClean="0">
                <a:latin typeface="Calibri Light" pitchFamily="34" charset="0"/>
                <a:cs typeface="Calibri Light" pitchFamily="34" charset="0"/>
              </a:rPr>
              <a:t>    </a:t>
            </a:r>
            <a:r>
              <a:rPr lang="ru-RU" sz="2800" dirty="0" err="1" smtClean="0">
                <a:latin typeface="Calibri Light" pitchFamily="34" charset="0"/>
                <a:cs typeface="Calibri Light" pitchFamily="34" charset="0"/>
              </a:rPr>
              <a:t>оңтүстік</a:t>
            </a:r>
            <a:endParaRPr lang="en-US" sz="2800" dirty="0" smtClean="0">
              <a:latin typeface="Calibri Light" pitchFamily="34" charset="0"/>
              <a:cs typeface="Calibri Light" pitchFamily="34" charset="0"/>
            </a:endParaRPr>
          </a:p>
          <a:p>
            <a:r>
              <a:rPr lang="en-US" sz="2800" dirty="0" smtClean="0">
                <a:latin typeface="Calibri Light" pitchFamily="34" charset="0"/>
                <a:cs typeface="Calibri Light" pitchFamily="34" charset="0"/>
              </a:rPr>
              <a:t>border    [ ˈ</a:t>
            </a:r>
            <a:r>
              <a:rPr lang="en-US" sz="2800" dirty="0" err="1" smtClean="0">
                <a:latin typeface="Calibri Light" pitchFamily="34" charset="0"/>
                <a:cs typeface="Calibri Light" pitchFamily="34" charset="0"/>
              </a:rPr>
              <a:t>bɔːdə</a:t>
            </a:r>
            <a:r>
              <a:rPr lang="en-US" sz="2800" dirty="0" smtClean="0">
                <a:latin typeface="Calibri Light" pitchFamily="34" charset="0"/>
                <a:cs typeface="Calibri Light" pitchFamily="34" charset="0"/>
              </a:rPr>
              <a:t>(r) ]    </a:t>
            </a:r>
            <a:r>
              <a:rPr lang="ru-RU" sz="2800" dirty="0" err="1" smtClean="0">
                <a:latin typeface="Calibri Light" pitchFamily="34" charset="0"/>
                <a:cs typeface="Calibri Light" pitchFamily="34" charset="0"/>
              </a:rPr>
              <a:t>шекара</a:t>
            </a:r>
            <a:endParaRPr lang="en-US" sz="2800" dirty="0" smtClean="0">
              <a:latin typeface="Calibri Light" pitchFamily="34" charset="0"/>
              <a:cs typeface="Calibri Light" pitchFamily="34" charset="0"/>
            </a:endParaRPr>
          </a:p>
          <a:p>
            <a:r>
              <a:rPr lang="en-US" sz="2800" dirty="0" smtClean="0">
                <a:latin typeface="Calibri Light" pitchFamily="34" charset="0"/>
                <a:cs typeface="Calibri Light" pitchFamily="34" charset="0"/>
              </a:rPr>
              <a:t>river    [ ˈ</a:t>
            </a:r>
            <a:r>
              <a:rPr lang="en-US" sz="2800" dirty="0" err="1" smtClean="0">
                <a:latin typeface="Calibri Light" pitchFamily="34" charset="0"/>
                <a:cs typeface="Calibri Light" pitchFamily="34" charset="0"/>
              </a:rPr>
              <a:t>rɪvə</a:t>
            </a:r>
            <a:r>
              <a:rPr lang="en-US" sz="2800" dirty="0" smtClean="0">
                <a:latin typeface="Calibri Light" pitchFamily="34" charset="0"/>
                <a:cs typeface="Calibri Light" pitchFamily="34" charset="0"/>
              </a:rPr>
              <a:t>(r) ]    </a:t>
            </a:r>
            <a:r>
              <a:rPr lang="ru-RU" sz="2800" dirty="0" err="1" smtClean="0">
                <a:latin typeface="Calibri Light" pitchFamily="34" charset="0"/>
                <a:cs typeface="Calibri Light" pitchFamily="34" charset="0"/>
              </a:rPr>
              <a:t>өзен</a:t>
            </a:r>
            <a:endParaRPr lang="ru-RU" dirty="0" smtClean="0">
              <a:latin typeface="Calibri Light" pitchFamily="34" charset="0"/>
              <a:cs typeface="Calibri Light"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967434"/>
          </a:xfrm>
        </p:spPr>
        <p:txBody>
          <a:bodyPr>
            <a:normAutofit/>
          </a:bodyPr>
          <a:lstStyle/>
          <a:p>
            <a:r>
              <a:rPr lang="ru-RU" sz="1000" dirty="0" smtClean="0"/>
              <a:t/>
            </a:r>
            <a:br>
              <a:rPr lang="ru-RU" sz="1000" dirty="0" smtClean="0"/>
            </a:br>
            <a:endParaRPr lang="ru-RU" sz="1000" dirty="0" smtClean="0"/>
          </a:p>
          <a:p>
            <a:endParaRPr lang="ru-RU" sz="1000" dirty="0"/>
          </a:p>
        </p:txBody>
      </p:sp>
      <p:graphicFrame>
        <p:nvGraphicFramePr>
          <p:cNvPr id="4" name="Таблица 3"/>
          <p:cNvGraphicFramePr>
            <a:graphicFrameLocks noGrp="1"/>
          </p:cNvGraphicFramePr>
          <p:nvPr/>
        </p:nvGraphicFramePr>
        <p:xfrm>
          <a:off x="571472" y="428604"/>
          <a:ext cx="8072494" cy="5577840"/>
        </p:xfrm>
        <a:graphic>
          <a:graphicData uri="http://schemas.openxmlformats.org/drawingml/2006/table">
            <a:tbl>
              <a:tblPr firstRow="1" bandRow="1">
                <a:tableStyleId>{5C22544A-7EE6-4342-B048-85BDC9FD1C3A}</a:tableStyleId>
              </a:tblPr>
              <a:tblGrid>
                <a:gridCol w="4000528"/>
                <a:gridCol w="4071966"/>
              </a:tblGrid>
              <a:tr h="4644860">
                <a:tc>
                  <a:txBody>
                    <a:bodyPr/>
                    <a:lstStyle/>
                    <a:p>
                      <a:r>
                        <a:rPr lang="en-US" sz="2400" dirty="0" smtClean="0">
                          <a:solidFill>
                            <a:schemeClr val="tx1"/>
                          </a:solidFill>
                        </a:rPr>
                        <a:t>The USA»:</a:t>
                      </a:r>
                    </a:p>
                    <a:p>
                      <a:r>
                        <a:rPr lang="en-US" sz="2400" dirty="0" smtClean="0">
                          <a:solidFill>
                            <a:schemeClr val="tx1"/>
                          </a:solidFill>
                        </a:rPr>
                        <a:t>the Pacific Ocean</a:t>
                      </a:r>
                    </a:p>
                    <a:p>
                      <a:r>
                        <a:rPr lang="en-US" sz="2400" dirty="0" smtClean="0">
                          <a:solidFill>
                            <a:schemeClr val="tx1"/>
                          </a:solidFill>
                        </a:rPr>
                        <a:t>the Atlantic Ocean</a:t>
                      </a:r>
                    </a:p>
                    <a:p>
                      <a:r>
                        <a:rPr lang="en-US" sz="2400" dirty="0" smtClean="0">
                          <a:solidFill>
                            <a:schemeClr val="tx1"/>
                          </a:solidFill>
                        </a:rPr>
                        <a:t>Hawaii</a:t>
                      </a:r>
                    </a:p>
                    <a:p>
                      <a:r>
                        <a:rPr lang="en-US" sz="2400" dirty="0" smtClean="0">
                          <a:solidFill>
                            <a:schemeClr val="tx1"/>
                          </a:solidFill>
                        </a:rPr>
                        <a:t>the District of Columbia</a:t>
                      </a:r>
                    </a:p>
                    <a:p>
                      <a:r>
                        <a:rPr lang="en-US" sz="2400" dirty="0" smtClean="0">
                          <a:solidFill>
                            <a:schemeClr val="tx1"/>
                          </a:solidFill>
                        </a:rPr>
                        <a:t>the Rocky Mountains</a:t>
                      </a:r>
                    </a:p>
                    <a:p>
                      <a:r>
                        <a:rPr lang="en-US" sz="2400" dirty="0" smtClean="0">
                          <a:solidFill>
                            <a:schemeClr val="tx1"/>
                          </a:solidFill>
                        </a:rPr>
                        <a:t>the Sierra Nevada</a:t>
                      </a:r>
                    </a:p>
                    <a:p>
                      <a:r>
                        <a:rPr lang="en-US" sz="2400" dirty="0" smtClean="0">
                          <a:solidFill>
                            <a:schemeClr val="tx1"/>
                          </a:solidFill>
                        </a:rPr>
                        <a:t>the Missouri</a:t>
                      </a:r>
                    </a:p>
                    <a:p>
                      <a:r>
                        <a:rPr lang="en-US" sz="2400" dirty="0" smtClean="0">
                          <a:solidFill>
                            <a:schemeClr val="tx1"/>
                          </a:solidFill>
                        </a:rPr>
                        <a:t>the Rio Grande</a:t>
                      </a:r>
                    </a:p>
                    <a:p>
                      <a:r>
                        <a:rPr lang="en-US" sz="2400" dirty="0" smtClean="0">
                          <a:solidFill>
                            <a:schemeClr val="tx1"/>
                          </a:solidFill>
                        </a:rPr>
                        <a:t>Chicago</a:t>
                      </a:r>
                    </a:p>
                    <a:p>
                      <a:r>
                        <a:rPr lang="en-US" sz="2400" dirty="0" smtClean="0">
                          <a:solidFill>
                            <a:schemeClr val="tx1"/>
                          </a:solidFill>
                        </a:rPr>
                        <a:t>Lake Erie</a:t>
                      </a:r>
                    </a:p>
                    <a:p>
                      <a:r>
                        <a:rPr lang="en-US" sz="2400" dirty="0" err="1" smtClean="0">
                          <a:solidFill>
                            <a:schemeClr val="tx1"/>
                          </a:solidFill>
                        </a:rPr>
                        <a:t>LakeMichigan</a:t>
                      </a:r>
                      <a:endParaRPr lang="en-US" sz="2400" dirty="0" smtClean="0">
                        <a:solidFill>
                          <a:schemeClr val="tx1"/>
                        </a:solidFill>
                      </a:endParaRPr>
                    </a:p>
                    <a:p>
                      <a:r>
                        <a:rPr lang="en-US" sz="2400" dirty="0" err="1" smtClean="0">
                          <a:solidFill>
                            <a:schemeClr val="tx1"/>
                          </a:solidFill>
                        </a:rPr>
                        <a:t>LakeSuperior</a:t>
                      </a:r>
                      <a:endParaRPr lang="en-US" sz="2400" dirty="0" smtClean="0">
                        <a:solidFill>
                          <a:schemeClr val="tx1"/>
                        </a:solidFill>
                      </a:endParaRPr>
                    </a:p>
                    <a:p>
                      <a:r>
                        <a:rPr lang="en-US" sz="2400" dirty="0" err="1" smtClean="0">
                          <a:solidFill>
                            <a:schemeClr val="tx1"/>
                          </a:solidFill>
                        </a:rPr>
                        <a:t>LakeOntario</a:t>
                      </a:r>
                      <a:endParaRPr lang="en-US" sz="2400" dirty="0" smtClean="0">
                        <a:solidFill>
                          <a:schemeClr val="tx1"/>
                        </a:solidFill>
                      </a:endParaRPr>
                    </a:p>
                    <a:p>
                      <a:r>
                        <a:rPr lang="en-US" sz="2400" dirty="0" err="1" smtClean="0">
                          <a:solidFill>
                            <a:schemeClr val="tx1"/>
                          </a:solidFill>
                        </a:rPr>
                        <a:t>LakeHuron</a:t>
                      </a:r>
                      <a:endParaRPr lang="ru-RU" sz="24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r>
                        <a:rPr lang="ru-RU" sz="2400" dirty="0" smtClean="0">
                          <a:solidFill>
                            <a:schemeClr val="tx1"/>
                          </a:solidFill>
                        </a:rPr>
                        <a:t>АҚШ»:</a:t>
                      </a:r>
                    </a:p>
                    <a:p>
                      <a:r>
                        <a:rPr lang="ru-RU" sz="2400" dirty="0" err="1" smtClean="0">
                          <a:solidFill>
                            <a:schemeClr val="tx1"/>
                          </a:solidFill>
                        </a:rPr>
                        <a:t>Тынық мұхиты</a:t>
                      </a:r>
                      <a:endParaRPr lang="ru-RU" sz="2400" dirty="0" smtClean="0">
                        <a:solidFill>
                          <a:schemeClr val="tx1"/>
                        </a:solidFill>
                      </a:endParaRPr>
                    </a:p>
                    <a:p>
                      <a:r>
                        <a:rPr lang="ru-RU" sz="2400" dirty="0" smtClean="0">
                          <a:solidFill>
                            <a:schemeClr val="tx1"/>
                          </a:solidFill>
                        </a:rPr>
                        <a:t>Атлант </a:t>
                      </a:r>
                      <a:r>
                        <a:rPr lang="ru-RU" sz="2400" dirty="0" err="1" smtClean="0">
                          <a:solidFill>
                            <a:schemeClr val="tx1"/>
                          </a:solidFill>
                        </a:rPr>
                        <a:t>мұхиты</a:t>
                      </a:r>
                      <a:endParaRPr lang="ru-RU" sz="2400" dirty="0" smtClean="0">
                        <a:solidFill>
                          <a:schemeClr val="tx1"/>
                        </a:solidFill>
                      </a:endParaRPr>
                    </a:p>
                    <a:p>
                      <a:r>
                        <a:rPr lang="ru-RU" sz="2400" dirty="0" smtClean="0">
                          <a:solidFill>
                            <a:schemeClr val="tx1"/>
                          </a:solidFill>
                        </a:rPr>
                        <a:t>Гавайи</a:t>
                      </a:r>
                    </a:p>
                    <a:p>
                      <a:r>
                        <a:rPr lang="ru-RU" sz="2400" dirty="0" smtClean="0">
                          <a:solidFill>
                            <a:schemeClr val="tx1"/>
                          </a:solidFill>
                        </a:rPr>
                        <a:t>Колумбия </a:t>
                      </a:r>
                      <a:r>
                        <a:rPr lang="ru-RU" sz="2400" dirty="0" err="1" smtClean="0">
                          <a:solidFill>
                            <a:schemeClr val="tx1"/>
                          </a:solidFill>
                        </a:rPr>
                        <a:t>округі</a:t>
                      </a:r>
                      <a:endParaRPr lang="ru-RU" sz="2400" dirty="0" smtClean="0">
                        <a:solidFill>
                          <a:schemeClr val="tx1"/>
                        </a:solidFill>
                      </a:endParaRPr>
                    </a:p>
                    <a:p>
                      <a:r>
                        <a:rPr lang="ru-RU" sz="2400" dirty="0" err="1" smtClean="0">
                          <a:solidFill>
                            <a:schemeClr val="tx1"/>
                          </a:solidFill>
                        </a:rPr>
                        <a:t>тау</a:t>
                      </a:r>
                      <a:r>
                        <a:rPr lang="ru-RU" sz="2400" dirty="0" smtClean="0">
                          <a:solidFill>
                            <a:schemeClr val="tx1"/>
                          </a:solidFill>
                        </a:rPr>
                        <a:t> </a:t>
                      </a:r>
                      <a:r>
                        <a:rPr lang="ru-RU" sz="2400" dirty="0" err="1" smtClean="0">
                          <a:solidFill>
                            <a:schemeClr val="tx1"/>
                          </a:solidFill>
                        </a:rPr>
                        <a:t>жоталары</a:t>
                      </a:r>
                      <a:endParaRPr lang="ru-RU" sz="2400" dirty="0" smtClean="0">
                        <a:solidFill>
                          <a:schemeClr val="tx1"/>
                        </a:solidFill>
                      </a:endParaRPr>
                    </a:p>
                    <a:p>
                      <a:r>
                        <a:rPr lang="ru-RU" sz="2400" dirty="0" smtClean="0">
                          <a:solidFill>
                            <a:schemeClr val="tx1"/>
                          </a:solidFill>
                        </a:rPr>
                        <a:t>Сьерра-Невада</a:t>
                      </a:r>
                    </a:p>
                    <a:p>
                      <a:r>
                        <a:rPr lang="ru-RU" sz="2400" dirty="0" smtClean="0">
                          <a:solidFill>
                            <a:schemeClr val="tx1"/>
                          </a:solidFill>
                        </a:rPr>
                        <a:t>Миссури штаты</a:t>
                      </a:r>
                    </a:p>
                    <a:p>
                      <a:r>
                        <a:rPr lang="ru-RU" sz="2400" dirty="0" smtClean="0">
                          <a:solidFill>
                            <a:schemeClr val="tx1"/>
                          </a:solidFill>
                        </a:rPr>
                        <a:t>Рио-Гранде</a:t>
                      </a:r>
                    </a:p>
                    <a:p>
                      <a:r>
                        <a:rPr lang="ru-RU" sz="2400" dirty="0" smtClean="0">
                          <a:solidFill>
                            <a:schemeClr val="tx1"/>
                          </a:solidFill>
                        </a:rPr>
                        <a:t>Чикаго</a:t>
                      </a:r>
                    </a:p>
                    <a:p>
                      <a:r>
                        <a:rPr lang="ru-RU" sz="2400" dirty="0" smtClean="0">
                          <a:solidFill>
                            <a:schemeClr val="tx1"/>
                          </a:solidFill>
                        </a:rPr>
                        <a:t>Эри </a:t>
                      </a:r>
                      <a:r>
                        <a:rPr lang="ru-RU" sz="2400" dirty="0" err="1" smtClean="0">
                          <a:solidFill>
                            <a:schemeClr val="tx1"/>
                          </a:solidFill>
                        </a:rPr>
                        <a:t>көлі</a:t>
                      </a:r>
                      <a:endParaRPr lang="ru-RU" sz="2400" dirty="0" smtClean="0">
                        <a:solidFill>
                          <a:schemeClr val="tx1"/>
                        </a:solidFill>
                      </a:endParaRPr>
                    </a:p>
                    <a:p>
                      <a:r>
                        <a:rPr lang="ru-RU" sz="2400" dirty="0" smtClean="0">
                          <a:solidFill>
                            <a:schemeClr val="tx1"/>
                          </a:solidFill>
                        </a:rPr>
                        <a:t>Мичиган </a:t>
                      </a:r>
                      <a:r>
                        <a:rPr lang="ru-RU" sz="2400" dirty="0" err="1" smtClean="0">
                          <a:solidFill>
                            <a:schemeClr val="tx1"/>
                          </a:solidFill>
                        </a:rPr>
                        <a:t>көлі</a:t>
                      </a:r>
                      <a:endParaRPr lang="ru-RU" sz="2400" dirty="0" smtClean="0">
                        <a:solidFill>
                          <a:schemeClr val="tx1"/>
                        </a:solidFill>
                      </a:endParaRPr>
                    </a:p>
                    <a:p>
                      <a:r>
                        <a:rPr lang="en-US" sz="2400" dirty="0" err="1" smtClean="0">
                          <a:solidFill>
                            <a:schemeClr val="tx1"/>
                          </a:solidFill>
                        </a:rPr>
                        <a:t>LakeSuperior</a:t>
                      </a:r>
                      <a:endParaRPr lang="en-US" sz="2400" dirty="0" smtClean="0">
                        <a:solidFill>
                          <a:schemeClr val="tx1"/>
                        </a:solidFill>
                      </a:endParaRPr>
                    </a:p>
                    <a:p>
                      <a:r>
                        <a:rPr lang="en-US" sz="2400" dirty="0" smtClean="0">
                          <a:solidFill>
                            <a:schemeClr val="tx1"/>
                          </a:solidFill>
                        </a:rPr>
                        <a:t>Lake Ontario</a:t>
                      </a:r>
                    </a:p>
                    <a:p>
                      <a:r>
                        <a:rPr lang="en-US" sz="2400" dirty="0" err="1" smtClean="0">
                          <a:solidFill>
                            <a:schemeClr val="tx1"/>
                          </a:solidFill>
                        </a:rPr>
                        <a:t>LakeHuron</a:t>
                      </a:r>
                      <a:endParaRPr lang="ru-RU" sz="2400" dirty="0">
                        <a:solidFill>
                          <a:schemeClr val="tx1"/>
                        </a:solidFill>
                      </a:endParaRPr>
                    </a:p>
                  </a:txBody>
                  <a:tcPr>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428604"/>
            <a:ext cx="8229600" cy="5143536"/>
          </a:xfrm>
        </p:spPr>
        <p:txBody>
          <a:bodyPr>
            <a:noAutofit/>
          </a:bodyPr>
          <a:lstStyle/>
          <a:p>
            <a:r>
              <a:rPr lang="en-US" sz="3200" dirty="0" smtClean="0"/>
              <a:t>The USA is situated in the centre of North America excluding the territory of Alaska (north – west of Canada) and Hawaii (in the Pacific ocean). It is washed by the Pacific ocean in the west and the Atlantic in the east. The USA borders on Canada in the north, Mexico in the south. It has a sea-border with Russia. It is the Bering Strait. The main rivers of the USA are the Mississippi, the Missouri, the Colorado and others.</a:t>
            </a:r>
            <a:br>
              <a:rPr lang="en-US" sz="3200" dirty="0" smtClean="0"/>
            </a:br>
            <a:endParaRPr lang="ru-RU"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785818"/>
          </a:xfrm>
        </p:spPr>
        <p:txBody>
          <a:bodyPr>
            <a:noAutofit/>
          </a:bodyPr>
          <a:lstStyle/>
          <a:p>
            <a:r>
              <a:rPr lang="ru-RU" sz="1800" dirty="0" err="1" smtClean="0">
                <a:solidFill>
                  <a:schemeClr val="tx1"/>
                </a:solidFill>
              </a:rPr>
              <a:t>Mainpart</a:t>
            </a:r>
            <a:r>
              <a:rPr lang="en-US" sz="1800" dirty="0" smtClean="0">
                <a:solidFill>
                  <a:schemeClr val="tx1"/>
                </a:solidFill>
              </a:rPr>
              <a:t/>
            </a:r>
            <a:br>
              <a:rPr lang="en-US" sz="1800" dirty="0" smtClean="0">
                <a:solidFill>
                  <a:schemeClr val="tx1"/>
                </a:solidFill>
              </a:rPr>
            </a:br>
            <a:r>
              <a:rPr lang="en-US" sz="1800" dirty="0" smtClean="0">
                <a:solidFill>
                  <a:schemeClr val="tx1"/>
                </a:solidFill>
              </a:rPr>
              <a:t>Pupils read the text about the USA. </a:t>
            </a:r>
            <a:r>
              <a:rPr lang="ru-RU" sz="3600" dirty="0" smtClean="0"/>
              <a:t/>
            </a:r>
            <a:br>
              <a:rPr lang="ru-RU" sz="3600" dirty="0" smtClean="0"/>
            </a:br>
            <a:endParaRPr lang="ru-RU" sz="3600" dirty="0"/>
          </a:p>
        </p:txBody>
      </p:sp>
      <p:sp>
        <p:nvSpPr>
          <p:cNvPr id="3" name="Содержимое 2"/>
          <p:cNvSpPr>
            <a:spLocks noGrp="1"/>
          </p:cNvSpPr>
          <p:nvPr>
            <p:ph idx="1"/>
          </p:nvPr>
        </p:nvSpPr>
        <p:spPr>
          <a:xfrm>
            <a:off x="457200" y="571480"/>
            <a:ext cx="8229600" cy="5753120"/>
          </a:xfrm>
        </p:spPr>
        <p:txBody>
          <a:bodyPr>
            <a:noAutofit/>
          </a:bodyPr>
          <a:lstStyle/>
          <a:p>
            <a:pPr algn="ctr"/>
            <a:r>
              <a:rPr lang="en-US" sz="1600" b="1" dirty="0" smtClean="0"/>
              <a:t>Geographical position of the USA</a:t>
            </a:r>
            <a:endParaRPr lang="ru-RU" sz="1600" dirty="0" smtClean="0"/>
          </a:p>
          <a:p>
            <a:r>
              <a:rPr lang="en-US" sz="1600" u="sng" dirty="0" smtClean="0"/>
              <a:t>The USA</a:t>
            </a:r>
            <a:r>
              <a:rPr lang="en-US" sz="1600" dirty="0" smtClean="0"/>
              <a:t> is the 4</a:t>
            </a:r>
            <a:r>
              <a:rPr lang="en-US" sz="1600" baseline="30000" dirty="0" smtClean="0"/>
              <a:t>th</a:t>
            </a:r>
            <a:r>
              <a:rPr lang="en-US" sz="1600" dirty="0" smtClean="0"/>
              <a:t> largest country in the world (after </a:t>
            </a:r>
            <a:r>
              <a:rPr lang="en-US" sz="1600" u="sng" dirty="0" smtClean="0"/>
              <a:t>Russia</a:t>
            </a:r>
            <a:r>
              <a:rPr lang="en-US" sz="1600" dirty="0" smtClean="0"/>
              <a:t>, </a:t>
            </a:r>
            <a:r>
              <a:rPr lang="en-US" sz="1600" u="sng" dirty="0" smtClean="0"/>
              <a:t>Canada</a:t>
            </a:r>
            <a:r>
              <a:rPr lang="en-US" sz="1600" dirty="0" smtClean="0"/>
              <a:t> and </a:t>
            </a:r>
            <a:r>
              <a:rPr lang="en-US" sz="1600" u="sng" dirty="0" smtClean="0"/>
              <a:t>China</a:t>
            </a:r>
            <a:r>
              <a:rPr lang="en-US" sz="1600" dirty="0" smtClean="0"/>
              <a:t>). It is situated in central </a:t>
            </a:r>
            <a:r>
              <a:rPr lang="en-US" sz="1600" u="sng" dirty="0" smtClean="0"/>
              <a:t>North America</a:t>
            </a:r>
            <a:r>
              <a:rPr lang="en-US" sz="1600" dirty="0" smtClean="0"/>
              <a:t> and stretches from </a:t>
            </a:r>
            <a:r>
              <a:rPr lang="en-US" sz="1600" u="sng" dirty="0" smtClean="0"/>
              <a:t>the Pacific</a:t>
            </a:r>
            <a:r>
              <a:rPr lang="en-US" sz="1600" dirty="0" smtClean="0"/>
              <a:t> to </a:t>
            </a:r>
            <a:r>
              <a:rPr lang="en-US" sz="1600" u="sng" dirty="0" smtClean="0"/>
              <a:t>the Atlantic Ocean.</a:t>
            </a:r>
            <a:r>
              <a:rPr lang="en-US" sz="1600" dirty="0" smtClean="0"/>
              <a:t> </a:t>
            </a:r>
            <a:r>
              <a:rPr lang="en-US" sz="1600" u="sng" dirty="0" smtClean="0"/>
              <a:t>It borders on Canada in the north and Mexico in the south and has a sea-border with Russia. It also includes Alaska and Hawaii.</a:t>
            </a:r>
            <a:endParaRPr lang="ru-RU" sz="1600" dirty="0" smtClean="0"/>
          </a:p>
          <a:p>
            <a:r>
              <a:rPr lang="en-US" sz="1600" u="sng" dirty="0" smtClean="0"/>
              <a:t>The total area of the country is 9.4 million square kilometers. The enormous size of the country influences the diversity of landscape, climate and even people.</a:t>
            </a:r>
            <a:endParaRPr lang="ru-RU" sz="1600" dirty="0" smtClean="0"/>
          </a:p>
          <a:p>
            <a:r>
              <a:rPr lang="en-US" sz="1600" dirty="0" smtClean="0"/>
              <a:t>The West is a mountainous area of </a:t>
            </a:r>
            <a:r>
              <a:rPr lang="en-US" sz="1600" u="sng" dirty="0" smtClean="0"/>
              <a:t>the Rocky Mountains</a:t>
            </a:r>
            <a:r>
              <a:rPr lang="en-US" sz="1600" dirty="0" smtClean="0"/>
              <a:t>, </a:t>
            </a:r>
            <a:r>
              <a:rPr lang="en-US" sz="1600" u="sng" dirty="0" smtClean="0"/>
              <a:t>the Cordillera</a:t>
            </a:r>
            <a:r>
              <a:rPr lang="en-US" sz="1600" dirty="0" smtClean="0"/>
              <a:t> and </a:t>
            </a:r>
            <a:r>
              <a:rPr lang="en-US" sz="1600" u="sng" dirty="0" smtClean="0"/>
              <a:t>the Sierra Nevada</a:t>
            </a:r>
            <a:r>
              <a:rPr lang="en-US" sz="1600" dirty="0" smtClean="0"/>
              <a:t>. The highest peak is </a:t>
            </a:r>
            <a:r>
              <a:rPr lang="en-US" sz="1600" u="sng" dirty="0" smtClean="0"/>
              <a:t>Mount McKinley</a:t>
            </a:r>
            <a:r>
              <a:rPr lang="en-US" sz="1600" dirty="0" smtClean="0"/>
              <a:t> in </a:t>
            </a:r>
            <a:r>
              <a:rPr lang="en-US" sz="1600" u="sng" dirty="0" smtClean="0"/>
              <a:t>Alaska</a:t>
            </a:r>
            <a:r>
              <a:rPr lang="en-US" sz="1600" dirty="0" smtClean="0"/>
              <a:t>(6,000 meters).</a:t>
            </a:r>
            <a:endParaRPr lang="ru-RU" sz="1600" dirty="0" smtClean="0"/>
          </a:p>
          <a:p>
            <a:r>
              <a:rPr lang="en-US" sz="1600" dirty="0" smtClean="0"/>
              <a:t>As compared with </a:t>
            </a:r>
            <a:r>
              <a:rPr lang="en-US" sz="1600" u="sng" dirty="0" smtClean="0"/>
              <a:t>the Appalachians</a:t>
            </a:r>
            <a:r>
              <a:rPr lang="en-US" sz="1600" dirty="0" smtClean="0"/>
              <a:t> in the east, the Rocky Mountains are sharp and rugged, over 4,000 meters high, rich in gold, copper, lead, silver and other minerals.</a:t>
            </a:r>
            <a:endParaRPr lang="ru-RU" sz="1600" dirty="0" smtClean="0"/>
          </a:p>
          <a:p>
            <a:r>
              <a:rPr lang="en-US" sz="1600" dirty="0" smtClean="0"/>
              <a:t>The longest rivers are </a:t>
            </a:r>
            <a:r>
              <a:rPr lang="en-US" sz="1600" u="sng" dirty="0" smtClean="0"/>
              <a:t>the Mississippi</a:t>
            </a:r>
            <a:r>
              <a:rPr lang="en-US" sz="1600" dirty="0" smtClean="0"/>
              <a:t> (6,400 kilometers), «the father of waters», </a:t>
            </a:r>
            <a:r>
              <a:rPr lang="en-US" sz="1600" u="sng" dirty="0" smtClean="0"/>
              <a:t>the Missouri</a:t>
            </a:r>
            <a:r>
              <a:rPr lang="en-US" sz="1600" dirty="0" smtClean="0"/>
              <a:t>(1,600 kilometers), </a:t>
            </a:r>
            <a:r>
              <a:rPr lang="en-US" sz="1600" u="sng" dirty="0" smtClean="0"/>
              <a:t>the Colorado</a:t>
            </a:r>
            <a:r>
              <a:rPr lang="en-US" sz="1600" dirty="0" smtClean="0"/>
              <a:t> wild, restless and angry, </a:t>
            </a:r>
            <a:r>
              <a:rPr lang="en-US" sz="1600" u="sng" dirty="0" smtClean="0"/>
              <a:t>the Columbia</a:t>
            </a:r>
            <a:r>
              <a:rPr lang="en-US" sz="1600" dirty="0" smtClean="0"/>
              <a:t> full of quiet dignity and </a:t>
            </a:r>
            <a:r>
              <a:rPr lang="en-US" sz="1600" u="sng" dirty="0" smtClean="0"/>
              <a:t>the Rio Grande</a:t>
            </a:r>
            <a:r>
              <a:rPr lang="en-US" sz="1600" dirty="0" smtClean="0"/>
              <a:t> (3,200 kilometers), a national boundary between the USA and Mexican sizes. The largest state is Alaska.</a:t>
            </a:r>
            <a:endParaRPr lang="ru-RU" sz="1600" dirty="0" smtClean="0"/>
          </a:p>
          <a:p>
            <a:r>
              <a:rPr lang="en-US" sz="1600" dirty="0" smtClean="0"/>
              <a:t>The Colorado forms </a:t>
            </a:r>
            <a:r>
              <a:rPr lang="en-US" sz="1600" u="sng" dirty="0" smtClean="0"/>
              <a:t>the Grand Canyon</a:t>
            </a:r>
            <a:r>
              <a:rPr lang="en-US" sz="1600" dirty="0" smtClean="0"/>
              <a:t>, which strikes one's imagination as a fabulous phenomenon of nature. Its perpendicular walls go up to 1,500 meters above the river level. The USA has thousands of lakes of all kinds</a:t>
            </a:r>
            <a:endParaRPr lang="ru-RU" sz="1600" dirty="0" smtClean="0"/>
          </a:p>
          <a:p>
            <a:r>
              <a:rPr lang="en-US" sz="1600" u="sng" dirty="0" smtClean="0"/>
              <a:t>The Great Lakes</a:t>
            </a:r>
            <a:r>
              <a:rPr lang="en-US" sz="1600" dirty="0" smtClean="0"/>
              <a:t> make up the largest group; they are the greatest collection of fresh water lakes in the world with the total area equal to that of Great Britain. They are Lakes Huron, Erie, Ontario, Michigan, Superior. Here the famous </a:t>
            </a:r>
            <a:r>
              <a:rPr lang="en-US" sz="1600" u="sng" dirty="0" smtClean="0"/>
              <a:t>Niagara </a:t>
            </a:r>
            <a:r>
              <a:rPr lang="en-US" sz="1600" u="sng" dirty="0" err="1" smtClean="0"/>
              <a:t>Falls</a:t>
            </a:r>
            <a:r>
              <a:rPr lang="en-US" sz="1600" dirty="0" err="1" smtClean="0"/>
              <a:t>precipitate</a:t>
            </a:r>
            <a:r>
              <a:rPr lang="en-US" sz="1600" dirty="0" smtClean="0"/>
              <a:t> from the height of 50 </a:t>
            </a:r>
            <a:r>
              <a:rPr lang="en-US" sz="1600" dirty="0" err="1" smtClean="0"/>
              <a:t>meteres</a:t>
            </a:r>
            <a:r>
              <a:rPr lang="en-US" sz="1600" dirty="0" smtClean="0"/>
              <a:t>. Among salty lakes </a:t>
            </a:r>
            <a:r>
              <a:rPr lang="en-US" sz="1600" u="sng" dirty="0" smtClean="0"/>
              <a:t>the Great Salt Lake</a:t>
            </a:r>
            <a:r>
              <a:rPr lang="en-US" sz="1600" dirty="0" smtClean="0"/>
              <a:t> in </a:t>
            </a:r>
            <a:r>
              <a:rPr lang="en-US" sz="1600" u="sng" dirty="0" smtClean="0"/>
              <a:t>Utah</a:t>
            </a:r>
            <a:r>
              <a:rPr lang="en-US" sz="1600" dirty="0" smtClean="0"/>
              <a:t> and </a:t>
            </a:r>
            <a:r>
              <a:rPr lang="en-US" sz="1600" u="sng" dirty="0" smtClean="0"/>
              <a:t>the Salton Sea</a:t>
            </a:r>
            <a:r>
              <a:rPr lang="en-US" sz="1600" dirty="0" smtClean="0"/>
              <a:t> in </a:t>
            </a:r>
            <a:r>
              <a:rPr lang="en-US" sz="1600" u="sng" dirty="0" smtClean="0"/>
              <a:t>California</a:t>
            </a:r>
            <a:r>
              <a:rPr lang="en-US" sz="1600" dirty="0" smtClean="0"/>
              <a:t> are the most famous. They are rich in salt (6,000 million tons).</a:t>
            </a:r>
            <a:endParaRPr lang="ru-RU"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600" b="1" dirty="0" smtClean="0">
                <a:solidFill>
                  <a:schemeClr val="tx1"/>
                </a:solidFill>
              </a:rPr>
              <a:t>Task “True” or “False”.</a:t>
            </a:r>
            <a:r>
              <a:rPr lang="ru-RU" sz="3600" dirty="0" smtClean="0">
                <a:solidFill>
                  <a:schemeClr val="tx1"/>
                </a:solidFill>
              </a:rPr>
              <a:t/>
            </a:r>
            <a:br>
              <a:rPr lang="ru-RU" sz="3600" dirty="0" smtClean="0">
                <a:solidFill>
                  <a:schemeClr val="tx1"/>
                </a:solidFill>
              </a:rPr>
            </a:br>
            <a:r>
              <a:rPr lang="en-US" sz="3600" i="1" dirty="0" smtClean="0">
                <a:solidFill>
                  <a:schemeClr val="tx1"/>
                </a:solidFill>
              </a:rPr>
              <a:t>You should say these sentences “True” or “False”.</a:t>
            </a:r>
            <a:r>
              <a:rPr lang="ru-RU" dirty="0" smtClean="0"/>
              <a:t/>
            </a:r>
            <a:br>
              <a:rPr lang="ru-RU" dirty="0" smtClean="0"/>
            </a:br>
            <a:endParaRPr lang="ru-RU" dirty="0"/>
          </a:p>
        </p:txBody>
      </p:sp>
      <p:sp>
        <p:nvSpPr>
          <p:cNvPr id="3" name="Содержимое 2"/>
          <p:cNvSpPr>
            <a:spLocks noGrp="1"/>
          </p:cNvSpPr>
          <p:nvPr>
            <p:ph idx="1"/>
          </p:nvPr>
        </p:nvSpPr>
        <p:spPr>
          <a:xfrm>
            <a:off x="457200" y="1285860"/>
            <a:ext cx="8229600" cy="5038740"/>
          </a:xfrm>
        </p:spPr>
        <p:txBody>
          <a:bodyPr>
            <a:normAutofit fontScale="85000" lnSpcReduction="20000"/>
          </a:bodyPr>
          <a:lstStyle/>
          <a:p>
            <a:r>
              <a:rPr lang="en-US" dirty="0" smtClean="0">
                <a:latin typeface="Arial Black" pitchFamily="34" charset="0"/>
              </a:rPr>
              <a:t>1.The USA is the 10</a:t>
            </a:r>
            <a:r>
              <a:rPr lang="en-US" baseline="30000" dirty="0" smtClean="0">
                <a:latin typeface="Arial Black" pitchFamily="34" charset="0"/>
              </a:rPr>
              <a:t>th</a:t>
            </a:r>
            <a:r>
              <a:rPr lang="en-US" dirty="0" smtClean="0">
                <a:latin typeface="Arial Black" pitchFamily="34" charset="0"/>
              </a:rPr>
              <a:t> largest country in the world.</a:t>
            </a:r>
            <a:endParaRPr lang="ru-RU" dirty="0" smtClean="0">
              <a:latin typeface="Arial Black" pitchFamily="34" charset="0"/>
            </a:endParaRPr>
          </a:p>
          <a:p>
            <a:r>
              <a:rPr lang="en-US" dirty="0" smtClean="0">
                <a:latin typeface="Arial Black" pitchFamily="34" charset="0"/>
              </a:rPr>
              <a:t>2.It borders on Kazakhstan in the north and Mexico in the south and has a sea-border with Russia. </a:t>
            </a:r>
            <a:endParaRPr lang="ru-RU" dirty="0" smtClean="0">
              <a:latin typeface="Arial Black" pitchFamily="34" charset="0"/>
            </a:endParaRPr>
          </a:p>
          <a:p>
            <a:r>
              <a:rPr lang="en-US" dirty="0" smtClean="0">
                <a:latin typeface="Arial Black" pitchFamily="34" charset="0"/>
              </a:rPr>
              <a:t>3.The longest rivers are the Mississippi (6,400 kilometers), the Missouri(1,600 kilometers) </a:t>
            </a:r>
            <a:endParaRPr lang="ru-RU" dirty="0" smtClean="0">
              <a:latin typeface="Arial Black" pitchFamily="34" charset="0"/>
            </a:endParaRPr>
          </a:p>
          <a:p>
            <a:r>
              <a:rPr lang="en-US" dirty="0" smtClean="0">
                <a:latin typeface="Arial Black" pitchFamily="34" charset="0"/>
              </a:rPr>
              <a:t>4. Mississippi (6,400 kilometers) is «the mother of waters». </a:t>
            </a:r>
            <a:endParaRPr lang="ru-RU" dirty="0" smtClean="0">
              <a:latin typeface="Arial Black" pitchFamily="34" charset="0"/>
            </a:endParaRPr>
          </a:p>
          <a:p>
            <a:r>
              <a:rPr lang="en-US" dirty="0" smtClean="0">
                <a:latin typeface="Arial Black" pitchFamily="34" charset="0"/>
              </a:rPr>
              <a:t>5.The USA situated in the central North part of America.</a:t>
            </a:r>
            <a:r>
              <a:rPr lang="en-US" b="1" dirty="0" smtClean="0">
                <a:latin typeface="Arial Black" pitchFamily="34" charset="0"/>
              </a:rPr>
              <a:t> </a:t>
            </a:r>
            <a:endParaRPr lang="ru-RU" dirty="0" smtClean="0">
              <a:latin typeface="Arial Black" pitchFamily="34" charset="0"/>
            </a:endParaRPr>
          </a:p>
          <a:p>
            <a:r>
              <a:rPr lang="en-US" dirty="0" smtClean="0">
                <a:latin typeface="Arial Black" pitchFamily="34" charset="0"/>
              </a:rPr>
              <a:t>6.The total area of the country is 10 million square kilometers. </a:t>
            </a:r>
            <a:endParaRPr lang="ru-RU" dirty="0" smtClean="0">
              <a:latin typeface="Arial Black" pitchFamily="34" charset="0"/>
            </a:endParaRPr>
          </a:p>
          <a:p>
            <a:r>
              <a:rPr lang="en-US" dirty="0" smtClean="0">
                <a:latin typeface="Arial Black" pitchFamily="34" charset="0"/>
              </a:rPr>
              <a:t>7.The famous Niagara Falls precipitate from the height of 50 meters. </a:t>
            </a:r>
            <a:endParaRPr lang="ru-RU" dirty="0" smtClean="0">
              <a:latin typeface="Arial Black" pitchFamily="34" charset="0"/>
            </a:endParaRPr>
          </a:p>
          <a:p>
            <a:r>
              <a:rPr lang="en-US" dirty="0" smtClean="0">
                <a:latin typeface="Arial Black" pitchFamily="34" charset="0"/>
              </a:rPr>
              <a:t>8.The USA has hundreds of lakes of all kinds. </a:t>
            </a:r>
            <a:endParaRPr lang="ru-RU" dirty="0" smtClean="0">
              <a:latin typeface="Arial Black" pitchFamily="34" charset="0"/>
            </a:endParaRP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138</TotalTime>
  <Words>315</Words>
  <Application>Microsoft Office PowerPoint</Application>
  <PresentationFormat>Экран (4:3)</PresentationFormat>
  <Paragraphs>113</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Поток</vt:lpstr>
      <vt:lpstr>      Geographical position of the USA</vt:lpstr>
      <vt:lpstr>Слайд 2</vt:lpstr>
      <vt:lpstr>Organization moment </vt:lpstr>
      <vt:lpstr>Brainstorming </vt:lpstr>
      <vt:lpstr>     Before you make a new theme let's me introduce you with new words: </vt:lpstr>
      <vt:lpstr>Слайд 6</vt:lpstr>
      <vt:lpstr>The USA is situated in the centre of North America excluding the territory of Alaska (north – west of Canada) and Hawaii (in the Pacific ocean). It is washed by the Pacific ocean in the west and the Atlantic in the east. The USA borders on Canada in the north, Mexico in the south. It has a sea-border with Russia. It is the Bering Strait. The main rivers of the USA are the Mississippi, the Missouri, the Colorado and others. </vt:lpstr>
      <vt:lpstr>Mainpart Pupils read the text about the USA.  </vt:lpstr>
      <vt:lpstr>Task “True” or “False”. You should say these sentences “True” or “False”. </vt:lpstr>
      <vt:lpstr>Слайд 10</vt:lpstr>
      <vt:lpstr>Слайд 11</vt:lpstr>
      <vt:lpstr>Слайд 12</vt:lpstr>
      <vt:lpstr>Слайд 13</vt:lpstr>
      <vt:lpstr>Слайд 14</vt:lpstr>
      <vt:lpstr>Слайд 15</vt:lpstr>
      <vt:lpstr>Слайд 16</vt:lpstr>
      <vt:lpstr>        Home task:  Write 5 sent – s to PPCT To retell the text learn by heart the new words Marking: you are good today. Thank you for the lesson.  </vt:lpstr>
      <vt:lpstr>Слайд 18</vt:lpstr>
      <vt:lpstr>Слайд 19</vt:lpstr>
      <vt:lpstr>Слайд 20</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Geographical position of the USA</dc:title>
  <dc:creator>HP</dc:creator>
  <cp:lastModifiedBy>HP</cp:lastModifiedBy>
  <cp:revision>14</cp:revision>
  <dcterms:created xsi:type="dcterms:W3CDTF">2018-01-11T12:51:02Z</dcterms:created>
  <dcterms:modified xsi:type="dcterms:W3CDTF">2018-01-11T17:07:20Z</dcterms:modified>
</cp:coreProperties>
</file>