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7" r:id="rId3"/>
    <p:sldId id="289" r:id="rId4"/>
    <p:sldId id="258" r:id="rId5"/>
    <p:sldId id="266" r:id="rId6"/>
    <p:sldId id="265" r:id="rId7"/>
    <p:sldId id="275" r:id="rId8"/>
    <p:sldId id="281" r:id="rId9"/>
    <p:sldId id="269" r:id="rId10"/>
    <p:sldId id="276" r:id="rId11"/>
    <p:sldId id="287" r:id="rId12"/>
    <p:sldId id="282" r:id="rId13"/>
    <p:sldId id="271" r:id="rId14"/>
    <p:sldId id="277" r:id="rId15"/>
    <p:sldId id="288" r:id="rId16"/>
    <p:sldId id="283" r:id="rId17"/>
    <p:sldId id="272" r:id="rId18"/>
    <p:sldId id="278" r:id="rId19"/>
    <p:sldId id="284" r:id="rId20"/>
    <p:sldId id="274" r:id="rId21"/>
    <p:sldId id="279" r:id="rId22"/>
    <p:sldId id="280" r:id="rId23"/>
    <p:sldId id="285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b="1" kern="1200" baseline="-250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 baseline="-250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 baseline="-250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 baseline="-250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 baseline="-250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kern="1200" baseline="-250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kern="1200" baseline="-250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kern="1200" baseline="-250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kern="1200" baseline="-250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3333FF"/>
    <a:srgbClr val="FF3300"/>
    <a:srgbClr val="00CC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8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FC0C1C-7443-400F-BFED-15D09BDF612B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B0AEB5-7B8F-422E-827A-11393D9C6E6E}">
      <dgm:prSet phldrT="[Текст]"/>
      <dgm:spPr/>
      <dgm:t>
        <a:bodyPr/>
        <a:lstStyle/>
        <a:p>
          <a:r>
            <a:rPr lang="ru-RU" dirty="0" smtClean="0"/>
            <a:t>Исследуйте растворы хлорида калия, сульфида натрия и хлорида цинка при помощи универсального индикатора. Что наблюдаете. Объясните причины наблюдений.</a:t>
          </a:r>
          <a:endParaRPr lang="ru-RU" dirty="0"/>
        </a:p>
      </dgm:t>
    </dgm:pt>
    <dgm:pt modelId="{F29B6E74-744D-4719-B178-32868E881F30}" type="parTrans" cxnId="{38C9EB19-0EDA-4BC1-9B07-42B35937D935}">
      <dgm:prSet/>
      <dgm:spPr/>
      <dgm:t>
        <a:bodyPr/>
        <a:lstStyle/>
        <a:p>
          <a:endParaRPr lang="ru-RU"/>
        </a:p>
      </dgm:t>
    </dgm:pt>
    <dgm:pt modelId="{A16969EC-4E9C-4D8D-8F7C-191668451A7C}" type="sibTrans" cxnId="{38C9EB19-0EDA-4BC1-9B07-42B35937D935}">
      <dgm:prSet/>
      <dgm:spPr/>
      <dgm:t>
        <a:bodyPr/>
        <a:lstStyle/>
        <a:p>
          <a:endParaRPr lang="ru-RU"/>
        </a:p>
      </dgm:t>
    </dgm:pt>
    <dgm:pt modelId="{A3C10A1B-3294-4634-8052-1A1F5A420C27}">
      <dgm:prSet/>
      <dgm:spPr/>
      <dgm:t>
        <a:bodyPr/>
        <a:lstStyle/>
        <a:p>
          <a:r>
            <a:rPr lang="ru-RU" smtClean="0"/>
            <a:t>Исследуйте растворы хлорида натрия, карбоната натрия и хлорида алюминия при помощи универсального индикатора. Что наблюдаете. Объясните причины наблюдений.</a:t>
          </a:r>
          <a:endParaRPr lang="ru-RU"/>
        </a:p>
      </dgm:t>
    </dgm:pt>
    <dgm:pt modelId="{1795E056-B903-47B8-A545-20CD8A72E00C}" type="parTrans" cxnId="{3E507743-E899-40CD-8908-7503E0B3DA99}">
      <dgm:prSet/>
      <dgm:spPr/>
      <dgm:t>
        <a:bodyPr/>
        <a:lstStyle/>
        <a:p>
          <a:endParaRPr lang="ru-RU"/>
        </a:p>
      </dgm:t>
    </dgm:pt>
    <dgm:pt modelId="{3084F019-FEBC-4C70-97E0-6C0BC2377027}" type="sibTrans" cxnId="{3E507743-E899-40CD-8908-7503E0B3DA99}">
      <dgm:prSet/>
      <dgm:spPr/>
      <dgm:t>
        <a:bodyPr/>
        <a:lstStyle/>
        <a:p>
          <a:endParaRPr lang="ru-RU"/>
        </a:p>
      </dgm:t>
    </dgm:pt>
    <dgm:pt modelId="{C055CD9A-B718-410B-A882-53D38F4BC1FA}">
      <dgm:prSet/>
      <dgm:spPr/>
      <dgm:t>
        <a:bodyPr/>
        <a:lstStyle/>
        <a:p>
          <a:r>
            <a:rPr lang="ru-RU" dirty="0" smtClean="0"/>
            <a:t>Исследуйте растворы сульфата натрия, карбоната калия и сульфата алюминия при помощи универсального индикатора. Что наблюдаете. Объясните причины наблюдений.</a:t>
          </a:r>
          <a:endParaRPr lang="ru-RU" dirty="0"/>
        </a:p>
      </dgm:t>
    </dgm:pt>
    <dgm:pt modelId="{F6CC5168-DAE3-4B1A-A4CA-EC99828169BD}" type="parTrans" cxnId="{9320DFAD-BF68-4B1D-8F17-E95A3B7AA67A}">
      <dgm:prSet/>
      <dgm:spPr/>
      <dgm:t>
        <a:bodyPr/>
        <a:lstStyle/>
        <a:p>
          <a:endParaRPr lang="ru-RU"/>
        </a:p>
      </dgm:t>
    </dgm:pt>
    <dgm:pt modelId="{4E77861D-2AD7-46C4-9E05-136B34C70788}" type="sibTrans" cxnId="{9320DFAD-BF68-4B1D-8F17-E95A3B7AA67A}">
      <dgm:prSet/>
      <dgm:spPr/>
      <dgm:t>
        <a:bodyPr/>
        <a:lstStyle/>
        <a:p>
          <a:endParaRPr lang="ru-RU"/>
        </a:p>
      </dgm:t>
    </dgm:pt>
    <dgm:pt modelId="{95FD0F04-FDC2-49AE-BDD9-757621254DC2}" type="pres">
      <dgm:prSet presAssocID="{21FC0C1C-7443-400F-BFED-15D09BDF612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38DF7F-CA06-4F4B-8DB5-D98BF95E4F8C}" type="pres">
      <dgm:prSet presAssocID="{3CB0AEB5-7B8F-422E-827A-11393D9C6E6E}" presName="circle1" presStyleLbl="node1" presStyleIdx="0" presStyleCnt="3" custScaleX="100772"/>
      <dgm:spPr/>
    </dgm:pt>
    <dgm:pt modelId="{9A675411-E55B-4500-A82E-6E2BF3364786}" type="pres">
      <dgm:prSet presAssocID="{3CB0AEB5-7B8F-422E-827A-11393D9C6E6E}" presName="space" presStyleCnt="0"/>
      <dgm:spPr/>
    </dgm:pt>
    <dgm:pt modelId="{FD01E36D-1C97-4435-87EB-2A31288CAC4B}" type="pres">
      <dgm:prSet presAssocID="{3CB0AEB5-7B8F-422E-827A-11393D9C6E6E}" presName="rect1" presStyleLbl="alignAcc1" presStyleIdx="0" presStyleCnt="3"/>
      <dgm:spPr/>
      <dgm:t>
        <a:bodyPr/>
        <a:lstStyle/>
        <a:p>
          <a:endParaRPr lang="ru-RU"/>
        </a:p>
      </dgm:t>
    </dgm:pt>
    <dgm:pt modelId="{A4B90C14-DF7C-4EE8-8152-D6BDD840F45A}" type="pres">
      <dgm:prSet presAssocID="{A3C10A1B-3294-4634-8052-1A1F5A420C27}" presName="vertSpace2" presStyleLbl="node1" presStyleIdx="0" presStyleCnt="3"/>
      <dgm:spPr/>
    </dgm:pt>
    <dgm:pt modelId="{D3D17F96-ABA3-40DA-B863-4509B50B407F}" type="pres">
      <dgm:prSet presAssocID="{A3C10A1B-3294-4634-8052-1A1F5A420C27}" presName="circle2" presStyleLbl="node1" presStyleIdx="1" presStyleCnt="3"/>
      <dgm:spPr/>
    </dgm:pt>
    <dgm:pt modelId="{9F1AE165-034C-4730-9B05-F91BC532654C}" type="pres">
      <dgm:prSet presAssocID="{A3C10A1B-3294-4634-8052-1A1F5A420C27}" presName="rect2" presStyleLbl="alignAcc1" presStyleIdx="1" presStyleCnt="3"/>
      <dgm:spPr/>
      <dgm:t>
        <a:bodyPr/>
        <a:lstStyle/>
        <a:p>
          <a:endParaRPr lang="ru-RU"/>
        </a:p>
      </dgm:t>
    </dgm:pt>
    <dgm:pt modelId="{91397BE8-5261-47D1-9F60-FDDA985C24FD}" type="pres">
      <dgm:prSet presAssocID="{C055CD9A-B718-410B-A882-53D38F4BC1FA}" presName="vertSpace3" presStyleLbl="node1" presStyleIdx="1" presStyleCnt="3"/>
      <dgm:spPr/>
    </dgm:pt>
    <dgm:pt modelId="{24F6465C-46E2-40A1-A81A-2C52C835B59A}" type="pres">
      <dgm:prSet presAssocID="{C055CD9A-B718-410B-A882-53D38F4BC1FA}" presName="circle3" presStyleLbl="node1" presStyleIdx="2" presStyleCnt="3"/>
      <dgm:spPr/>
    </dgm:pt>
    <dgm:pt modelId="{60E68F56-1064-4FF5-A281-0DB60712F3F7}" type="pres">
      <dgm:prSet presAssocID="{C055CD9A-B718-410B-A882-53D38F4BC1FA}" presName="rect3" presStyleLbl="alignAcc1" presStyleIdx="2" presStyleCnt="3"/>
      <dgm:spPr/>
      <dgm:t>
        <a:bodyPr/>
        <a:lstStyle/>
        <a:p>
          <a:endParaRPr lang="ru-RU"/>
        </a:p>
      </dgm:t>
    </dgm:pt>
    <dgm:pt modelId="{5E1CF1F6-331E-41EB-8FA7-D0D7BD591844}" type="pres">
      <dgm:prSet presAssocID="{3CB0AEB5-7B8F-422E-827A-11393D9C6E6E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DD0B2E-B5AF-4095-ADDC-B29AABB6D669}" type="pres">
      <dgm:prSet presAssocID="{A3C10A1B-3294-4634-8052-1A1F5A420C27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88944B-F879-4DBE-8FBC-B9A29D247243}" type="pres">
      <dgm:prSet presAssocID="{C055CD9A-B718-410B-A882-53D38F4BC1FA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1EAE92-2B33-466D-AB6A-147FD3A0BF40}" type="presOf" srcId="{C055CD9A-B718-410B-A882-53D38F4BC1FA}" destId="{BF88944B-F879-4DBE-8FBC-B9A29D247243}" srcOrd="1" destOrd="0" presId="urn:microsoft.com/office/officeart/2005/8/layout/target3"/>
    <dgm:cxn modelId="{38C9EB19-0EDA-4BC1-9B07-42B35937D935}" srcId="{21FC0C1C-7443-400F-BFED-15D09BDF612B}" destId="{3CB0AEB5-7B8F-422E-827A-11393D9C6E6E}" srcOrd="0" destOrd="0" parTransId="{F29B6E74-744D-4719-B178-32868E881F30}" sibTransId="{A16969EC-4E9C-4D8D-8F7C-191668451A7C}"/>
    <dgm:cxn modelId="{0B23F77D-E439-485B-8B95-4CDA6764E3B8}" type="presOf" srcId="{A3C10A1B-3294-4634-8052-1A1F5A420C27}" destId="{01DD0B2E-B5AF-4095-ADDC-B29AABB6D669}" srcOrd="1" destOrd="0" presId="urn:microsoft.com/office/officeart/2005/8/layout/target3"/>
    <dgm:cxn modelId="{8FA1F6D9-B79B-49C6-8B4D-D6B5411F9002}" type="presOf" srcId="{21FC0C1C-7443-400F-BFED-15D09BDF612B}" destId="{95FD0F04-FDC2-49AE-BDD9-757621254DC2}" srcOrd="0" destOrd="0" presId="urn:microsoft.com/office/officeart/2005/8/layout/target3"/>
    <dgm:cxn modelId="{AD861337-E5C4-447E-8535-245C1885103F}" type="presOf" srcId="{C055CD9A-B718-410B-A882-53D38F4BC1FA}" destId="{60E68F56-1064-4FF5-A281-0DB60712F3F7}" srcOrd="0" destOrd="0" presId="urn:microsoft.com/office/officeart/2005/8/layout/target3"/>
    <dgm:cxn modelId="{53C79AE6-13BB-4A6D-B6DD-A1FF35DD339C}" type="presOf" srcId="{A3C10A1B-3294-4634-8052-1A1F5A420C27}" destId="{9F1AE165-034C-4730-9B05-F91BC532654C}" srcOrd="0" destOrd="0" presId="urn:microsoft.com/office/officeart/2005/8/layout/target3"/>
    <dgm:cxn modelId="{B9949D14-023D-4612-BF20-3F64F4F36773}" type="presOf" srcId="{3CB0AEB5-7B8F-422E-827A-11393D9C6E6E}" destId="{FD01E36D-1C97-4435-87EB-2A31288CAC4B}" srcOrd="0" destOrd="0" presId="urn:microsoft.com/office/officeart/2005/8/layout/target3"/>
    <dgm:cxn modelId="{3E507743-E899-40CD-8908-7503E0B3DA99}" srcId="{21FC0C1C-7443-400F-BFED-15D09BDF612B}" destId="{A3C10A1B-3294-4634-8052-1A1F5A420C27}" srcOrd="1" destOrd="0" parTransId="{1795E056-B903-47B8-A545-20CD8A72E00C}" sibTransId="{3084F019-FEBC-4C70-97E0-6C0BC2377027}"/>
    <dgm:cxn modelId="{9320DFAD-BF68-4B1D-8F17-E95A3B7AA67A}" srcId="{21FC0C1C-7443-400F-BFED-15D09BDF612B}" destId="{C055CD9A-B718-410B-A882-53D38F4BC1FA}" srcOrd="2" destOrd="0" parTransId="{F6CC5168-DAE3-4B1A-A4CA-EC99828169BD}" sibTransId="{4E77861D-2AD7-46C4-9E05-136B34C70788}"/>
    <dgm:cxn modelId="{F9ED8877-0C2C-411D-843D-0EEF74BDB71B}" type="presOf" srcId="{3CB0AEB5-7B8F-422E-827A-11393D9C6E6E}" destId="{5E1CF1F6-331E-41EB-8FA7-D0D7BD591844}" srcOrd="1" destOrd="0" presId="urn:microsoft.com/office/officeart/2005/8/layout/target3"/>
    <dgm:cxn modelId="{D56FAE0C-4E07-4800-9DA3-EA4F8397CC8A}" type="presParOf" srcId="{95FD0F04-FDC2-49AE-BDD9-757621254DC2}" destId="{8538DF7F-CA06-4F4B-8DB5-D98BF95E4F8C}" srcOrd="0" destOrd="0" presId="urn:microsoft.com/office/officeart/2005/8/layout/target3"/>
    <dgm:cxn modelId="{7854AB11-00FE-4224-AFAA-C9D132BEA687}" type="presParOf" srcId="{95FD0F04-FDC2-49AE-BDD9-757621254DC2}" destId="{9A675411-E55B-4500-A82E-6E2BF3364786}" srcOrd="1" destOrd="0" presId="urn:microsoft.com/office/officeart/2005/8/layout/target3"/>
    <dgm:cxn modelId="{761D2DBC-F7D3-4AF7-9FE9-600F6E565074}" type="presParOf" srcId="{95FD0F04-FDC2-49AE-BDD9-757621254DC2}" destId="{FD01E36D-1C97-4435-87EB-2A31288CAC4B}" srcOrd="2" destOrd="0" presId="urn:microsoft.com/office/officeart/2005/8/layout/target3"/>
    <dgm:cxn modelId="{1486759A-9429-46E9-84B4-66A3CBF18B5D}" type="presParOf" srcId="{95FD0F04-FDC2-49AE-BDD9-757621254DC2}" destId="{A4B90C14-DF7C-4EE8-8152-D6BDD840F45A}" srcOrd="3" destOrd="0" presId="urn:microsoft.com/office/officeart/2005/8/layout/target3"/>
    <dgm:cxn modelId="{1CA20F22-5188-4836-9756-D42D0C8C5F2B}" type="presParOf" srcId="{95FD0F04-FDC2-49AE-BDD9-757621254DC2}" destId="{D3D17F96-ABA3-40DA-B863-4509B50B407F}" srcOrd="4" destOrd="0" presId="urn:microsoft.com/office/officeart/2005/8/layout/target3"/>
    <dgm:cxn modelId="{F9190673-3B0F-41A6-BD1E-9EA5E1D02919}" type="presParOf" srcId="{95FD0F04-FDC2-49AE-BDD9-757621254DC2}" destId="{9F1AE165-034C-4730-9B05-F91BC532654C}" srcOrd="5" destOrd="0" presId="urn:microsoft.com/office/officeart/2005/8/layout/target3"/>
    <dgm:cxn modelId="{1340322B-6001-4991-AD43-36753DF54EC7}" type="presParOf" srcId="{95FD0F04-FDC2-49AE-BDD9-757621254DC2}" destId="{91397BE8-5261-47D1-9F60-FDDA985C24FD}" srcOrd="6" destOrd="0" presId="urn:microsoft.com/office/officeart/2005/8/layout/target3"/>
    <dgm:cxn modelId="{1C6D9982-7DF6-4218-BF96-E7A186C6B548}" type="presParOf" srcId="{95FD0F04-FDC2-49AE-BDD9-757621254DC2}" destId="{24F6465C-46E2-40A1-A81A-2C52C835B59A}" srcOrd="7" destOrd="0" presId="urn:microsoft.com/office/officeart/2005/8/layout/target3"/>
    <dgm:cxn modelId="{08D138F9-B6E0-4EA7-90DC-65DF85E7F1EB}" type="presParOf" srcId="{95FD0F04-FDC2-49AE-BDD9-757621254DC2}" destId="{60E68F56-1064-4FF5-A281-0DB60712F3F7}" srcOrd="8" destOrd="0" presId="urn:microsoft.com/office/officeart/2005/8/layout/target3"/>
    <dgm:cxn modelId="{1B1BB2E1-F4D6-43F6-92ED-2FB4E8B6A7FD}" type="presParOf" srcId="{95FD0F04-FDC2-49AE-BDD9-757621254DC2}" destId="{5E1CF1F6-331E-41EB-8FA7-D0D7BD591844}" srcOrd="9" destOrd="0" presId="urn:microsoft.com/office/officeart/2005/8/layout/target3"/>
    <dgm:cxn modelId="{5991D8D7-E370-46CF-8839-C7E2ED300A9D}" type="presParOf" srcId="{95FD0F04-FDC2-49AE-BDD9-757621254DC2}" destId="{01DD0B2E-B5AF-4095-ADDC-B29AABB6D669}" srcOrd="10" destOrd="0" presId="urn:microsoft.com/office/officeart/2005/8/layout/target3"/>
    <dgm:cxn modelId="{26885B63-2B6E-493E-939B-E9D99A4C6816}" type="presParOf" srcId="{95FD0F04-FDC2-49AE-BDD9-757621254DC2}" destId="{BF88944B-F879-4DBE-8FBC-B9A29D247243}" srcOrd="11" destOrd="0" presId="urn:microsoft.com/office/officeart/2005/8/layout/targe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227D28-E174-4F81-AFBD-37C9A73738E1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0B2208-223A-4300-A153-C1C4EACB99B0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Нейтральная среда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D995DA87-57D8-4A87-AEDC-ABB93F512DFD}" type="parTrans" cxnId="{E222E932-F2D0-4DE1-A56E-4BFA4EDA6F4B}">
      <dgm:prSet/>
      <dgm:spPr/>
      <dgm:t>
        <a:bodyPr/>
        <a:lstStyle/>
        <a:p>
          <a:endParaRPr lang="ru-RU"/>
        </a:p>
      </dgm:t>
    </dgm:pt>
    <dgm:pt modelId="{0DAAF768-6ACC-4F55-A5F9-67471CEDB2D4}" type="sibTrans" cxnId="{E222E932-F2D0-4DE1-A56E-4BFA4EDA6F4B}">
      <dgm:prSet/>
      <dgm:spPr/>
      <dgm:t>
        <a:bodyPr/>
        <a:lstStyle/>
        <a:p>
          <a:endParaRPr lang="ru-RU"/>
        </a:p>
      </dgm:t>
    </dgm:pt>
    <dgm:pt modelId="{5F3D4D83-71D6-4E2B-8B91-A792DC230ABB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/>
            <a:t>Кислая среда</a:t>
          </a:r>
          <a:endParaRPr lang="ru-RU" dirty="0"/>
        </a:p>
      </dgm:t>
    </dgm:pt>
    <dgm:pt modelId="{F58907BB-DB43-4787-B3CF-B34E6933F746}" type="parTrans" cxnId="{1FC2B923-42F0-4935-A248-2E1175D1FDFC}">
      <dgm:prSet/>
      <dgm:spPr/>
      <dgm:t>
        <a:bodyPr/>
        <a:lstStyle/>
        <a:p>
          <a:endParaRPr lang="ru-RU"/>
        </a:p>
      </dgm:t>
    </dgm:pt>
    <dgm:pt modelId="{279772DF-5451-4C6A-9282-4F3ADEAFA4EB}" type="sibTrans" cxnId="{1FC2B923-42F0-4935-A248-2E1175D1FDFC}">
      <dgm:prSet/>
      <dgm:spPr/>
      <dgm:t>
        <a:bodyPr/>
        <a:lstStyle/>
        <a:p>
          <a:endParaRPr lang="ru-RU"/>
        </a:p>
      </dgm:t>
    </dgm:pt>
    <dgm:pt modelId="{E583A487-864C-4900-87A4-76269537110C}">
      <dgm:prSet phldrT="[Текст]"/>
      <dgm:spPr>
        <a:solidFill>
          <a:srgbClr val="0070C0"/>
        </a:solidFill>
      </dgm:spPr>
      <dgm:t>
        <a:bodyPr/>
        <a:lstStyle/>
        <a:p>
          <a:r>
            <a:rPr lang="ru-RU" dirty="0" smtClean="0"/>
            <a:t>Щелочная среда</a:t>
          </a:r>
          <a:endParaRPr lang="ru-RU" dirty="0"/>
        </a:p>
      </dgm:t>
    </dgm:pt>
    <dgm:pt modelId="{68D0010F-6BB0-49FB-85DD-FBBDCA785D89}" type="parTrans" cxnId="{3889EB7A-3081-46D0-B075-E5EFCCB9AD49}">
      <dgm:prSet/>
      <dgm:spPr/>
      <dgm:t>
        <a:bodyPr/>
        <a:lstStyle/>
        <a:p>
          <a:endParaRPr lang="ru-RU"/>
        </a:p>
      </dgm:t>
    </dgm:pt>
    <dgm:pt modelId="{A16348D7-B676-4E03-AA9C-9BE2FCE717D4}" type="sibTrans" cxnId="{3889EB7A-3081-46D0-B075-E5EFCCB9AD49}">
      <dgm:prSet/>
      <dgm:spPr/>
      <dgm:t>
        <a:bodyPr/>
        <a:lstStyle/>
        <a:p>
          <a:endParaRPr lang="ru-RU"/>
        </a:p>
      </dgm:t>
    </dgm:pt>
    <dgm:pt modelId="{89A4A5B0-86E5-4EA5-B990-EC89C7522202}" type="pres">
      <dgm:prSet presAssocID="{93227D28-E174-4F81-AFBD-37C9A73738E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6BB694-3793-4451-9599-4FC1D610EBE2}" type="pres">
      <dgm:prSet presAssocID="{F70B2208-223A-4300-A153-C1C4EACB99B0}" presName="centerShape" presStyleLbl="node0" presStyleIdx="0" presStyleCnt="1" custScaleX="116172" custScaleY="114020"/>
      <dgm:spPr/>
      <dgm:t>
        <a:bodyPr/>
        <a:lstStyle/>
        <a:p>
          <a:endParaRPr lang="ru-RU"/>
        </a:p>
      </dgm:t>
    </dgm:pt>
    <dgm:pt modelId="{6D34D594-9180-44AC-A5EA-9F2A9E0FAC18}" type="pres">
      <dgm:prSet presAssocID="{F58907BB-DB43-4787-B3CF-B34E6933F746}" presName="parTrans" presStyleLbl="bgSibTrans2D1" presStyleIdx="0" presStyleCnt="2"/>
      <dgm:spPr/>
      <dgm:t>
        <a:bodyPr/>
        <a:lstStyle/>
        <a:p>
          <a:endParaRPr lang="ru-RU"/>
        </a:p>
      </dgm:t>
    </dgm:pt>
    <dgm:pt modelId="{38053FF6-F58C-494E-A8F6-19DCBE69A959}" type="pres">
      <dgm:prSet presAssocID="{5F3D4D83-71D6-4E2B-8B91-A792DC230AB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4DE1BA-266F-413F-8E08-7ABD8EF68434}" type="pres">
      <dgm:prSet presAssocID="{68D0010F-6BB0-49FB-85DD-FBBDCA785D89}" presName="parTrans" presStyleLbl="bgSibTrans2D1" presStyleIdx="1" presStyleCnt="2"/>
      <dgm:spPr/>
      <dgm:t>
        <a:bodyPr/>
        <a:lstStyle/>
        <a:p>
          <a:endParaRPr lang="ru-RU"/>
        </a:p>
      </dgm:t>
    </dgm:pt>
    <dgm:pt modelId="{F448E7CD-4F5C-4613-8BD0-6F90862DFED2}" type="pres">
      <dgm:prSet presAssocID="{E583A487-864C-4900-87A4-76269537110C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22E932-F2D0-4DE1-A56E-4BFA4EDA6F4B}" srcId="{93227D28-E174-4F81-AFBD-37C9A73738E1}" destId="{F70B2208-223A-4300-A153-C1C4EACB99B0}" srcOrd="0" destOrd="0" parTransId="{D995DA87-57D8-4A87-AEDC-ABB93F512DFD}" sibTransId="{0DAAF768-6ACC-4F55-A5F9-67471CEDB2D4}"/>
    <dgm:cxn modelId="{3889EB7A-3081-46D0-B075-E5EFCCB9AD49}" srcId="{F70B2208-223A-4300-A153-C1C4EACB99B0}" destId="{E583A487-864C-4900-87A4-76269537110C}" srcOrd="1" destOrd="0" parTransId="{68D0010F-6BB0-49FB-85DD-FBBDCA785D89}" sibTransId="{A16348D7-B676-4E03-AA9C-9BE2FCE717D4}"/>
    <dgm:cxn modelId="{7A8AAB41-00E1-44EC-A695-3EA1386F8B4C}" type="presOf" srcId="{5F3D4D83-71D6-4E2B-8B91-A792DC230ABB}" destId="{38053FF6-F58C-494E-A8F6-19DCBE69A959}" srcOrd="0" destOrd="0" presId="urn:microsoft.com/office/officeart/2005/8/layout/radial4"/>
    <dgm:cxn modelId="{3F03EE1C-8394-4820-877C-6C21B132EDD5}" type="presOf" srcId="{E583A487-864C-4900-87A4-76269537110C}" destId="{F448E7CD-4F5C-4613-8BD0-6F90862DFED2}" srcOrd="0" destOrd="0" presId="urn:microsoft.com/office/officeart/2005/8/layout/radial4"/>
    <dgm:cxn modelId="{56BA0408-AB0E-4DFF-8F64-EF59E15B3515}" type="presOf" srcId="{68D0010F-6BB0-49FB-85DD-FBBDCA785D89}" destId="{4E4DE1BA-266F-413F-8E08-7ABD8EF68434}" srcOrd="0" destOrd="0" presId="urn:microsoft.com/office/officeart/2005/8/layout/radial4"/>
    <dgm:cxn modelId="{722D2285-9EE8-41D6-9BE5-C283A792D75F}" type="presOf" srcId="{93227D28-E174-4F81-AFBD-37C9A73738E1}" destId="{89A4A5B0-86E5-4EA5-B990-EC89C7522202}" srcOrd="0" destOrd="0" presId="urn:microsoft.com/office/officeart/2005/8/layout/radial4"/>
    <dgm:cxn modelId="{EAB610F6-CBAC-45C1-8A2C-DB46A79B9A11}" type="presOf" srcId="{F70B2208-223A-4300-A153-C1C4EACB99B0}" destId="{5A6BB694-3793-4451-9599-4FC1D610EBE2}" srcOrd="0" destOrd="0" presId="urn:microsoft.com/office/officeart/2005/8/layout/radial4"/>
    <dgm:cxn modelId="{7F25C5AC-0C71-4A6B-AE37-60EC1EF251C2}" type="presOf" srcId="{F58907BB-DB43-4787-B3CF-B34E6933F746}" destId="{6D34D594-9180-44AC-A5EA-9F2A9E0FAC18}" srcOrd="0" destOrd="0" presId="urn:microsoft.com/office/officeart/2005/8/layout/radial4"/>
    <dgm:cxn modelId="{1FC2B923-42F0-4935-A248-2E1175D1FDFC}" srcId="{F70B2208-223A-4300-A153-C1C4EACB99B0}" destId="{5F3D4D83-71D6-4E2B-8B91-A792DC230ABB}" srcOrd="0" destOrd="0" parTransId="{F58907BB-DB43-4787-B3CF-B34E6933F746}" sibTransId="{279772DF-5451-4C6A-9282-4F3ADEAFA4EB}"/>
    <dgm:cxn modelId="{3F44F194-0441-4B96-8782-7816FBBB8A40}" type="presParOf" srcId="{89A4A5B0-86E5-4EA5-B990-EC89C7522202}" destId="{5A6BB694-3793-4451-9599-4FC1D610EBE2}" srcOrd="0" destOrd="0" presId="urn:microsoft.com/office/officeart/2005/8/layout/radial4"/>
    <dgm:cxn modelId="{665CA6F6-05C8-407F-8C73-F0A6DE931504}" type="presParOf" srcId="{89A4A5B0-86E5-4EA5-B990-EC89C7522202}" destId="{6D34D594-9180-44AC-A5EA-9F2A9E0FAC18}" srcOrd="1" destOrd="0" presId="urn:microsoft.com/office/officeart/2005/8/layout/radial4"/>
    <dgm:cxn modelId="{F1747945-7F32-4525-9BF2-E7408C64C28D}" type="presParOf" srcId="{89A4A5B0-86E5-4EA5-B990-EC89C7522202}" destId="{38053FF6-F58C-494E-A8F6-19DCBE69A959}" srcOrd="2" destOrd="0" presId="urn:microsoft.com/office/officeart/2005/8/layout/radial4"/>
    <dgm:cxn modelId="{D0224C64-B7C2-4530-BF81-5F73522BE00A}" type="presParOf" srcId="{89A4A5B0-86E5-4EA5-B990-EC89C7522202}" destId="{4E4DE1BA-266F-413F-8E08-7ABD8EF68434}" srcOrd="3" destOrd="0" presId="urn:microsoft.com/office/officeart/2005/8/layout/radial4"/>
    <dgm:cxn modelId="{5DE8A722-4E4D-4B54-BABB-578C43704B76}" type="presParOf" srcId="{89A4A5B0-86E5-4EA5-B990-EC89C7522202}" destId="{F448E7CD-4F5C-4613-8BD0-6F90862DFED2}" srcOrd="4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baseline="0">
                <a:effectLst/>
              </a:defRPr>
            </a:lvl1pPr>
          </a:lstStyle>
          <a:p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baseline="0">
                <a:effectLst/>
              </a:defRPr>
            </a:lvl1pPr>
          </a:lstStyle>
          <a:p>
            <a:endParaRPr lang="ru-RU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baseline="0">
                <a:effectLst/>
              </a:defRPr>
            </a:lvl1pPr>
          </a:lstStyle>
          <a:p>
            <a:endParaRPr lang="ru-R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baseline="0">
                <a:effectLst/>
              </a:defRPr>
            </a:lvl1pPr>
          </a:lstStyle>
          <a:p>
            <a:fld id="{DDC86CC1-4D82-49D8-9636-B93A02A049D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baseline="0">
                <a:effectLst/>
              </a:defRPr>
            </a:lvl1pPr>
          </a:lstStyle>
          <a:p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baseline="0">
                <a:effectLst/>
              </a:defRPr>
            </a:lvl1pPr>
          </a:lstStyle>
          <a:p>
            <a:endParaRPr lang="ru-RU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baseline="0">
                <a:effectLst/>
              </a:defRPr>
            </a:lvl1pPr>
          </a:lstStyle>
          <a:p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baseline="0">
                <a:effectLst/>
              </a:defRPr>
            </a:lvl1pPr>
          </a:lstStyle>
          <a:p>
            <a:fld id="{ECADD290-2038-44DA-A341-66C51279C69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B8BDE2-8923-48D7-9F4F-E8772F106A2F}" type="slidenum">
              <a:rPr lang="ru-RU"/>
              <a:pPr/>
              <a:t>1</a:t>
            </a:fld>
            <a:endParaRPr lang="ru-RU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60A924-1E38-4BA1-BC77-C1FD1B460D1B}" type="slidenum">
              <a:rPr lang="ru-RU"/>
              <a:pPr/>
              <a:t>4</a:t>
            </a:fld>
            <a:endParaRPr lang="ru-RU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A06F68-186E-4306-80CB-F95B4CC29CA4}" type="slidenum">
              <a:rPr lang="ru-RU"/>
              <a:pPr/>
              <a:t>5</a:t>
            </a:fld>
            <a:endParaRPr lang="ru-RU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F965F4-73F8-45E3-9360-F4A665B3B472}" type="slidenum">
              <a:rPr lang="ru-RU"/>
              <a:pPr/>
              <a:t>6</a:t>
            </a:fld>
            <a:endParaRPr lang="ru-RU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B89443C-35D0-4026-A408-308242C6C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E8CDF9-7E2B-4300-9EDF-CE60B6CF3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270765-320E-4A3A-BE7A-8F7F2BC6F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4D3F9-544B-4C44-8A19-D8599AFF86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5CC7F-1877-4BDD-B8AA-365AAFCBFB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16CEA-2D1A-4170-90B2-58680D8825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014E70-7F5B-49A2-BAB4-9FF60EC2A7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612595-607E-45BC-A169-33102E7BAF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171FA9-5A23-4F2D-88C9-7806DEEDBE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8AEA61-9DA1-46E4-8DDB-BD16E4BCD1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73A4F4-49D4-4497-B8BE-49A57CFCD7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4987446-1D35-4E55-963F-1F0F220AAD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 spd="slow">
    <p:zoom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1928802"/>
            <a:ext cx="7772400" cy="1928826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Гидролиз</a:t>
            </a:r>
            <a:r>
              <a:rPr lang="ru-RU" sz="66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солей</a:t>
            </a:r>
            <a:r>
              <a:rPr lang="ru-RU" sz="6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66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290" y="142852"/>
            <a:ext cx="6400800" cy="1071546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Урок химии в 11 классе по программе Габриеляна (базовый уровень)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1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5500702"/>
            <a:ext cx="8898654" cy="502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Учитель: </a:t>
            </a:r>
            <a:r>
              <a:rPr lang="ru-RU" sz="4000" b="0" dirty="0" err="1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Коротышева</a:t>
            </a:r>
            <a:r>
              <a:rPr lang="ru-RU" sz="40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Юлия </a:t>
            </a:r>
            <a:r>
              <a:rPr lang="ru-RU" sz="4000" b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Николаевна, ГОУ СОШ №250 </a:t>
            </a:r>
            <a:endParaRPr lang="ru-RU" sz="4000" b="0" dirty="0">
              <a:solidFill>
                <a:schemeClr val="bg1"/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14810" y="6286520"/>
            <a:ext cx="1410322" cy="502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b="0" dirty="0">
                <a:solidFill>
                  <a:prstClr val="white"/>
                </a:solidFill>
                <a:effectLst/>
                <a:latin typeface="Times New Roman" pitchFamily="18" charset="0"/>
                <a:cs typeface="Times New Roman" pitchFamily="18" charset="0"/>
              </a:rPr>
              <a:t>2011 год</a:t>
            </a:r>
            <a:endParaRPr lang="ru-RU" sz="4000" b="0" dirty="0">
              <a:solidFill>
                <a:prstClr val="white"/>
              </a:solidFill>
              <a:effectLst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0" grpId="1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500043"/>
          <a:ext cx="8858310" cy="6236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662"/>
                <a:gridCol w="1771662"/>
                <a:gridCol w="1771662"/>
                <a:gridCol w="1771662"/>
                <a:gridCol w="1771662"/>
              </a:tblGrid>
              <a:tr h="13691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Формулы веществ, в растворах которых универсальный индикатор красного цвета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Формулы веществ, в растворах которых универсальный индикатор желтого цвета</a:t>
                      </a:r>
                      <a:endParaRPr lang="ru-RU" sz="1100" dirty="0">
                        <a:solidFill>
                          <a:srgbClr val="FFC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Формулы веществ, в растворах которых универсальный индикатор синего цвета</a:t>
                      </a:r>
                      <a:endParaRPr lang="ru-RU" sz="1100" dirty="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65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 вариант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ZnCL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KCL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27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 вариант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ALCL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NaCL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Na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27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 вариант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AL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(SO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Na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27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Характер среды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кислая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нейтральная</a:t>
                      </a:r>
                      <a:endParaRPr lang="ru-RU" sz="1400" b="1" dirty="0">
                        <a:solidFill>
                          <a:srgbClr val="FFC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3333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щелочная</a:t>
                      </a:r>
                      <a:endParaRPr lang="ru-RU" sz="1400" b="1" dirty="0">
                        <a:solidFill>
                          <a:srgbClr val="3333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349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Выводы о наличии ионов, определяющих характер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среды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H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</a:t>
                      </a:r>
                    </a:p>
                    <a:p>
                      <a:pPr algn="ctr"/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HCL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</a:t>
                      </a:r>
                      <a:r>
                        <a:rPr lang="en-US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NaOH</a:t>
                      </a:r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KOH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3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Ион, по которому протекает гидролиз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2+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Zn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3+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AL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2-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2-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3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Продукты гидролиза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Основная соль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кислота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3971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Таблица №1. Гидролиз солей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4143380"/>
            <a:ext cx="571504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effectLst/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baseline="30000" dirty="0" smtClean="0"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500694" y="3643314"/>
            <a:ext cx="857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600" baseline="30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00232" y="3714752"/>
            <a:ext cx="982961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SO4</a:t>
            </a:r>
            <a:r>
              <a:rPr lang="en-US" baseline="30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ru-RU" baseline="30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72132" y="4143380"/>
            <a:ext cx="857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600" baseline="30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24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2714612" y="4000504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786050" y="4429132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215074" y="4429132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143636" y="4000504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06" y="571480"/>
            <a:ext cx="9072594" cy="1143000"/>
          </a:xfrm>
        </p:spPr>
        <p:txBody>
          <a:bodyPr>
            <a:noAutofit/>
          </a:bodyPr>
          <a:lstStyle/>
          <a:p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Задание. Свежеприготовленный раствор хлорида алюминия не изменяет окраску индикатора. Через некоторое время окраска лакмуса становится красной. Предложите способ подавления (замедления) реакции гидролиза (смещения равновесия влево).</a:t>
            </a:r>
            <a:endParaRPr lang="ru-RU" sz="28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28596" y="3786190"/>
            <a:ext cx="8229600" cy="1497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400" dirty="0" smtClean="0">
                <a:effectLst/>
                <a:latin typeface="Times New Roman" pitchFamily="18" charset="0"/>
                <a:cs typeface="Times New Roman" pitchFamily="18" charset="0"/>
              </a:rPr>
              <a:t>ALCL</a:t>
            </a:r>
            <a:r>
              <a:rPr lang="en-US" sz="3200" dirty="0" smtClean="0"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400" dirty="0" smtClean="0">
                <a:effectLst/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 smtClean="0">
                <a:effectLst/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4400" dirty="0" smtClean="0"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400" dirty="0" smtClean="0">
                <a:effectLst/>
                <a:latin typeface="Times New Roman" pitchFamily="18" charset="0"/>
                <a:cs typeface="Times New Roman" pitchFamily="18" charset="0"/>
              </a:rPr>
              <a:t>ALOHCl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effectLst/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4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effectLst/>
                <a:latin typeface="Times New Roman" pitchFamily="18" charset="0"/>
                <a:cs typeface="Times New Roman" pitchFamily="18" charset="0"/>
              </a:rPr>
              <a:t>HCL</a:t>
            </a:r>
            <a:endParaRPr lang="en-US" sz="44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400" dirty="0" smtClean="0">
                <a:effectLst/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4400" dirty="0" smtClean="0">
                <a:effectLst/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4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3929058" y="4071942"/>
            <a:ext cx="428628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0800000">
            <a:off x="3929058" y="4286256"/>
            <a:ext cx="366714" cy="952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15040"/>
          </a:xfrm>
          <a:solidFill>
            <a:srgbClr val="92D050"/>
          </a:solidFill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0"/>
            <a:ext cx="8929750" cy="57148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Задание. Составьте уравнение гидролиза сульфата магния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29058" y="71414"/>
            <a:ext cx="1040991" cy="502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Соль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428604"/>
            <a:ext cx="3357586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сильное</a:t>
            </a:r>
            <a:r>
              <a:rPr lang="ru-R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основание</a:t>
            </a:r>
            <a:r>
              <a:rPr lang="ru-R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3333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428604"/>
            <a:ext cx="3143272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слабая кислота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43438" y="1000108"/>
            <a:ext cx="4071966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dirty="0">
                <a:effectLst/>
                <a:latin typeface="Times New Roman" pitchFamily="18" charset="0"/>
                <a:cs typeface="Times New Roman" pitchFamily="18" charset="0"/>
              </a:rPr>
              <a:t>Гидролиз протекает по </a:t>
            </a:r>
            <a:r>
              <a:rPr lang="ru-RU" b="0" dirty="0" smtClean="0">
                <a:effectLst/>
                <a:latin typeface="Times New Roman" pitchFamily="18" charset="0"/>
                <a:cs typeface="Times New Roman" pitchFamily="18" charset="0"/>
              </a:rPr>
              <a:t>аниону</a:t>
            </a:r>
            <a:endParaRPr lang="en-US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286116" y="500046"/>
            <a:ext cx="2286000" cy="214313"/>
            <a:chOff x="855" y="1305"/>
            <a:chExt cx="1440" cy="135"/>
          </a:xfrm>
        </p:grpSpPr>
        <p:sp>
          <p:nvSpPr>
            <p:cNvPr id="8" name="Line 12"/>
            <p:cNvSpPr>
              <a:spLocks noChangeShapeType="1"/>
            </p:cNvSpPr>
            <p:nvPr/>
          </p:nvSpPr>
          <p:spPr bwMode="auto">
            <a:xfrm flipH="1">
              <a:off x="855" y="1305"/>
              <a:ext cx="405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13"/>
            <p:cNvSpPr>
              <a:spLocks noChangeShapeType="1"/>
            </p:cNvSpPr>
            <p:nvPr/>
          </p:nvSpPr>
          <p:spPr bwMode="auto">
            <a:xfrm>
              <a:off x="1890" y="1305"/>
              <a:ext cx="405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428596" y="5143512"/>
            <a:ext cx="24331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кислая соль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5008" y="5072074"/>
            <a:ext cx="31390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щелочная среда</a:t>
            </a:r>
            <a:endParaRPr lang="ru-RU" dirty="0">
              <a:solidFill>
                <a:srgbClr val="3333FF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4282" y="1857364"/>
            <a:ext cx="857256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CO3 </a:t>
            </a:r>
            <a:r>
              <a:rPr lang="en-US" sz="4400" dirty="0" smtClean="0">
                <a:effectLst/>
                <a:latin typeface="Times New Roman" pitchFamily="18" charset="0"/>
                <a:cs typeface="Times New Roman" pitchFamily="18" charset="0"/>
              </a:rPr>
              <a:t>+ H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 smtClean="0">
                <a:effectLst/>
                <a:latin typeface="Times New Roman" pitchFamily="18" charset="0"/>
                <a:cs typeface="Times New Roman" pitchFamily="18" charset="0"/>
              </a:rPr>
              <a:t>O      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2Na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400" u="sng" dirty="0" smtClean="0">
                <a:latin typeface="Times New Roman" pitchFamily="18" charset="0"/>
                <a:cs typeface="Times New Roman" pitchFamily="18" charset="0"/>
              </a:rPr>
              <a:t>CO3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ru-RU" sz="44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4400" baseline="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u="sng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400" baseline="30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44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400" dirty="0" smtClean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en-US" sz="4400" baseline="30000" dirty="0" smtClean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endParaRPr lang="en-US" sz="44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effectLst/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endParaRPr lang="en-US" sz="4400" baseline="30000" dirty="0">
              <a:solidFill>
                <a:srgbClr val="3333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2Na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CO3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4400" baseline="30000" dirty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effectLst/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endParaRPr lang="en-US" sz="4400" baseline="30000" dirty="0"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en-US" sz="4400" baseline="30000" dirty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effectLst/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endParaRPr lang="en-US" sz="4400" dirty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dirty="0">
                <a:effectLst/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4400" dirty="0" smtClean="0">
                <a:effectLst/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4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600" b="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0" dirty="0" smtClean="0"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endParaRPr lang="en-US" sz="36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>
            <a:off x="3000364" y="2357430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 flipH="1">
            <a:off x="3000364" y="2500306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>
            <a:off x="7358082" y="2357430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 flipH="1">
            <a:off x="7358082" y="2500306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" name="Line 7"/>
          <p:cNvSpPr>
            <a:spLocks noChangeShapeType="1"/>
          </p:cNvSpPr>
          <p:nvPr/>
        </p:nvSpPr>
        <p:spPr bwMode="auto">
          <a:xfrm>
            <a:off x="3000364" y="3286124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" name="Line 8"/>
          <p:cNvSpPr>
            <a:spLocks noChangeShapeType="1"/>
          </p:cNvSpPr>
          <p:nvPr/>
        </p:nvSpPr>
        <p:spPr bwMode="auto">
          <a:xfrm flipH="1">
            <a:off x="3000364" y="342900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" name="Line 7"/>
          <p:cNvSpPr>
            <a:spLocks noChangeShapeType="1"/>
          </p:cNvSpPr>
          <p:nvPr/>
        </p:nvSpPr>
        <p:spPr bwMode="auto">
          <a:xfrm>
            <a:off x="7429520" y="3000372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" name="Line 7"/>
          <p:cNvSpPr>
            <a:spLocks noChangeShapeType="1"/>
          </p:cNvSpPr>
          <p:nvPr/>
        </p:nvSpPr>
        <p:spPr bwMode="auto">
          <a:xfrm>
            <a:off x="3000364" y="4000504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" name="Line 8"/>
          <p:cNvSpPr>
            <a:spLocks noChangeShapeType="1"/>
          </p:cNvSpPr>
          <p:nvPr/>
        </p:nvSpPr>
        <p:spPr bwMode="auto">
          <a:xfrm flipH="1">
            <a:off x="7429520" y="314324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" name="Line 8"/>
          <p:cNvSpPr>
            <a:spLocks noChangeShapeType="1"/>
          </p:cNvSpPr>
          <p:nvPr/>
        </p:nvSpPr>
        <p:spPr bwMode="auto">
          <a:xfrm flipH="1">
            <a:off x="3000364" y="414338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cxnSp>
        <p:nvCxnSpPr>
          <p:cNvPr id="34" name="Прямая со стрелкой 33"/>
          <p:cNvCxnSpPr/>
          <p:nvPr/>
        </p:nvCxnSpPr>
        <p:spPr>
          <a:xfrm rot="10800000" flipV="1">
            <a:off x="2143108" y="4357694"/>
            <a:ext cx="1357322" cy="10001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6215074" y="4357694"/>
            <a:ext cx="1357322" cy="10001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2928926" y="3286124"/>
            <a:ext cx="2928926" cy="1733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400" baseline="30000" dirty="0">
              <a:latin typeface="Times New Roman" pitchFamily="18" charset="0"/>
              <a:cs typeface="Times New Roman" pitchFamily="18" charset="0"/>
            </a:endParaRPr>
          </a:p>
          <a:p>
            <a:endParaRPr lang="en-US" sz="4400" baseline="30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0" dirty="0" smtClean="0">
                <a:effectLst/>
                <a:latin typeface="Times New Roman" pitchFamily="18" charset="0"/>
                <a:cs typeface="Times New Roman" pitchFamily="18" charset="0"/>
              </a:rPr>
              <a:t>гидрокарбонат</a:t>
            </a:r>
            <a:r>
              <a:rPr lang="en-US" sz="3600" b="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0" dirty="0" smtClean="0">
                <a:effectLst/>
                <a:latin typeface="Times New Roman" pitchFamily="18" charset="0"/>
                <a:cs typeface="Times New Roman" pitchFamily="18" charset="0"/>
              </a:rPr>
              <a:t>натрия</a:t>
            </a:r>
            <a:endParaRPr lang="ru-RU" sz="36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71472" y="3696604"/>
            <a:ext cx="7643866" cy="543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n-US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CO3</a:t>
            </a:r>
            <a:r>
              <a:rPr lang="ru-RU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4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endParaRPr lang="en-US" sz="4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500043"/>
          <a:ext cx="8858310" cy="6236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662"/>
                <a:gridCol w="1771662"/>
                <a:gridCol w="1771662"/>
                <a:gridCol w="1771662"/>
                <a:gridCol w="1771662"/>
              </a:tblGrid>
              <a:tr h="13691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Формулы веществ, в растворах которых универсальный индикатор красного цвета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Формулы веществ, в растворах которых универсальный индикатор желтого цвета</a:t>
                      </a:r>
                      <a:endParaRPr lang="ru-RU" sz="1100" dirty="0">
                        <a:solidFill>
                          <a:srgbClr val="FFC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Формулы веществ, в растворах которых универсальный индикатор синего цвета</a:t>
                      </a:r>
                      <a:endParaRPr lang="ru-RU" sz="1100" dirty="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65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 вариант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ZnCL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KCL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27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 вариант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ALCL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NaCL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Na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27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 вариант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AL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(SO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Na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27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Характер среды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кислая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нейтральная</a:t>
                      </a:r>
                      <a:endParaRPr lang="ru-RU" sz="1400" b="1" dirty="0">
                        <a:solidFill>
                          <a:srgbClr val="FFC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3333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щелочная</a:t>
                      </a:r>
                      <a:endParaRPr lang="ru-RU" sz="1400" b="1" dirty="0">
                        <a:solidFill>
                          <a:srgbClr val="3333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349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Выводы о наличии ионов, определяющих характер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среды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H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</a:t>
                      </a:r>
                    </a:p>
                    <a:p>
                      <a:pPr algn="ctr"/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HCL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</a:t>
                      </a:r>
                      <a:r>
                        <a:rPr lang="en-US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NaOH</a:t>
                      </a:r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KOH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3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Ион, по которому протекает гидролиз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2+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Zn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3+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AL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2-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2-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3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Продукты гидролиза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Основная соль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кислота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Кислая соль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3333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основание</a:t>
                      </a:r>
                      <a:endParaRPr lang="ru-RU" sz="1400" dirty="0">
                        <a:solidFill>
                          <a:srgbClr val="3333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3971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Таблица №1. Гидролиз солей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4143380"/>
            <a:ext cx="571504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effectLst/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baseline="30000" dirty="0" smtClean="0"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500694" y="3643314"/>
            <a:ext cx="857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600" baseline="30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00232" y="3714752"/>
            <a:ext cx="982961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SO4</a:t>
            </a:r>
            <a:r>
              <a:rPr lang="en-US" baseline="30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ru-RU" baseline="30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72132" y="4143380"/>
            <a:ext cx="857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600" baseline="30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24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2714612" y="4000504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786050" y="4429132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215074" y="4429132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143636" y="4000504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06" y="571480"/>
            <a:ext cx="9072594" cy="1143000"/>
          </a:xfrm>
        </p:spPr>
        <p:txBody>
          <a:bodyPr>
            <a:noAutofit/>
          </a:bodyPr>
          <a:lstStyle/>
          <a:p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Задание. Свежеприготовленный раствор карбоната натрия почти не изменяет окраску индикатора. Через некоторое время окраска лакмуса становится ярко синей. Предложите способ подавления (замедления) реакции гидролиза (смещения равновесия влево).</a:t>
            </a:r>
            <a:endParaRPr lang="ru-RU" sz="28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3929058" y="3286124"/>
            <a:ext cx="428628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0800000">
            <a:off x="3929058" y="3500438"/>
            <a:ext cx="366714" cy="952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214282" y="2857496"/>
            <a:ext cx="8572560" cy="214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4400" b="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000" b="0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4800" b="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6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0" dirty="0" smtClean="0">
                <a:effectLst/>
                <a:latin typeface="Times New Roman" pitchFamily="18" charset="0"/>
                <a:cs typeface="Times New Roman" pitchFamily="18" charset="0"/>
              </a:rPr>
              <a:t>+ H</a:t>
            </a:r>
            <a:r>
              <a:rPr lang="ru-RU" sz="4000" b="0" dirty="0" smtClean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000" b="0" dirty="0" smtClean="0">
                <a:effectLst/>
                <a:latin typeface="Times New Roman" pitchFamily="18" charset="0"/>
                <a:cs typeface="Times New Roman" pitchFamily="18" charset="0"/>
              </a:rPr>
              <a:t>O</a:t>
            </a:r>
            <a:endParaRPr lang="en-US" sz="6000" b="0" baseline="30000" dirty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b="0" dirty="0" smtClean="0">
                <a:effectLst/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endParaRPr lang="en-US" sz="6000" b="0" dirty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dirty="0">
                <a:effectLst/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4400" dirty="0" smtClean="0">
                <a:effectLst/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4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600" b="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0" dirty="0" smtClean="0"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endParaRPr lang="en-US" sz="36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14876" y="2857496"/>
            <a:ext cx="41328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0" dirty="0" smtClean="0">
                <a:effectLst/>
                <a:latin typeface="Times New Roman" pitchFamily="18" charset="0"/>
                <a:cs typeface="Times New Roman" pitchFamily="18" charset="0"/>
              </a:rPr>
              <a:t>NaHCO</a:t>
            </a:r>
            <a:r>
              <a:rPr lang="en-US" sz="4800" b="0" dirty="0" smtClean="0"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6000" b="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0" dirty="0" smtClean="0">
                <a:effectLst/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6000" b="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0" dirty="0" err="1" smtClean="0">
                <a:effectLst/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6000" b="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6000" b="0" dirty="0">
              <a:effectLst/>
            </a:endParaRPr>
          </a:p>
        </p:txBody>
      </p:sp>
    </p:spTree>
  </p:cSld>
  <p:clrMapOvr>
    <a:masterClrMapping/>
  </p:clrMapOvr>
  <p:transition spd="slow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15040"/>
          </a:xfrm>
          <a:solidFill>
            <a:srgbClr val="92D050"/>
          </a:solidFill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0"/>
            <a:ext cx="8929750" cy="57148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Задание. Составьте уравнение гидролиза сульфида натрия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29058" y="71414"/>
            <a:ext cx="1040991" cy="502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Соль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428604"/>
            <a:ext cx="3000396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слабое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основание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428604"/>
            <a:ext cx="3143272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слабая кислота</a:t>
            </a:r>
            <a:endParaRPr lang="ru-RU" sz="4000" dirty="0">
              <a:solidFill>
                <a:srgbClr val="FFC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071546"/>
            <a:ext cx="86439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0" dirty="0" smtClean="0">
                <a:latin typeface="Times New Roman" pitchFamily="18" charset="0"/>
                <a:cs typeface="Times New Roman" pitchFamily="18" charset="0"/>
              </a:rPr>
              <a:t>Такие соли полностью </a:t>
            </a:r>
            <a:r>
              <a:rPr lang="ru-RU" sz="4000" b="0" dirty="0">
                <a:latin typeface="Times New Roman" pitchFamily="18" charset="0"/>
                <a:cs typeface="Times New Roman" pitchFamily="18" charset="0"/>
              </a:rPr>
              <a:t>разлагаются </a:t>
            </a:r>
            <a:r>
              <a:rPr lang="ru-RU" sz="4000" b="0" dirty="0" smtClean="0">
                <a:latin typeface="Times New Roman" pitchFamily="18" charset="0"/>
                <a:cs typeface="Times New Roman" pitchFamily="18" charset="0"/>
              </a:rPr>
              <a:t>водой</a:t>
            </a:r>
          </a:p>
          <a:p>
            <a:pPr algn="ctr"/>
            <a:r>
              <a:rPr lang="ru-RU" sz="4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0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4000" b="0" dirty="0" smtClean="0">
                <a:latin typeface="Times New Roman" pitchFamily="18" charset="0"/>
                <a:cs typeface="Times New Roman" pitchFamily="18" charset="0"/>
              </a:rPr>
              <a:t>основания </a:t>
            </a:r>
            <a:r>
              <a:rPr lang="ru-RU" sz="4000" b="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000" b="0" dirty="0" smtClean="0">
                <a:latin typeface="Times New Roman" pitchFamily="18" charset="0"/>
                <a:cs typeface="Times New Roman" pitchFamily="18" charset="0"/>
              </a:rPr>
              <a:t>кислоты</a:t>
            </a:r>
          </a:p>
          <a:p>
            <a:pPr algn="ctr"/>
            <a:endParaRPr lang="ru-RU" sz="4000" b="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286116" y="500046"/>
            <a:ext cx="2286000" cy="214313"/>
            <a:chOff x="855" y="1305"/>
            <a:chExt cx="1440" cy="135"/>
          </a:xfrm>
        </p:grpSpPr>
        <p:sp>
          <p:nvSpPr>
            <p:cNvPr id="8" name="Line 12"/>
            <p:cNvSpPr>
              <a:spLocks noChangeShapeType="1"/>
            </p:cNvSpPr>
            <p:nvPr/>
          </p:nvSpPr>
          <p:spPr bwMode="auto">
            <a:xfrm flipH="1">
              <a:off x="855" y="1305"/>
              <a:ext cx="405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13"/>
            <p:cNvSpPr>
              <a:spLocks noChangeShapeType="1"/>
            </p:cNvSpPr>
            <p:nvPr/>
          </p:nvSpPr>
          <p:spPr bwMode="auto">
            <a:xfrm>
              <a:off x="1890" y="1305"/>
              <a:ext cx="405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" name="Line 7"/>
          <p:cNvSpPr>
            <a:spLocks noChangeShapeType="1"/>
          </p:cNvSpPr>
          <p:nvPr/>
        </p:nvSpPr>
        <p:spPr bwMode="auto">
          <a:xfrm>
            <a:off x="3429786" y="2928140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 flipH="1">
            <a:off x="3429786" y="3071016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071538" y="2571744"/>
            <a:ext cx="6572296" cy="543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0" dirty="0" smtClean="0">
                <a:effectLst/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z="3600" b="0" dirty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b="0" dirty="0" smtClean="0">
                <a:effectLst/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600" b="0" dirty="0"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400" b="0" dirty="0" smtClean="0">
                <a:effectLst/>
                <a:latin typeface="Times New Roman" pitchFamily="18" charset="0"/>
                <a:cs typeface="Times New Roman" pitchFamily="18" charset="0"/>
              </a:rPr>
              <a:t>+6H</a:t>
            </a:r>
            <a:r>
              <a:rPr lang="en-US" sz="3600" b="0" dirty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b="0" dirty="0" smtClean="0">
                <a:effectLst/>
                <a:latin typeface="Times New Roman" pitchFamily="18" charset="0"/>
                <a:cs typeface="Times New Roman" pitchFamily="18" charset="0"/>
              </a:rPr>
              <a:t>O         2Al(OH)</a:t>
            </a:r>
            <a:r>
              <a:rPr lang="en-US" sz="3600" b="0" dirty="0"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400" b="0" dirty="0"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b="0" dirty="0" smtClean="0">
                <a:effectLst/>
                <a:latin typeface="Times New Roman" pitchFamily="18" charset="0"/>
                <a:cs typeface="Times New Roman" pitchFamily="18" charset="0"/>
              </a:rPr>
              <a:t> +3H</a:t>
            </a:r>
            <a:r>
              <a:rPr lang="en-US" sz="3600" b="0" dirty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b="0" dirty="0" smtClean="0">
                <a:effectLst/>
                <a:latin typeface="Times New Roman" pitchFamily="18" charset="0"/>
                <a:cs typeface="Times New Roman" pitchFamily="18" charset="0"/>
              </a:rPr>
              <a:t>S</a:t>
            </a:r>
            <a:endParaRPr lang="en-US" sz="44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 rot="5400000">
            <a:off x="5287174" y="299957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6200000" flipV="1">
            <a:off x="6573058" y="2999578"/>
            <a:ext cx="438946" cy="103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2071670" y="3786190"/>
            <a:ext cx="5857900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dirty="0" smtClean="0">
                <a:effectLst/>
                <a:latin typeface="Times New Roman" pitchFamily="18" charset="0"/>
                <a:cs typeface="Times New Roman" pitchFamily="18" charset="0"/>
              </a:rPr>
              <a:t>Ионное равновесие воды не смещается </a:t>
            </a:r>
            <a:endParaRPr lang="ru-RU" b="0" dirty="0">
              <a:effectLst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928662" y="4643446"/>
            <a:ext cx="7643866" cy="995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 растворе сохраняется </a:t>
            </a:r>
          </a:p>
          <a:p>
            <a:pPr algn="ctr"/>
            <a:r>
              <a:rPr lang="ru-RU" sz="4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нейтральная среда</a:t>
            </a:r>
            <a:endParaRPr lang="ru-RU" sz="4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500043"/>
          <a:ext cx="8858310" cy="6334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662"/>
                <a:gridCol w="1771662"/>
                <a:gridCol w="1771662"/>
                <a:gridCol w="1771662"/>
                <a:gridCol w="1771662"/>
              </a:tblGrid>
              <a:tr h="13691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Формулы веществ, в растворах которых универсальный индикатор красного цвета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Формулы веществ, в растворах которых универсальный индикатор желтого цвета</a:t>
                      </a:r>
                      <a:endParaRPr lang="ru-RU" sz="1100" dirty="0">
                        <a:solidFill>
                          <a:srgbClr val="FFC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Формулы веществ, в растворах которых универсальный индикатор синего цвета</a:t>
                      </a:r>
                      <a:endParaRPr lang="ru-RU" sz="1100" dirty="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Формулы веществ, в растворах которых универсальный индикатор желтого цвета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65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 вариант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ZnCL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KCL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27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 вариант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ALCL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NaCL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Na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27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 вариант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AL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(SO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Na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AL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27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Характер среды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кислая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нейтральная</a:t>
                      </a:r>
                      <a:endParaRPr lang="ru-RU" sz="1400" b="1" dirty="0">
                        <a:solidFill>
                          <a:srgbClr val="FFC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3333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щелочная</a:t>
                      </a:r>
                      <a:endParaRPr lang="ru-RU" sz="1400" b="1" dirty="0">
                        <a:solidFill>
                          <a:srgbClr val="3333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нейтральная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349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Выводы о наличии ионов, определяющих характер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среды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H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</a:t>
                      </a:r>
                    </a:p>
                    <a:p>
                      <a:pPr algn="ctr"/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HCL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</a:t>
                      </a:r>
                      <a:r>
                        <a:rPr lang="en-US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NaOH</a:t>
                      </a:r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KOH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_________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3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Ион, по которому протекает гидролиз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2+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Zn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3+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AL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2-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2-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__________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3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Продукты гидролиза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Основная соль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кислота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Кислая соль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3333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основание</a:t>
                      </a:r>
                      <a:endParaRPr lang="ru-RU" sz="1400" dirty="0">
                        <a:solidFill>
                          <a:srgbClr val="3333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3333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Основание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кислота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3971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Таблица №1. Гидролиз солей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4143380"/>
            <a:ext cx="571504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effectLst/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baseline="30000" dirty="0" smtClean="0"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500694" y="3643314"/>
            <a:ext cx="857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600" baseline="30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00232" y="3714752"/>
            <a:ext cx="982961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SO4</a:t>
            </a:r>
            <a:r>
              <a:rPr lang="en-US" baseline="30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ru-RU" baseline="30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72132" y="4143380"/>
            <a:ext cx="857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600" baseline="30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24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2714612" y="4000504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786050" y="4429132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215074" y="4429132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143636" y="4000504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15040"/>
          </a:xfrm>
          <a:solidFill>
            <a:srgbClr val="92D050"/>
          </a:solidFill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0"/>
            <a:ext cx="8929750" cy="57148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Задание. Составьте уравнение гидролиза сульфида аммония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№1.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14678" y="5572140"/>
            <a:ext cx="5143536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800" baseline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Результаты наблюдений занесите </a:t>
            </a:r>
            <a:r>
              <a:rPr lang="ru-RU" sz="1800" baseline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таблицу</a:t>
            </a:r>
            <a:endParaRPr lang="ru-RU" sz="2400" dirty="0"/>
          </a:p>
        </p:txBody>
      </p:sp>
    </p:spTree>
  </p:cSld>
  <p:clrMapOvr>
    <a:masterClrMapping/>
  </p:clrMapOvr>
  <p:transition spd="slow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29058" y="71414"/>
            <a:ext cx="1040991" cy="502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Соль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428604"/>
            <a:ext cx="3357586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сильное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основание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428604"/>
            <a:ext cx="3143272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сильная кислота</a:t>
            </a:r>
            <a:endParaRPr lang="ru-RU" sz="4000" dirty="0">
              <a:solidFill>
                <a:srgbClr val="FFC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071546"/>
            <a:ext cx="8643998" cy="91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0" dirty="0" smtClean="0">
                <a:latin typeface="Times New Roman" pitchFamily="18" charset="0"/>
                <a:cs typeface="Times New Roman" pitchFamily="18" charset="0"/>
              </a:rPr>
              <a:t>Такие соли гидролизу не подвергаются</a:t>
            </a:r>
          </a:p>
          <a:p>
            <a:pPr algn="ctr"/>
            <a:endParaRPr lang="ru-RU" sz="4000" b="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286116" y="500046"/>
            <a:ext cx="2286000" cy="214313"/>
            <a:chOff x="855" y="1305"/>
            <a:chExt cx="1440" cy="135"/>
          </a:xfrm>
        </p:grpSpPr>
        <p:sp>
          <p:nvSpPr>
            <p:cNvPr id="8" name="Line 12"/>
            <p:cNvSpPr>
              <a:spLocks noChangeShapeType="1"/>
            </p:cNvSpPr>
            <p:nvPr/>
          </p:nvSpPr>
          <p:spPr bwMode="auto">
            <a:xfrm flipH="1">
              <a:off x="855" y="1305"/>
              <a:ext cx="405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13"/>
            <p:cNvSpPr>
              <a:spLocks noChangeShapeType="1"/>
            </p:cNvSpPr>
            <p:nvPr/>
          </p:nvSpPr>
          <p:spPr bwMode="auto">
            <a:xfrm>
              <a:off x="1890" y="1305"/>
              <a:ext cx="405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3" name="Прямоугольник 32"/>
          <p:cNvSpPr/>
          <p:nvPr/>
        </p:nvSpPr>
        <p:spPr>
          <a:xfrm>
            <a:off x="2143108" y="2214554"/>
            <a:ext cx="5857900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dirty="0" smtClean="0">
                <a:effectLst/>
                <a:latin typeface="Times New Roman" pitchFamily="18" charset="0"/>
                <a:cs typeface="Times New Roman" pitchFamily="18" charset="0"/>
              </a:rPr>
              <a:t>Ионное равновесие воды не смещается </a:t>
            </a:r>
            <a:endParaRPr lang="ru-RU" b="0" dirty="0">
              <a:effectLst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14348" y="3071810"/>
            <a:ext cx="7643866" cy="995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 растворе сохраняется </a:t>
            </a:r>
          </a:p>
          <a:p>
            <a:pPr algn="ctr"/>
            <a:r>
              <a:rPr lang="ru-RU" sz="4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нейтральная среда</a:t>
            </a:r>
            <a:endParaRPr lang="ru-RU" sz="4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500043"/>
          <a:ext cx="8858310" cy="6334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662"/>
                <a:gridCol w="1771662"/>
                <a:gridCol w="1771662"/>
                <a:gridCol w="1771662"/>
                <a:gridCol w="1771662"/>
              </a:tblGrid>
              <a:tr h="13691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Формулы веществ, в растворах которых универсальный индикатор красного цвета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Формулы веществ, в растворах которых универсальный индикатор желтого цвета</a:t>
                      </a:r>
                      <a:endParaRPr lang="ru-RU" sz="1100" dirty="0">
                        <a:solidFill>
                          <a:srgbClr val="FFC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Формулы веществ, в растворах которых универсальный индикатор синего цвета</a:t>
                      </a:r>
                      <a:endParaRPr lang="ru-RU" sz="1100" dirty="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Формулы веществ, в растворах которых универсальный индикатор желтого цвета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65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 вариант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ZnCL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KCL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27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 вариант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ALCL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NaCL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Na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27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 вариант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AL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(SO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Na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AL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27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Характер среды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кислая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нейтральная</a:t>
                      </a:r>
                      <a:endParaRPr lang="ru-RU" sz="1400" b="1" dirty="0">
                        <a:solidFill>
                          <a:srgbClr val="FFC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3333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щелочная</a:t>
                      </a:r>
                      <a:endParaRPr lang="ru-RU" sz="1400" b="1" dirty="0">
                        <a:solidFill>
                          <a:srgbClr val="3333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нейтральная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349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Выводы о наличии ионов, определяющих характер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среды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H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</a:t>
                      </a:r>
                    </a:p>
                    <a:p>
                      <a:pPr algn="ctr"/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HCL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_________</a:t>
                      </a:r>
                    </a:p>
                    <a:p>
                      <a:pPr algn="ctr"/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</a:t>
                      </a:r>
                      <a:r>
                        <a:rPr lang="en-US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NaOH</a:t>
                      </a:r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KOH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_________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3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Ион, по которому протекает гидролиз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2+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Zn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3+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AL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__________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2-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2-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__________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3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Продукты гидролиза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Основная соль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кислота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__________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Кислая соль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3333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основание</a:t>
                      </a:r>
                      <a:endParaRPr lang="ru-RU" sz="1400" dirty="0">
                        <a:solidFill>
                          <a:srgbClr val="3333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3333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Основание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кислота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3971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Таблица №1. Гидролиз солей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4143380"/>
            <a:ext cx="571504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effectLst/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baseline="30000" dirty="0" smtClean="0"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500694" y="3643314"/>
            <a:ext cx="857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600" baseline="30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00232" y="3714752"/>
            <a:ext cx="982961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SO4</a:t>
            </a:r>
            <a:r>
              <a:rPr lang="en-US" baseline="30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ru-RU" baseline="30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72132" y="4143380"/>
            <a:ext cx="857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600" baseline="30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24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2714612" y="4000504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786050" y="4429132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215074" y="4429132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143636" y="4000504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714356"/>
            <a:ext cx="8858312" cy="5500726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соль образована </a:t>
            </a:r>
            <a:r>
              <a:rPr lang="ru-R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сильным основанием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слабой кислотой, то в результате гидролиза образуются </a:t>
            </a:r>
            <a:r>
              <a:rPr lang="ru-R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щелочь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кислая соль.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соль образована слабым основанием и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сильной кислотой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то в результате гидролиза образуются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кислота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основная соль. 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соль образована слабым основанием и слабой кислотой, то в результате гидролиза образуются основание и кислота, которыми соль образована. 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соль образована </a:t>
            </a:r>
            <a:r>
              <a:rPr lang="ru-R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сильным основанием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сильной кислотой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то она гидролизу не подвергается.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71414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</p:spTree>
  </p:cSld>
  <p:clrMapOvr>
    <a:masterClrMapping/>
  </p:clrMapOvr>
  <p:transition spd="slow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50059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Габриелян О.С. Химия 11,</a:t>
            </a:r>
          </a:p>
          <a:p>
            <a:pPr>
              <a:buNone/>
            </a:pPr>
            <a:r>
              <a:rPr lang="ru-RU" dirty="0" err="1" smtClean="0"/>
              <a:t>упр</a:t>
            </a:r>
            <a:r>
              <a:rPr lang="ru-RU" dirty="0" smtClean="0"/>
              <a:t> № 3, 4, 8 стр. 174, </a:t>
            </a:r>
          </a:p>
          <a:p>
            <a:pPr>
              <a:buNone/>
            </a:pPr>
            <a:r>
              <a:rPr lang="ru-RU" dirty="0" err="1" smtClean="0"/>
              <a:t>упр</a:t>
            </a:r>
            <a:r>
              <a:rPr lang="ru-RU" dirty="0" smtClean="0"/>
              <a:t> №  11 </a:t>
            </a:r>
            <a:r>
              <a:rPr lang="ru-RU" dirty="0" err="1" smtClean="0"/>
              <a:t>стр</a:t>
            </a:r>
            <a:r>
              <a:rPr lang="ru-RU" dirty="0" smtClean="0"/>
              <a:t> 175.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142852"/>
            <a:ext cx="3357586" cy="57150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500043"/>
          <a:ext cx="8858310" cy="6236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662"/>
                <a:gridCol w="1771662"/>
                <a:gridCol w="1771662"/>
                <a:gridCol w="1771662"/>
                <a:gridCol w="1771662"/>
              </a:tblGrid>
              <a:tr h="13691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Формулы веществ, в растворах которых универсальный индикатор красного цвета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Формулы веществ, в растворах которых универсальный индикатор желтого цвета</a:t>
                      </a:r>
                      <a:endParaRPr lang="ru-RU" sz="1100" dirty="0">
                        <a:solidFill>
                          <a:srgbClr val="FFC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Формулы веществ, в растворах которых универсальный индикатор синего цвета</a:t>
                      </a:r>
                      <a:endParaRPr lang="ru-RU" sz="1100" dirty="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65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 вариант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ZnCL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KCL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27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 вариант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ALCL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NaCL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Na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27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 вариант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AL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(SO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Na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27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Характер среды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кислая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нейтральная</a:t>
                      </a:r>
                      <a:endParaRPr lang="ru-RU" sz="1400" b="1" dirty="0">
                        <a:solidFill>
                          <a:srgbClr val="FFC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3333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щелочная</a:t>
                      </a:r>
                      <a:endParaRPr lang="ru-RU" sz="1400" b="1" dirty="0">
                        <a:solidFill>
                          <a:srgbClr val="3333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349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Выводы о наличии ионов, определяющих характер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среды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</a:t>
                      </a:r>
                    </a:p>
                    <a:p>
                      <a:pPr algn="ctr"/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</a:t>
                      </a:r>
                    </a:p>
                    <a:p>
                      <a:pPr algn="ctr"/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3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Ион, по которому протекает гидролиз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3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Продукты гидролиза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3971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Таблица №1. Гидролиз солей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4143380"/>
            <a:ext cx="571504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effectLst/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baseline="30000" dirty="0" smtClean="0"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500694" y="3643314"/>
            <a:ext cx="857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600" baseline="30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00232" y="3714752"/>
            <a:ext cx="982961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SO4</a:t>
            </a:r>
            <a:r>
              <a:rPr lang="en-US" baseline="30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ru-RU" baseline="30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72132" y="4143380"/>
            <a:ext cx="857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600" baseline="30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2400" dirty="0"/>
          </a:p>
        </p:txBody>
      </p:sp>
    </p:spTree>
  </p:cSld>
  <p:clrMapOvr>
    <a:masterClrMapping/>
  </p:clrMapOvr>
  <p:transition spd="slow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428604"/>
            <a:ext cx="8572560" cy="2214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Гидролиз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это реакция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          обменного взаимодействия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          веществ с водой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/>
          </a:p>
        </p:txBody>
      </p:sp>
      <p:pic>
        <p:nvPicPr>
          <p:cNvPr id="5" name="Picture 21" descr="308__resiz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2571744"/>
            <a:ext cx="3309950" cy="414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547813" y="476250"/>
            <a:ext cx="45370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57158" y="357166"/>
            <a:ext cx="8286808" cy="725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baseline="0" dirty="0" smtClean="0">
                <a:effectLst/>
                <a:latin typeface="Times New Roman" pitchFamily="18" charset="0"/>
                <a:cs typeface="Times New Roman" pitchFamily="18" charset="0"/>
              </a:rPr>
              <a:t>Кислота + Основание = Соль + Вода</a:t>
            </a:r>
            <a:endParaRPr lang="ru-RU" baseline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519113" y="1611313"/>
            <a:ext cx="1841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142844" y="2143116"/>
            <a:ext cx="4681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aseline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Mg(OH)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        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</a:t>
            </a:r>
            <a:r>
              <a:rPr lang="en-US" sz="2400" baseline="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sz="24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 baseline="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</a:t>
            </a:r>
            <a:r>
              <a:rPr lang="en-US" sz="24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endParaRPr lang="ru-RU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1354118" y="1500174"/>
            <a:ext cx="623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aseline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Mg</a:t>
            </a:r>
            <a:endParaRPr lang="ru-RU" sz="2400" baseline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1785918" y="1500174"/>
            <a:ext cx="846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aseline="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</a:t>
            </a:r>
            <a:r>
              <a:rPr lang="en-US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8686" name="Group 14"/>
          <p:cNvGrpSpPr>
            <a:grpSpLocks/>
          </p:cNvGrpSpPr>
          <p:nvPr/>
        </p:nvGrpSpPr>
        <p:grpSpPr bwMode="auto">
          <a:xfrm>
            <a:off x="1428751" y="1928813"/>
            <a:ext cx="1214438" cy="361950"/>
            <a:chOff x="900" y="1215"/>
            <a:chExt cx="765" cy="228"/>
          </a:xfrm>
        </p:grpSpPr>
        <p:sp>
          <p:nvSpPr>
            <p:cNvPr id="28684" name="Line 12"/>
            <p:cNvSpPr>
              <a:spLocks noChangeShapeType="1"/>
            </p:cNvSpPr>
            <p:nvPr/>
          </p:nvSpPr>
          <p:spPr bwMode="auto">
            <a:xfrm flipH="1">
              <a:off x="900" y="1215"/>
              <a:ext cx="324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685" name="Line 13"/>
            <p:cNvSpPr>
              <a:spLocks noChangeShapeType="1"/>
            </p:cNvSpPr>
            <p:nvPr/>
          </p:nvSpPr>
          <p:spPr bwMode="auto">
            <a:xfrm>
              <a:off x="1305" y="1215"/>
              <a:ext cx="360" cy="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4786314" y="2143116"/>
            <a:ext cx="103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aseline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NaOH</a:t>
            </a:r>
            <a:endParaRPr lang="ru-RU" sz="2400" baseline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7000892" y="2071678"/>
            <a:ext cx="1157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aseline="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 baseline="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</a:t>
            </a:r>
            <a:r>
              <a:rPr lang="en-US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endParaRPr lang="ru-RU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5715008" y="1500174"/>
            <a:ext cx="722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aseline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Na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ru-RU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6219833" y="1500174"/>
            <a:ext cx="788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aseline="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</a:t>
            </a:r>
            <a:r>
              <a:rPr lang="en-US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endParaRPr lang="ru-RU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2" name="Group 14"/>
          <p:cNvGrpSpPr>
            <a:grpSpLocks/>
          </p:cNvGrpSpPr>
          <p:nvPr/>
        </p:nvGrpSpPr>
        <p:grpSpPr bwMode="auto">
          <a:xfrm>
            <a:off x="5786446" y="2000240"/>
            <a:ext cx="1214438" cy="361950"/>
            <a:chOff x="900" y="1215"/>
            <a:chExt cx="765" cy="228"/>
          </a:xfrm>
        </p:grpSpPr>
        <p:sp>
          <p:nvSpPr>
            <p:cNvPr id="23" name="Line 12"/>
            <p:cNvSpPr>
              <a:spLocks noChangeShapeType="1"/>
            </p:cNvSpPr>
            <p:nvPr/>
          </p:nvSpPr>
          <p:spPr bwMode="auto">
            <a:xfrm flipH="1">
              <a:off x="900" y="1215"/>
              <a:ext cx="324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Line 13"/>
            <p:cNvSpPr>
              <a:spLocks noChangeShapeType="1"/>
            </p:cNvSpPr>
            <p:nvPr/>
          </p:nvSpPr>
          <p:spPr bwMode="auto">
            <a:xfrm>
              <a:off x="1305" y="1215"/>
              <a:ext cx="360" cy="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3714744" y="3000372"/>
            <a:ext cx="731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aseline="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</a:t>
            </a:r>
            <a:r>
              <a:rPr lang="en-US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286248" y="3000372"/>
            <a:ext cx="780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aseline="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</a:t>
            </a:r>
            <a:r>
              <a:rPr lang="en-US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endParaRPr lang="ru-RU" dirty="0"/>
          </a:p>
        </p:txBody>
      </p:sp>
      <p:grpSp>
        <p:nvGrpSpPr>
          <p:cNvPr id="28" name="Group 14"/>
          <p:cNvGrpSpPr>
            <a:grpSpLocks/>
          </p:cNvGrpSpPr>
          <p:nvPr/>
        </p:nvGrpSpPr>
        <p:grpSpPr bwMode="auto">
          <a:xfrm rot="10800000">
            <a:off x="3643306" y="2643182"/>
            <a:ext cx="1214438" cy="361950"/>
            <a:chOff x="900" y="1215"/>
            <a:chExt cx="765" cy="228"/>
          </a:xfrm>
        </p:grpSpPr>
        <p:sp>
          <p:nvSpPr>
            <p:cNvPr id="29" name="Line 12"/>
            <p:cNvSpPr>
              <a:spLocks noChangeShapeType="1"/>
            </p:cNvSpPr>
            <p:nvPr/>
          </p:nvSpPr>
          <p:spPr bwMode="auto">
            <a:xfrm flipH="1">
              <a:off x="900" y="1215"/>
              <a:ext cx="324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Line 13"/>
            <p:cNvSpPr>
              <a:spLocks noChangeShapeType="1"/>
            </p:cNvSpPr>
            <p:nvPr/>
          </p:nvSpPr>
          <p:spPr bwMode="auto">
            <a:xfrm>
              <a:off x="1305" y="1215"/>
              <a:ext cx="360" cy="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1" name="Group 14"/>
          <p:cNvGrpSpPr>
            <a:grpSpLocks/>
          </p:cNvGrpSpPr>
          <p:nvPr/>
        </p:nvGrpSpPr>
        <p:grpSpPr bwMode="auto">
          <a:xfrm>
            <a:off x="1571604" y="4286256"/>
            <a:ext cx="1214438" cy="361950"/>
            <a:chOff x="900" y="1215"/>
            <a:chExt cx="765" cy="228"/>
          </a:xfrm>
        </p:grpSpPr>
        <p:sp>
          <p:nvSpPr>
            <p:cNvPr id="32" name="Line 12"/>
            <p:cNvSpPr>
              <a:spLocks noChangeShapeType="1"/>
            </p:cNvSpPr>
            <p:nvPr/>
          </p:nvSpPr>
          <p:spPr bwMode="auto">
            <a:xfrm flipH="1">
              <a:off x="900" y="1215"/>
              <a:ext cx="324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Line 13"/>
            <p:cNvSpPr>
              <a:spLocks noChangeShapeType="1"/>
            </p:cNvSpPr>
            <p:nvPr/>
          </p:nvSpPr>
          <p:spPr bwMode="auto">
            <a:xfrm>
              <a:off x="1305" y="1215"/>
              <a:ext cx="360" cy="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4" name="Прямоугольник 33"/>
          <p:cNvSpPr/>
          <p:nvPr/>
        </p:nvSpPr>
        <p:spPr>
          <a:xfrm>
            <a:off x="1571604" y="3786190"/>
            <a:ext cx="5597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aseline="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</a:t>
            </a:r>
            <a:r>
              <a:rPr lang="en-US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000232" y="3786190"/>
            <a:ext cx="856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aseline="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</a:t>
            </a:r>
            <a:r>
              <a:rPr lang="en-US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000100" y="4714884"/>
            <a:ext cx="78581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2500298" y="4714884"/>
            <a:ext cx="78581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5000628" y="3786190"/>
            <a:ext cx="15856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aseline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AL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 baseline="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(SO</a:t>
            </a:r>
            <a:r>
              <a:rPr lang="en-US" sz="2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2400" baseline="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en-US" sz="2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endParaRPr lang="ru-RU" sz="2400" dirty="0" smtClean="0"/>
          </a:p>
          <a:p>
            <a:endParaRPr lang="ru-RU" sz="2400" dirty="0"/>
          </a:p>
        </p:txBody>
      </p:sp>
      <p:grpSp>
        <p:nvGrpSpPr>
          <p:cNvPr id="40" name="Group 14"/>
          <p:cNvGrpSpPr>
            <a:grpSpLocks/>
          </p:cNvGrpSpPr>
          <p:nvPr/>
        </p:nvGrpSpPr>
        <p:grpSpPr bwMode="auto">
          <a:xfrm>
            <a:off x="5143504" y="4286256"/>
            <a:ext cx="1214438" cy="361950"/>
            <a:chOff x="900" y="1215"/>
            <a:chExt cx="765" cy="228"/>
          </a:xfrm>
        </p:grpSpPr>
        <p:sp>
          <p:nvSpPr>
            <p:cNvPr id="41" name="Line 12"/>
            <p:cNvSpPr>
              <a:spLocks noChangeShapeType="1"/>
            </p:cNvSpPr>
            <p:nvPr/>
          </p:nvSpPr>
          <p:spPr bwMode="auto">
            <a:xfrm flipH="1">
              <a:off x="900" y="1215"/>
              <a:ext cx="324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Line 13"/>
            <p:cNvSpPr>
              <a:spLocks noChangeShapeType="1"/>
            </p:cNvSpPr>
            <p:nvPr/>
          </p:nvSpPr>
          <p:spPr bwMode="auto">
            <a:xfrm>
              <a:off x="1305" y="1215"/>
              <a:ext cx="360" cy="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3" name="Прямоугольник 42"/>
          <p:cNvSpPr/>
          <p:nvPr/>
        </p:nvSpPr>
        <p:spPr>
          <a:xfrm>
            <a:off x="6286512" y="4714884"/>
            <a:ext cx="78581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4429124" y="4786322"/>
            <a:ext cx="78581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3714744" y="3071810"/>
            <a:ext cx="128588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/>
      <p:bldP spid="28680" grpId="0"/>
      <p:bldP spid="28682" grpId="0"/>
      <p:bldP spid="28683" grpId="0"/>
      <p:bldP spid="28687" grpId="0"/>
      <p:bldP spid="28688" grpId="0"/>
      <p:bldP spid="28689" grpId="0"/>
      <p:bldP spid="2869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000100" y="0"/>
            <a:ext cx="6858048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baseline="0" dirty="0">
                <a:effectLst/>
                <a:latin typeface="Times New Roman" pitchFamily="18" charset="0"/>
                <a:cs typeface="Times New Roman" pitchFamily="18" charset="0"/>
              </a:rPr>
              <a:t>Ионное равновесие воды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643174" y="1357298"/>
            <a:ext cx="38055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aseline="0" dirty="0">
                <a:effectLst/>
                <a:latin typeface="Times New Roman" pitchFamily="18" charset="0"/>
                <a:cs typeface="Times New Roman" pitchFamily="18" charset="0"/>
              </a:rPr>
              <a:t>Вода </a:t>
            </a:r>
            <a:r>
              <a:rPr lang="en-US" sz="2400" baseline="0" dirty="0" smtClean="0"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aseline="0" dirty="0" smtClean="0">
                <a:effectLst/>
                <a:latin typeface="Times New Roman" pitchFamily="18" charset="0"/>
                <a:cs typeface="Times New Roman" pitchFamily="18" charset="0"/>
              </a:rPr>
              <a:t>слабый </a:t>
            </a:r>
            <a:r>
              <a:rPr lang="ru-RU" sz="2400" baseline="0" dirty="0">
                <a:effectLst/>
                <a:latin typeface="Times New Roman" pitchFamily="18" charset="0"/>
                <a:cs typeface="Times New Roman" pitchFamily="18" charset="0"/>
              </a:rPr>
              <a:t>электролит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2143108" y="5643578"/>
            <a:ext cx="492922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1600" baseline="0" dirty="0" smtClean="0">
                <a:effectLst/>
                <a:latin typeface="Times New Roman" pitchFamily="18" charset="0"/>
                <a:cs typeface="Times New Roman" pitchFamily="18" charset="0"/>
              </a:rPr>
              <a:t>Если концентрации </a:t>
            </a:r>
            <a:r>
              <a:rPr lang="ru-RU" sz="1600" baseline="0" dirty="0">
                <a:effectLst/>
                <a:latin typeface="Times New Roman" pitchFamily="18" charset="0"/>
                <a:cs typeface="Times New Roman" pitchFamily="18" charset="0"/>
              </a:rPr>
              <a:t>ионов </a:t>
            </a:r>
            <a:endParaRPr lang="en-US" sz="1600" baseline="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aseline="0" dirty="0">
                <a:effectLst/>
                <a:latin typeface="Times New Roman" pitchFamily="18" charset="0"/>
                <a:cs typeface="Times New Roman" pitchFamily="18" charset="0"/>
              </a:rPr>
              <a:t>водорода </a:t>
            </a:r>
            <a:r>
              <a:rPr lang="ru-RU" sz="1600" baseline="0" dirty="0">
                <a:solidFill>
                  <a:srgbClr val="FF3300"/>
                </a:solidFill>
                <a:effectLst/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600" baseline="30000" dirty="0">
                <a:solidFill>
                  <a:srgbClr val="FF3300"/>
                </a:solidFill>
                <a:effectLst/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1600" baseline="0" dirty="0">
                <a:effectLst/>
                <a:latin typeface="Times New Roman" pitchFamily="18" charset="0"/>
                <a:cs typeface="Times New Roman" pitchFamily="18" charset="0"/>
              </a:rPr>
              <a:t>  и </a:t>
            </a:r>
            <a:r>
              <a:rPr lang="ru-RU" sz="1600" baseline="0" dirty="0" err="1">
                <a:effectLst/>
                <a:latin typeface="Times New Roman" pitchFamily="18" charset="0"/>
                <a:cs typeface="Times New Roman" pitchFamily="18" charset="0"/>
              </a:rPr>
              <a:t>гидроксид-ионов</a:t>
            </a:r>
            <a:r>
              <a:rPr lang="ru-RU" sz="1600" baseline="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aseline="0" dirty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  <a:t>ОН</a:t>
            </a:r>
            <a:r>
              <a:rPr lang="ru-RU" sz="1600" baseline="30000" dirty="0">
                <a:solidFill>
                  <a:srgbClr val="FF3300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baseline="0" dirty="0"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baseline="0" dirty="0" smtClean="0">
                <a:effectLst/>
                <a:latin typeface="Times New Roman" pitchFamily="18" charset="0"/>
                <a:cs typeface="Times New Roman" pitchFamily="18" charset="0"/>
              </a:rPr>
              <a:t>одинаковы – </a:t>
            </a:r>
            <a:endParaRPr lang="en-US" sz="1600" baseline="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aseline="0" dirty="0" smtClean="0">
                <a:effectLst/>
                <a:latin typeface="Times New Roman" pitchFamily="18" charset="0"/>
                <a:cs typeface="Times New Roman" pitchFamily="18" charset="0"/>
              </a:rPr>
              <a:t>нейтральная среда</a:t>
            </a:r>
            <a:endParaRPr lang="ru-RU" sz="1600" baseline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1042988" y="5949950"/>
            <a:ext cx="56165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357158" y="3500438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1600" baseline="0" dirty="0">
                <a:effectLst/>
                <a:latin typeface="Times New Roman" pitchFamily="18" charset="0"/>
                <a:cs typeface="Times New Roman" pitchFamily="18" charset="0"/>
              </a:rPr>
              <a:t>Избыток ионов </a:t>
            </a:r>
            <a:r>
              <a:rPr lang="ru-RU" sz="1600" baseline="0" dirty="0">
                <a:solidFill>
                  <a:srgbClr val="FF3300"/>
                </a:solidFill>
                <a:effectLst/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600" baseline="30000" dirty="0">
                <a:solidFill>
                  <a:srgbClr val="FF3300"/>
                </a:solidFill>
                <a:effectLst/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1600" baseline="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aseline="0" dirty="0" smtClean="0">
                <a:effectLst/>
                <a:latin typeface="Times New Roman" pitchFamily="18" charset="0"/>
                <a:cs typeface="Times New Roman" pitchFamily="18" charset="0"/>
              </a:rPr>
              <a:t>- кислотная среда</a:t>
            </a:r>
            <a:endParaRPr lang="ru-RU" sz="1600" baseline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6929422" y="3429000"/>
            <a:ext cx="22145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1600" baseline="0" dirty="0">
                <a:effectLst/>
                <a:latin typeface="Times New Roman" pitchFamily="18" charset="0"/>
                <a:cs typeface="Times New Roman" pitchFamily="18" charset="0"/>
              </a:rPr>
              <a:t>Избыток ионов </a:t>
            </a:r>
            <a:r>
              <a:rPr lang="ru-RU" sz="1600" baseline="0" dirty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  <a:t>ОН-</a:t>
            </a:r>
            <a:r>
              <a:rPr lang="ru-RU" sz="1600" baseline="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aseline="0" dirty="0" smtClean="0">
                <a:effectLst/>
                <a:latin typeface="Times New Roman" pitchFamily="18" charset="0"/>
                <a:cs typeface="Times New Roman" pitchFamily="18" charset="0"/>
              </a:rPr>
              <a:t>- щелочная среда </a:t>
            </a:r>
            <a:endParaRPr lang="en-US" sz="1600" baseline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4282" y="714356"/>
            <a:ext cx="8643966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/>
              <a:t>Гидролиз приводит к смещению </a:t>
            </a:r>
            <a:r>
              <a:rPr lang="ru-RU" u="sng" dirty="0"/>
              <a:t>ионного равновесия воды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500298" y="2000240"/>
            <a:ext cx="421484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2857488" y="2143116"/>
            <a:ext cx="9413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aseline="0" dirty="0">
                <a:solidFill>
                  <a:srgbClr val="00CC66"/>
                </a:solidFill>
                <a:effectLst/>
              </a:rPr>
              <a:t>Н</a:t>
            </a:r>
            <a:r>
              <a:rPr lang="ru-RU" dirty="0">
                <a:solidFill>
                  <a:srgbClr val="00CC66"/>
                </a:solidFill>
                <a:effectLst/>
              </a:rPr>
              <a:t>2</a:t>
            </a:r>
            <a:r>
              <a:rPr lang="ru-RU" baseline="0" dirty="0">
                <a:solidFill>
                  <a:srgbClr val="00CC66"/>
                </a:solidFill>
                <a:effectLst/>
              </a:rPr>
              <a:t>О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4500562" y="2143116"/>
            <a:ext cx="181652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baseline="0" dirty="0">
                <a:solidFill>
                  <a:srgbClr val="FF3300"/>
                </a:solidFill>
                <a:effectLst/>
              </a:rPr>
              <a:t>Н</a:t>
            </a:r>
            <a:r>
              <a:rPr lang="ru-RU" baseline="30000" dirty="0">
                <a:solidFill>
                  <a:srgbClr val="FF3300"/>
                </a:solidFill>
                <a:effectLst/>
              </a:rPr>
              <a:t>+</a:t>
            </a:r>
            <a:r>
              <a:rPr lang="ru-RU" baseline="0" dirty="0">
                <a:effectLst/>
              </a:rPr>
              <a:t> + </a:t>
            </a:r>
            <a:r>
              <a:rPr lang="ru-RU" baseline="0" dirty="0">
                <a:solidFill>
                  <a:srgbClr val="3333FF"/>
                </a:solidFill>
                <a:effectLst/>
              </a:rPr>
              <a:t>ОН</a:t>
            </a:r>
            <a:r>
              <a:rPr lang="ru-RU" baseline="30000" dirty="0">
                <a:solidFill>
                  <a:srgbClr val="3333FF"/>
                </a:solidFill>
                <a:effectLst/>
              </a:rPr>
              <a:t>-</a:t>
            </a:r>
          </a:p>
        </p:txBody>
      </p:sp>
      <p:grpSp>
        <p:nvGrpSpPr>
          <p:cNvPr id="26631" name="Group 7"/>
          <p:cNvGrpSpPr>
            <a:grpSpLocks/>
          </p:cNvGrpSpPr>
          <p:nvPr/>
        </p:nvGrpSpPr>
        <p:grpSpPr bwMode="auto">
          <a:xfrm>
            <a:off x="3929058" y="2357430"/>
            <a:ext cx="433388" cy="142875"/>
            <a:chOff x="2063" y="1480"/>
            <a:chExt cx="273" cy="90"/>
          </a:xfrm>
        </p:grpSpPr>
        <p:sp>
          <p:nvSpPr>
            <p:cNvPr id="26632" name="Line 8"/>
            <p:cNvSpPr>
              <a:spLocks noChangeShapeType="1"/>
            </p:cNvSpPr>
            <p:nvPr/>
          </p:nvSpPr>
          <p:spPr bwMode="auto">
            <a:xfrm flipH="1">
              <a:off x="2072" y="1570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33" name="Line 9"/>
            <p:cNvSpPr>
              <a:spLocks noChangeShapeType="1"/>
            </p:cNvSpPr>
            <p:nvPr/>
          </p:nvSpPr>
          <p:spPr bwMode="auto">
            <a:xfrm>
              <a:off x="2063" y="1480"/>
              <a:ext cx="2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7" name="Схема 16"/>
          <p:cNvGraphicFramePr/>
          <p:nvPr/>
        </p:nvGraphicFramePr>
        <p:xfrm>
          <a:off x="2500298" y="3071810"/>
          <a:ext cx="4286280" cy="2571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28" grpId="1"/>
      <p:bldP spid="26629" grpId="0"/>
      <p:bldP spid="26635" grpId="0"/>
      <p:bldP spid="26637" grpId="0"/>
      <p:bldP spid="26638" grpId="0"/>
      <p:bldP spid="26630" grpId="0"/>
      <p:bldP spid="266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500043"/>
          <a:ext cx="8858310" cy="6236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662"/>
                <a:gridCol w="1771662"/>
                <a:gridCol w="1771662"/>
                <a:gridCol w="1771662"/>
                <a:gridCol w="1771662"/>
              </a:tblGrid>
              <a:tr h="13691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Формулы веществ, в растворах которых универсальный индикатор красного цвета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Формулы веществ, в растворах которых универсальный индикатор желтого цвета</a:t>
                      </a:r>
                      <a:endParaRPr lang="ru-RU" sz="1100" dirty="0">
                        <a:solidFill>
                          <a:srgbClr val="FFC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Формулы веществ, в растворах которых универсальный индикатор синего цвета</a:t>
                      </a:r>
                      <a:endParaRPr lang="ru-RU" sz="1100" dirty="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65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 вариант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ZnCL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KCL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27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 вариант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ALCL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NaCL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Na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27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 вариант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AL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(SO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Na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27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Характер среды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кислая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нейтральная</a:t>
                      </a:r>
                      <a:endParaRPr lang="ru-RU" sz="1400" b="1" dirty="0">
                        <a:solidFill>
                          <a:srgbClr val="FFC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3333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щелочная</a:t>
                      </a:r>
                      <a:endParaRPr lang="ru-RU" sz="1400" b="1" dirty="0">
                        <a:solidFill>
                          <a:srgbClr val="3333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349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Выводы о наличии ионов, определяющих характер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среды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H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</a:t>
                      </a:r>
                    </a:p>
                    <a:p>
                      <a:pPr algn="ctr"/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HCL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</a:t>
                      </a:r>
                      <a:r>
                        <a:rPr lang="en-US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NaOH</a:t>
                      </a:r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KOH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3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Ион, по которому протекает гидролиз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2+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Zn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3+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AL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2-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2-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3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Продукты гидролиза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3971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Таблица №1. Гидролиз солей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4143380"/>
            <a:ext cx="571504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effectLst/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baseline="30000" dirty="0" smtClean="0"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500694" y="3643314"/>
            <a:ext cx="857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600" baseline="30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00232" y="3714752"/>
            <a:ext cx="982961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SO4</a:t>
            </a:r>
            <a:r>
              <a:rPr lang="en-US" baseline="30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ru-RU" baseline="30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72132" y="4143380"/>
            <a:ext cx="857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600" baseline="30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24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2714612" y="4000504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786050" y="4429132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215074" y="4429132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143636" y="4000504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643306" y="1000108"/>
            <a:ext cx="2071702" cy="5643602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sz="900" dirty="0" smtClean="0"/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KNO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ZnSO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BaCL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CL</a:t>
            </a:r>
          </a:p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HgF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Mg(NO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06" y="0"/>
            <a:ext cx="9072594" cy="100010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Задание.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Определите характер среды в растворах солей. Запишите формулы кислоты и основания, которыми образована каждая соль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1"/>
          <p:cNvSpPr txBox="1">
            <a:spLocks/>
          </p:cNvSpPr>
          <p:nvPr/>
        </p:nvSpPr>
        <p:spPr>
          <a:xfrm>
            <a:off x="6072198" y="1142984"/>
            <a:ext cx="2071702" cy="5072098"/>
          </a:xfrm>
          <a:prstGeom prst="rect">
            <a:avLst/>
          </a:prstGeom>
          <a:solidFill>
            <a:srgbClr val="92D050"/>
          </a:solidFill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215206" y="6357958"/>
            <a:ext cx="1785950" cy="40011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marL="365760" lvl="0" indent="-256032"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lang="ru-RU" sz="2000" baseline="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кислотная</a:t>
            </a:r>
            <a:endParaRPr lang="en-US" sz="2000" baseline="0" dirty="0" smtClean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14942" y="6357958"/>
            <a:ext cx="1785950" cy="40011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marL="365760" lvl="0" indent="-256032"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lang="ru-RU" sz="2000" baseline="0" dirty="0" smtClean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  <a:t>щелочная</a:t>
            </a:r>
            <a:r>
              <a:rPr lang="ru-RU" sz="2000" baseline="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aseline="0" dirty="0" smtClean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14678" y="6357958"/>
            <a:ext cx="1802994" cy="40011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pPr marL="365760" lvl="0" indent="-256032"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lang="ru-RU" sz="2000" baseline="0" dirty="0" smtClean="0"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нейтральная</a:t>
            </a:r>
            <a:endParaRPr lang="en-US" sz="2000" baseline="0" dirty="0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>
            <a:off x="2571736" y="1214422"/>
            <a:ext cx="107157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0800000">
            <a:off x="2714612" y="1928802"/>
            <a:ext cx="107157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>
            <a:off x="2714612" y="2571744"/>
            <a:ext cx="107157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>
            <a:off x="2714612" y="3286124"/>
            <a:ext cx="107157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>
            <a:off x="2714612" y="4000504"/>
            <a:ext cx="107157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>
            <a:off x="2714612" y="4786322"/>
            <a:ext cx="107157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>
            <a:off x="2643174" y="5429264"/>
            <a:ext cx="107157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 rot="10800000" flipV="1">
            <a:off x="1571604" y="1357298"/>
            <a:ext cx="207170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 rot="10800000" flipV="1">
            <a:off x="1714480" y="2071678"/>
            <a:ext cx="207170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 rot="10800000" flipV="1">
            <a:off x="1714480" y="2786058"/>
            <a:ext cx="207170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 rot="10800000" flipV="1">
            <a:off x="1714480" y="3500438"/>
            <a:ext cx="207170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 rot="10800000" flipV="1">
            <a:off x="1714480" y="4286256"/>
            <a:ext cx="207170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 rot="10800000" flipV="1">
            <a:off x="1714480" y="5072074"/>
            <a:ext cx="207170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 rot="10800000" flipV="1">
            <a:off x="1714480" y="5786454"/>
            <a:ext cx="200026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29058" y="71414"/>
            <a:ext cx="1040991" cy="502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Соль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428604"/>
            <a:ext cx="3000396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слабое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основание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428604"/>
            <a:ext cx="3143272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сильная кислота</a:t>
            </a:r>
            <a:endParaRPr lang="ru-RU" sz="4000" dirty="0">
              <a:solidFill>
                <a:srgbClr val="FF33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071546"/>
            <a:ext cx="4071966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dirty="0">
                <a:effectLst/>
                <a:latin typeface="Times New Roman" pitchFamily="18" charset="0"/>
                <a:cs typeface="Times New Roman" pitchFamily="18" charset="0"/>
              </a:rPr>
              <a:t>Гидролиз протекает по катиону</a:t>
            </a:r>
            <a:endParaRPr lang="en-US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14"/>
          <p:cNvGrpSpPr>
            <a:grpSpLocks/>
          </p:cNvGrpSpPr>
          <p:nvPr/>
        </p:nvGrpSpPr>
        <p:grpSpPr bwMode="auto">
          <a:xfrm>
            <a:off x="3286116" y="500046"/>
            <a:ext cx="2286000" cy="214313"/>
            <a:chOff x="855" y="1305"/>
            <a:chExt cx="1440" cy="135"/>
          </a:xfrm>
        </p:grpSpPr>
        <p:sp>
          <p:nvSpPr>
            <p:cNvPr id="8" name="Line 12"/>
            <p:cNvSpPr>
              <a:spLocks noChangeShapeType="1"/>
            </p:cNvSpPr>
            <p:nvPr/>
          </p:nvSpPr>
          <p:spPr bwMode="auto">
            <a:xfrm flipH="1">
              <a:off x="855" y="1305"/>
              <a:ext cx="405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13"/>
            <p:cNvSpPr>
              <a:spLocks noChangeShapeType="1"/>
            </p:cNvSpPr>
            <p:nvPr/>
          </p:nvSpPr>
          <p:spPr bwMode="auto">
            <a:xfrm>
              <a:off x="1890" y="1305"/>
              <a:ext cx="405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214282" y="5143512"/>
            <a:ext cx="28236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основная соль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5008" y="5072074"/>
            <a:ext cx="32436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кислотная среда</a:t>
            </a:r>
            <a:endParaRPr lang="ru-RU" dirty="0">
              <a:solidFill>
                <a:srgbClr val="FF33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85786" y="1500174"/>
            <a:ext cx="7643866" cy="3395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effectLst/>
                <a:latin typeface="Times New Roman" pitchFamily="18" charset="0"/>
                <a:cs typeface="Times New Roman" pitchFamily="18" charset="0"/>
              </a:rPr>
              <a:t>ALCL3 + H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 smtClean="0">
                <a:effectLst/>
                <a:latin typeface="Times New Roman" pitchFamily="18" charset="0"/>
                <a:cs typeface="Times New Roman" pitchFamily="18" charset="0"/>
              </a:rPr>
              <a:t>O        </a:t>
            </a:r>
            <a:r>
              <a:rPr lang="en-US" sz="4400" u="sng" dirty="0" smtClean="0">
                <a:effectLst/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z="4400" baseline="30000" dirty="0" smtClean="0">
                <a:effectLst/>
                <a:latin typeface="Times New Roman" pitchFamily="18" charset="0"/>
                <a:cs typeface="Times New Roman" pitchFamily="18" charset="0"/>
              </a:rPr>
              <a:t>3+</a:t>
            </a:r>
            <a:r>
              <a:rPr lang="en-US" sz="4400" dirty="0" smtClean="0">
                <a:effectLst/>
                <a:latin typeface="Times New Roman" pitchFamily="18" charset="0"/>
                <a:cs typeface="Times New Roman" pitchFamily="18" charset="0"/>
              </a:rPr>
              <a:t>+3Cl</a:t>
            </a:r>
            <a:r>
              <a:rPr lang="en-US" sz="4400" baseline="30000" dirty="0" smtClean="0"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400" dirty="0" smtClean="0">
                <a:solidFill>
                  <a:srgbClr val="FF33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4400" baseline="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400" baseline="30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44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400" u="sng" dirty="0" smtClean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en-US" sz="4400" baseline="30000" dirty="0" smtClean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endParaRPr lang="en-US" sz="4400" baseline="30000" dirty="0">
              <a:solidFill>
                <a:srgbClr val="3333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en-US" sz="4400" baseline="30000" dirty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effectLst/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en-US" sz="4400" dirty="0" smtClean="0">
                <a:effectLst/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z="4400" dirty="0" smtClean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en-US" sz="4400" baseline="30000" dirty="0" smtClean="0">
                <a:effectLst/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sz="4400" dirty="0" smtClean="0">
                <a:effectLst/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4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FF3300"/>
                </a:solidFill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400" baseline="30000" dirty="0" smtClean="0">
                <a:solidFill>
                  <a:srgbClr val="FF3300"/>
                </a:solidFill>
                <a:effectLst/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4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400" dirty="0" smtClean="0">
                <a:effectLst/>
                <a:latin typeface="Times New Roman" pitchFamily="18" charset="0"/>
                <a:cs typeface="Times New Roman" pitchFamily="18" charset="0"/>
              </a:rPr>
              <a:t>3Cl</a:t>
            </a:r>
            <a:r>
              <a:rPr lang="en-US" sz="4400" baseline="30000" dirty="0" smtClean="0">
                <a:effectLst/>
                <a:latin typeface="Times New Roman" pitchFamily="18" charset="0"/>
                <a:cs typeface="Times New Roman" pitchFamily="18" charset="0"/>
              </a:rPr>
              <a:t>-    </a:t>
            </a:r>
            <a:endParaRPr lang="en-US" sz="4400" baseline="30000" dirty="0"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en-US" sz="4400" baseline="30000" dirty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effectLst/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n-US" sz="4400" dirty="0" smtClean="0">
                <a:effectLst/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z="4400" dirty="0" smtClean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en-US" sz="4400" dirty="0" smtClean="0">
                <a:effectLst/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effectLst/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4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FF3300"/>
                </a:solidFill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400" dirty="0" smtClean="0">
                <a:effectLst/>
                <a:latin typeface="Times New Roman" pitchFamily="18" charset="0"/>
                <a:cs typeface="Times New Roman" pitchFamily="18" charset="0"/>
              </a:rPr>
              <a:t>CL</a:t>
            </a:r>
            <a:endParaRPr lang="en-US" sz="4400" dirty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dirty="0">
                <a:effectLst/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4400" dirty="0" smtClean="0">
                <a:effectLst/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4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0" dirty="0" err="1">
                <a:effectLst/>
                <a:latin typeface="Times New Roman" pitchFamily="18" charset="0"/>
                <a:cs typeface="Times New Roman" pitchFamily="18" charset="0"/>
              </a:rPr>
              <a:t>гидроксохлорид</a:t>
            </a:r>
            <a:r>
              <a:rPr lang="ru-RU" sz="3600" b="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0" dirty="0" smtClean="0"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алюминия</a:t>
            </a:r>
            <a:endParaRPr lang="en-US" sz="36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>
            <a:off x="3428992" y="2143116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 flipH="1">
            <a:off x="3428992" y="2285992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>
            <a:off x="7358082" y="207167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 flipH="1">
            <a:off x="7358082" y="2214554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" name="Line 7"/>
          <p:cNvSpPr>
            <a:spLocks noChangeShapeType="1"/>
          </p:cNvSpPr>
          <p:nvPr/>
        </p:nvSpPr>
        <p:spPr bwMode="auto">
          <a:xfrm>
            <a:off x="3428992" y="3000372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" name="Line 8"/>
          <p:cNvSpPr>
            <a:spLocks noChangeShapeType="1"/>
          </p:cNvSpPr>
          <p:nvPr/>
        </p:nvSpPr>
        <p:spPr bwMode="auto">
          <a:xfrm flipH="1">
            <a:off x="3428992" y="314324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" name="Line 7"/>
          <p:cNvSpPr>
            <a:spLocks noChangeShapeType="1"/>
          </p:cNvSpPr>
          <p:nvPr/>
        </p:nvSpPr>
        <p:spPr bwMode="auto">
          <a:xfrm>
            <a:off x="7429520" y="3000372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" name="Line 7"/>
          <p:cNvSpPr>
            <a:spLocks noChangeShapeType="1"/>
          </p:cNvSpPr>
          <p:nvPr/>
        </p:nvSpPr>
        <p:spPr bwMode="auto">
          <a:xfrm>
            <a:off x="3428992" y="385762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" name="Line 8"/>
          <p:cNvSpPr>
            <a:spLocks noChangeShapeType="1"/>
          </p:cNvSpPr>
          <p:nvPr/>
        </p:nvSpPr>
        <p:spPr bwMode="auto">
          <a:xfrm flipH="1">
            <a:off x="7429520" y="314324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" name="Line 8"/>
          <p:cNvSpPr>
            <a:spLocks noChangeShapeType="1"/>
          </p:cNvSpPr>
          <p:nvPr/>
        </p:nvSpPr>
        <p:spPr bwMode="auto">
          <a:xfrm flipH="1">
            <a:off x="3428992" y="4000504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cxnSp>
        <p:nvCxnSpPr>
          <p:cNvPr id="34" name="Прямая со стрелкой 33"/>
          <p:cNvCxnSpPr/>
          <p:nvPr/>
        </p:nvCxnSpPr>
        <p:spPr>
          <a:xfrm rot="10800000" flipV="1">
            <a:off x="2500298" y="4143380"/>
            <a:ext cx="1357322" cy="10001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6286512" y="4143380"/>
            <a:ext cx="1357322" cy="10001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797</TotalTime>
  <Words>1203</Words>
  <Application>Microsoft PowerPoint</Application>
  <PresentationFormat>Экран (4:3)</PresentationFormat>
  <Paragraphs>430</Paragraphs>
  <Slides>23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Открытая</vt:lpstr>
      <vt:lpstr>Гидролиз солей </vt:lpstr>
      <vt:lpstr>Задание №1. </vt:lpstr>
      <vt:lpstr>Таблица №1. Гидролиз солей</vt:lpstr>
      <vt:lpstr>Слайд 4</vt:lpstr>
      <vt:lpstr>Слайд 5</vt:lpstr>
      <vt:lpstr>Слайд 6</vt:lpstr>
      <vt:lpstr>Таблица №1. Гидролиз солей</vt:lpstr>
      <vt:lpstr>Задание. Определите характер среды в растворах солей. Запишите формулы кислоты и основания, которыми образована каждая соль</vt:lpstr>
      <vt:lpstr>Слайд 9</vt:lpstr>
      <vt:lpstr>Таблица №1. Гидролиз солей</vt:lpstr>
      <vt:lpstr>Задание. Свежеприготовленный раствор хлорида алюминия не изменяет окраску индикатора. Через некоторое время окраска лакмуса становится красной. Предложите способ подавления (замедления) реакции гидролиза (смещения равновесия влево).</vt:lpstr>
      <vt:lpstr>Задание. Составьте уравнение гидролиза сульфата магния</vt:lpstr>
      <vt:lpstr>Слайд 13</vt:lpstr>
      <vt:lpstr>Таблица №1. Гидролиз солей</vt:lpstr>
      <vt:lpstr>Задание. Свежеприготовленный раствор карбоната натрия почти не изменяет окраску индикатора. Через некоторое время окраска лакмуса становится ярко синей. Предложите способ подавления (замедления) реакции гидролиза (смещения равновесия влево).</vt:lpstr>
      <vt:lpstr>Задание. Составьте уравнение гидролиза сульфида натрия</vt:lpstr>
      <vt:lpstr>Слайд 17</vt:lpstr>
      <vt:lpstr>Таблица №1. Гидролиз солей</vt:lpstr>
      <vt:lpstr>Задание. Составьте уравнение гидролиза сульфида аммония</vt:lpstr>
      <vt:lpstr>Слайд 20</vt:lpstr>
      <vt:lpstr>Таблица №1. Гидролиз солей</vt:lpstr>
      <vt:lpstr>Выводы</vt:lpstr>
      <vt:lpstr>Домашнее задание</vt:lpstr>
    </vt:vector>
  </TitlesOfParts>
  <Company>CIO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Гидролиз солей</dc:title>
  <dc:creator>Server-1</dc:creator>
  <cp:lastModifiedBy>Dasha</cp:lastModifiedBy>
  <cp:revision>82</cp:revision>
  <dcterms:created xsi:type="dcterms:W3CDTF">2005-05-23T14:51:00Z</dcterms:created>
  <dcterms:modified xsi:type="dcterms:W3CDTF">2011-03-22T21:14:34Z</dcterms:modified>
</cp:coreProperties>
</file>