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60" r:id="rId4"/>
    <p:sldId id="298" r:id="rId5"/>
    <p:sldId id="258" r:id="rId6"/>
    <p:sldId id="294" r:id="rId7"/>
    <p:sldId id="288" r:id="rId8"/>
    <p:sldId id="299" r:id="rId9"/>
    <p:sldId id="300" r:id="rId10"/>
    <p:sldId id="297" r:id="rId11"/>
    <p:sldId id="296" r:id="rId12"/>
    <p:sldId id="289" r:id="rId13"/>
    <p:sldId id="292" r:id="rId14"/>
    <p:sldId id="290" r:id="rId15"/>
    <p:sldId id="291" r:id="rId16"/>
    <p:sldId id="259" r:id="rId17"/>
    <p:sldId id="262" r:id="rId18"/>
    <p:sldId id="263" r:id="rId19"/>
    <p:sldId id="264" r:id="rId20"/>
    <p:sldId id="293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80" r:id="rId35"/>
    <p:sldId id="281" r:id="rId36"/>
    <p:sldId id="283" r:id="rId37"/>
    <p:sldId id="28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84ACB6-A25F-4163-B7DE-DEECE8C968B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AC789F-743F-4171-AC97-9F6BB29FA4D1}">
      <dgm:prSet phldrT="[Текст]" custT="1"/>
      <dgm:spPr/>
      <dgm:t>
        <a:bodyPr/>
        <a:lstStyle/>
        <a:p>
          <a:r>
            <a:rPr lang="ru-RU" sz="2400" dirty="0" smtClean="0"/>
            <a:t>Мальчики</a:t>
          </a:r>
          <a:endParaRPr lang="ru-RU" sz="2400" dirty="0"/>
        </a:p>
      </dgm:t>
    </dgm:pt>
    <dgm:pt modelId="{73AEE0D4-08FD-429E-B3C6-11BF8F35C301}" type="parTrans" cxnId="{E27F2B2D-48F7-4E07-B29B-1D376A150700}">
      <dgm:prSet/>
      <dgm:spPr/>
      <dgm:t>
        <a:bodyPr/>
        <a:lstStyle/>
        <a:p>
          <a:endParaRPr lang="ru-RU"/>
        </a:p>
      </dgm:t>
    </dgm:pt>
    <dgm:pt modelId="{25BEC7DF-CE0F-486C-AB71-142885B0E1EC}" type="sibTrans" cxnId="{E27F2B2D-48F7-4E07-B29B-1D376A150700}">
      <dgm:prSet/>
      <dgm:spPr/>
      <dgm:t>
        <a:bodyPr/>
        <a:lstStyle/>
        <a:p>
          <a:endParaRPr lang="ru-RU"/>
        </a:p>
      </dgm:t>
    </dgm:pt>
    <dgm:pt modelId="{10F272DE-0436-4C62-B33F-75A0CB3A62A4}">
      <dgm:prSet phldrT="[Текст]" custT="1"/>
      <dgm:spPr/>
      <dgm:t>
        <a:bodyPr/>
        <a:lstStyle/>
        <a:p>
          <a:r>
            <a:rPr lang="ru-RU" sz="1600" dirty="0" smtClean="0"/>
            <a:t>Используют все пространство</a:t>
          </a:r>
          <a:endParaRPr lang="ru-RU" sz="1600" dirty="0"/>
        </a:p>
      </dgm:t>
    </dgm:pt>
    <dgm:pt modelId="{C6C04653-269C-493D-938F-007B42058B5D}" type="parTrans" cxnId="{A0655888-4F83-4621-9C7E-F695C66E4368}">
      <dgm:prSet/>
      <dgm:spPr/>
      <dgm:t>
        <a:bodyPr/>
        <a:lstStyle/>
        <a:p>
          <a:endParaRPr lang="ru-RU"/>
        </a:p>
      </dgm:t>
    </dgm:pt>
    <dgm:pt modelId="{73FBF1CB-2645-4A05-AF45-BBA6B5AC38F3}" type="sibTrans" cxnId="{A0655888-4F83-4621-9C7E-F695C66E4368}">
      <dgm:prSet/>
      <dgm:spPr/>
      <dgm:t>
        <a:bodyPr/>
        <a:lstStyle/>
        <a:p>
          <a:endParaRPr lang="ru-RU"/>
        </a:p>
      </dgm:t>
    </dgm:pt>
    <dgm:pt modelId="{58AB83DC-F50B-4A96-8919-B6F566F563CD}">
      <dgm:prSet phldrT="[Текст]" custT="1"/>
      <dgm:spPr/>
      <dgm:t>
        <a:bodyPr/>
        <a:lstStyle/>
        <a:p>
          <a:r>
            <a:rPr lang="ru-RU" sz="1600" dirty="0" smtClean="0"/>
            <a:t>Быстрее утомляется левое полушарие (речевое мышление, логические операции)</a:t>
          </a:r>
          <a:endParaRPr lang="ru-RU" sz="1600" dirty="0"/>
        </a:p>
      </dgm:t>
    </dgm:pt>
    <dgm:pt modelId="{EF549DAE-82A5-4F3C-AA76-EB3DD61291A3}" type="parTrans" cxnId="{B9B628AD-ACF2-4396-9D44-6C56F9D8A6A9}">
      <dgm:prSet/>
      <dgm:spPr/>
      <dgm:t>
        <a:bodyPr/>
        <a:lstStyle/>
        <a:p>
          <a:endParaRPr lang="ru-RU"/>
        </a:p>
      </dgm:t>
    </dgm:pt>
    <dgm:pt modelId="{10960013-9B50-4E9A-9E1E-2A777B9B75FB}" type="sibTrans" cxnId="{B9B628AD-ACF2-4396-9D44-6C56F9D8A6A9}">
      <dgm:prSet/>
      <dgm:spPr/>
      <dgm:t>
        <a:bodyPr/>
        <a:lstStyle/>
        <a:p>
          <a:endParaRPr lang="ru-RU"/>
        </a:p>
      </dgm:t>
    </dgm:pt>
    <dgm:pt modelId="{B301DC91-7B7C-4D3B-A3CA-B630A0F67807}">
      <dgm:prSet phldrT="[Текст]" custT="1"/>
      <dgm:spPr/>
      <dgm:t>
        <a:bodyPr/>
        <a:lstStyle/>
        <a:p>
          <a:r>
            <a:rPr lang="ru-RU" sz="2400" dirty="0" smtClean="0"/>
            <a:t>Девочки</a:t>
          </a:r>
          <a:endParaRPr lang="ru-RU" sz="2400" dirty="0"/>
        </a:p>
      </dgm:t>
    </dgm:pt>
    <dgm:pt modelId="{B52566CA-569C-4C45-A89C-FBECC0CB3D64}" type="parTrans" cxnId="{8FB8068C-0330-413E-9C8D-B13F190862CA}">
      <dgm:prSet/>
      <dgm:spPr/>
      <dgm:t>
        <a:bodyPr/>
        <a:lstStyle/>
        <a:p>
          <a:endParaRPr lang="ru-RU"/>
        </a:p>
      </dgm:t>
    </dgm:pt>
    <dgm:pt modelId="{8D86DF8F-5527-49F5-955B-F49A57E472E9}" type="sibTrans" cxnId="{8FB8068C-0330-413E-9C8D-B13F190862CA}">
      <dgm:prSet/>
      <dgm:spPr/>
      <dgm:t>
        <a:bodyPr/>
        <a:lstStyle/>
        <a:p>
          <a:endParaRPr lang="ru-RU"/>
        </a:p>
      </dgm:t>
    </dgm:pt>
    <dgm:pt modelId="{798CB010-AF4F-4F01-B0FF-0FA66B89FEF3}">
      <dgm:prSet phldrT="[Текст]" custT="1"/>
      <dgm:spPr/>
      <dgm:t>
        <a:bodyPr/>
        <a:lstStyle/>
        <a:p>
          <a:r>
            <a:rPr lang="ru-RU" sz="1600" dirty="0" smtClean="0"/>
            <a:t>Играют в ограниченном пространстве</a:t>
          </a:r>
          <a:endParaRPr lang="ru-RU" sz="1600" dirty="0"/>
        </a:p>
      </dgm:t>
    </dgm:pt>
    <dgm:pt modelId="{9F9E28CA-1021-45FE-8F65-70A272C3B1D0}" type="parTrans" cxnId="{75C92C4C-AEA3-4BBD-B32A-F67FB6F541A6}">
      <dgm:prSet/>
      <dgm:spPr/>
      <dgm:t>
        <a:bodyPr/>
        <a:lstStyle/>
        <a:p>
          <a:endParaRPr lang="ru-RU"/>
        </a:p>
      </dgm:t>
    </dgm:pt>
    <dgm:pt modelId="{6CE97A5C-B0D7-4A1E-8D35-F16AA6E745B9}" type="sibTrans" cxnId="{75C92C4C-AEA3-4BBD-B32A-F67FB6F541A6}">
      <dgm:prSet/>
      <dgm:spPr/>
      <dgm:t>
        <a:bodyPr/>
        <a:lstStyle/>
        <a:p>
          <a:endParaRPr lang="ru-RU"/>
        </a:p>
      </dgm:t>
    </dgm:pt>
    <dgm:pt modelId="{24DA00E9-454F-451D-95A0-71BB7FBEC798}">
      <dgm:prSet phldrT="[Текст]" custT="1"/>
      <dgm:spPr/>
      <dgm:t>
        <a:bodyPr/>
        <a:lstStyle/>
        <a:p>
          <a:r>
            <a:rPr lang="ru-RU" sz="1600" dirty="0" smtClean="0"/>
            <a:t>Мышление детальное, конкретное. Манипулируют с цифрами и формулами</a:t>
          </a:r>
          <a:endParaRPr lang="ru-RU" sz="1600" dirty="0"/>
        </a:p>
      </dgm:t>
    </dgm:pt>
    <dgm:pt modelId="{BCE4BF62-7B55-4731-95C6-F5321FDB2688}" type="parTrans" cxnId="{0761329A-F15E-4C94-A26C-4AB23BE35089}">
      <dgm:prSet/>
      <dgm:spPr/>
      <dgm:t>
        <a:bodyPr/>
        <a:lstStyle/>
        <a:p>
          <a:endParaRPr lang="ru-RU"/>
        </a:p>
      </dgm:t>
    </dgm:pt>
    <dgm:pt modelId="{2E34B433-B568-4E07-AFC9-6BB13A77DC0A}" type="sibTrans" cxnId="{0761329A-F15E-4C94-A26C-4AB23BE35089}">
      <dgm:prSet/>
      <dgm:spPr/>
      <dgm:t>
        <a:bodyPr/>
        <a:lstStyle/>
        <a:p>
          <a:endParaRPr lang="ru-RU"/>
        </a:p>
      </dgm:t>
    </dgm:pt>
    <dgm:pt modelId="{07669886-2391-4A77-9C1E-71E62A9A8485}">
      <dgm:prSet custT="1"/>
      <dgm:spPr/>
      <dgm:t>
        <a:bodyPr/>
        <a:lstStyle/>
        <a:p>
          <a:r>
            <a:rPr lang="ru-RU" sz="1600" dirty="0" smtClean="0"/>
            <a:t>Мышление обобщенное, абстрактное. Манипулируют с геометрическими формами </a:t>
          </a:r>
          <a:endParaRPr lang="ru-RU" sz="1600" dirty="0"/>
        </a:p>
      </dgm:t>
    </dgm:pt>
    <dgm:pt modelId="{28B7C8F9-52AA-4423-897A-44CF0C3F3AD4}" type="parTrans" cxnId="{4F98FFA3-9677-4D9A-BC42-00928260955D}">
      <dgm:prSet/>
      <dgm:spPr/>
      <dgm:t>
        <a:bodyPr/>
        <a:lstStyle/>
        <a:p>
          <a:endParaRPr lang="ru-RU"/>
        </a:p>
      </dgm:t>
    </dgm:pt>
    <dgm:pt modelId="{7D9FA8B2-CF5E-4046-AF52-98B41B1FC012}" type="sibTrans" cxnId="{4F98FFA3-9677-4D9A-BC42-00928260955D}">
      <dgm:prSet/>
      <dgm:spPr/>
      <dgm:t>
        <a:bodyPr/>
        <a:lstStyle/>
        <a:p>
          <a:endParaRPr lang="ru-RU"/>
        </a:p>
      </dgm:t>
    </dgm:pt>
    <dgm:pt modelId="{D6E7192D-72FE-4180-AEDD-D5EA46503B99}">
      <dgm:prSet custT="1"/>
      <dgm:spPr/>
      <dgm:t>
        <a:bodyPr/>
        <a:lstStyle/>
        <a:p>
          <a:r>
            <a:rPr lang="ru-RU" sz="1600" dirty="0" smtClean="0"/>
            <a:t>Быстрее утомляется правое полушарие(образное мышление, эмоциональное самочувствие)</a:t>
          </a:r>
          <a:endParaRPr lang="ru-RU" sz="1600" dirty="0"/>
        </a:p>
      </dgm:t>
    </dgm:pt>
    <dgm:pt modelId="{7808B1FC-4142-42B1-8D7D-17DD8168C03C}" type="parTrans" cxnId="{DF7C1104-8C95-4EB1-BB41-E0673E684869}">
      <dgm:prSet/>
      <dgm:spPr/>
      <dgm:t>
        <a:bodyPr/>
        <a:lstStyle/>
        <a:p>
          <a:endParaRPr lang="ru-RU"/>
        </a:p>
      </dgm:t>
    </dgm:pt>
    <dgm:pt modelId="{BCCA9635-8584-472B-A257-E16BABA71581}" type="sibTrans" cxnId="{DF7C1104-8C95-4EB1-BB41-E0673E684869}">
      <dgm:prSet/>
      <dgm:spPr/>
      <dgm:t>
        <a:bodyPr/>
        <a:lstStyle/>
        <a:p>
          <a:endParaRPr lang="ru-RU"/>
        </a:p>
      </dgm:t>
    </dgm:pt>
    <dgm:pt modelId="{4124D08D-309A-44D1-BCF0-2325AEC5C39A}">
      <dgm:prSet custT="1"/>
      <dgm:spPr/>
      <dgm:t>
        <a:bodyPr/>
        <a:lstStyle/>
        <a:p>
          <a:r>
            <a:rPr lang="ru-RU" sz="1600" dirty="0" smtClean="0"/>
            <a:t>Ориентированы на информацию. Во время общения смотрят в сторону или перед собой </a:t>
          </a:r>
          <a:endParaRPr lang="ru-RU" sz="1600" dirty="0"/>
        </a:p>
      </dgm:t>
    </dgm:pt>
    <dgm:pt modelId="{BA4815D2-B19A-4EB8-AB85-1750756C9021}" type="parTrans" cxnId="{5C163467-4FE0-428F-8EEF-6265051F9129}">
      <dgm:prSet/>
      <dgm:spPr/>
      <dgm:t>
        <a:bodyPr/>
        <a:lstStyle/>
        <a:p>
          <a:endParaRPr lang="ru-RU"/>
        </a:p>
      </dgm:t>
    </dgm:pt>
    <dgm:pt modelId="{C6EF8429-8D27-4812-8F6C-C0FB58CC5AD0}" type="sibTrans" cxnId="{5C163467-4FE0-428F-8EEF-6265051F9129}">
      <dgm:prSet/>
      <dgm:spPr/>
      <dgm:t>
        <a:bodyPr/>
        <a:lstStyle/>
        <a:p>
          <a:endParaRPr lang="ru-RU"/>
        </a:p>
      </dgm:t>
    </dgm:pt>
    <dgm:pt modelId="{D976BF01-BCB0-4B70-947F-6B3E4821FFF5}">
      <dgm:prSet custT="1"/>
      <dgm:spPr/>
      <dgm:t>
        <a:bodyPr/>
        <a:lstStyle/>
        <a:p>
          <a:r>
            <a:rPr lang="ru-RU" sz="1600" dirty="0" smtClean="0"/>
            <a:t>Ориентированы на отношения между людьми. Во время общения смотрят в лицо взрослого. Ждут одобрения</a:t>
          </a:r>
          <a:endParaRPr lang="ru-RU" sz="1600" dirty="0"/>
        </a:p>
      </dgm:t>
    </dgm:pt>
    <dgm:pt modelId="{E6B7D94B-EB38-4AA6-AAA0-AB1B8E16204B}" type="parTrans" cxnId="{0E6ABA2D-A99A-4733-8F61-A3F144A5D55D}">
      <dgm:prSet/>
      <dgm:spPr/>
      <dgm:t>
        <a:bodyPr/>
        <a:lstStyle/>
        <a:p>
          <a:endParaRPr lang="ru-RU"/>
        </a:p>
      </dgm:t>
    </dgm:pt>
    <dgm:pt modelId="{E59EE9CB-A5F2-448F-94B4-CDDD0E5ADCD2}" type="sibTrans" cxnId="{0E6ABA2D-A99A-4733-8F61-A3F144A5D55D}">
      <dgm:prSet/>
      <dgm:spPr/>
      <dgm:t>
        <a:bodyPr/>
        <a:lstStyle/>
        <a:p>
          <a:endParaRPr lang="ru-RU"/>
        </a:p>
      </dgm:t>
    </dgm:pt>
    <dgm:pt modelId="{1102155A-FB15-49FF-8B7B-600B4437937C}">
      <dgm:prSet custT="1"/>
      <dgm:spPr/>
      <dgm:t>
        <a:bodyPr/>
        <a:lstStyle/>
        <a:p>
          <a:r>
            <a:rPr lang="ru-RU" sz="1600" dirty="0" smtClean="0"/>
            <a:t>Кратковременно, но ярко реагируют на эмоциональный фактор</a:t>
          </a:r>
          <a:endParaRPr lang="ru-RU" sz="1600" dirty="0"/>
        </a:p>
      </dgm:t>
    </dgm:pt>
    <dgm:pt modelId="{CE6741CA-237F-4400-8043-F86B52D6C49F}" type="parTrans" cxnId="{8AF3A3E6-2211-4806-952F-FC26B81C4A79}">
      <dgm:prSet/>
      <dgm:spPr/>
      <dgm:t>
        <a:bodyPr/>
        <a:lstStyle/>
        <a:p>
          <a:endParaRPr lang="ru-RU"/>
        </a:p>
      </dgm:t>
    </dgm:pt>
    <dgm:pt modelId="{2C3E0D4F-4047-406E-BA8C-D8300CE16485}" type="sibTrans" cxnId="{8AF3A3E6-2211-4806-952F-FC26B81C4A79}">
      <dgm:prSet/>
      <dgm:spPr/>
      <dgm:t>
        <a:bodyPr/>
        <a:lstStyle/>
        <a:p>
          <a:endParaRPr lang="ru-RU"/>
        </a:p>
      </dgm:t>
    </dgm:pt>
    <dgm:pt modelId="{09ECA2D4-5014-4364-BEF7-DDC4E7E7FB00}">
      <dgm:prSet custT="1"/>
      <dgm:spPr/>
      <dgm:t>
        <a:bodyPr/>
        <a:lstStyle/>
        <a:p>
          <a:r>
            <a:rPr lang="ru-RU" sz="1600" dirty="0" smtClean="0"/>
            <a:t>Готовы в любую секунду отреагировать на эмоциональный фактор.</a:t>
          </a:r>
          <a:endParaRPr lang="ru-RU" sz="1600" dirty="0"/>
        </a:p>
      </dgm:t>
    </dgm:pt>
    <dgm:pt modelId="{AF6DECC7-9547-4AA6-92B8-CB6DEBE844C1}" type="parTrans" cxnId="{8A8433BE-0856-40D8-AC30-B8ADC3564DFE}">
      <dgm:prSet/>
      <dgm:spPr/>
      <dgm:t>
        <a:bodyPr/>
        <a:lstStyle/>
        <a:p>
          <a:endParaRPr lang="ru-RU"/>
        </a:p>
      </dgm:t>
    </dgm:pt>
    <dgm:pt modelId="{CDFFEFC6-C57F-4E5C-9CD1-A9A3F2063958}" type="sibTrans" cxnId="{8A8433BE-0856-40D8-AC30-B8ADC3564DFE}">
      <dgm:prSet/>
      <dgm:spPr/>
      <dgm:t>
        <a:bodyPr/>
        <a:lstStyle/>
        <a:p>
          <a:endParaRPr lang="ru-RU"/>
        </a:p>
      </dgm:t>
    </dgm:pt>
    <dgm:pt modelId="{67AA0D61-BA4C-4781-9035-12E219EE3D62}" type="pres">
      <dgm:prSet presAssocID="{B484ACB6-A25F-4163-B7DE-DEECE8C968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FF1451-BFD7-493A-BBB6-81CB09E80F40}" type="pres">
      <dgm:prSet presAssocID="{AEAC789F-743F-4171-AC97-9F6BB29FA4D1}" presName="root" presStyleCnt="0"/>
      <dgm:spPr/>
    </dgm:pt>
    <dgm:pt modelId="{5D6D4B0C-B659-4895-9199-F2E08C91F13D}" type="pres">
      <dgm:prSet presAssocID="{AEAC789F-743F-4171-AC97-9F6BB29FA4D1}" presName="rootComposite" presStyleCnt="0"/>
      <dgm:spPr/>
    </dgm:pt>
    <dgm:pt modelId="{15DA9CAD-1A3C-4650-9FDB-3700031B0078}" type="pres">
      <dgm:prSet presAssocID="{AEAC789F-743F-4171-AC97-9F6BB29FA4D1}" presName="rootText" presStyleLbl="node1" presStyleIdx="0" presStyleCnt="2" custScaleX="210555" custLinFactNeighborX="-1298" custLinFactNeighborY="-559"/>
      <dgm:spPr/>
      <dgm:t>
        <a:bodyPr/>
        <a:lstStyle/>
        <a:p>
          <a:endParaRPr lang="ru-RU"/>
        </a:p>
      </dgm:t>
    </dgm:pt>
    <dgm:pt modelId="{DD1C90BD-EABD-4273-9F20-B776A34A6481}" type="pres">
      <dgm:prSet presAssocID="{AEAC789F-743F-4171-AC97-9F6BB29FA4D1}" presName="rootConnector" presStyleLbl="node1" presStyleIdx="0" presStyleCnt="2"/>
      <dgm:spPr/>
      <dgm:t>
        <a:bodyPr/>
        <a:lstStyle/>
        <a:p>
          <a:endParaRPr lang="ru-RU"/>
        </a:p>
      </dgm:t>
    </dgm:pt>
    <dgm:pt modelId="{00F053CA-5E5C-4BDD-B160-D88B7CD500EB}" type="pres">
      <dgm:prSet presAssocID="{AEAC789F-743F-4171-AC97-9F6BB29FA4D1}" presName="childShape" presStyleCnt="0"/>
      <dgm:spPr/>
    </dgm:pt>
    <dgm:pt modelId="{7147B077-2787-46CC-83D8-8BEA821E50BF}" type="pres">
      <dgm:prSet presAssocID="{C6C04653-269C-493D-938F-007B42058B5D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AAFEA4BF-6FF1-40CF-A671-993862DBFC16}" type="pres">
      <dgm:prSet presAssocID="{10F272DE-0436-4C62-B33F-75A0CB3A62A4}" presName="childText" presStyleLbl="bgAcc1" presStyleIdx="0" presStyleCnt="10" custScaleX="208874" custLinFactNeighborX="-5809" custLinFactNeighborY="-14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225AA-D927-4EB8-9FD3-7E38BF07BF9C}" type="pres">
      <dgm:prSet presAssocID="{28B7C8F9-52AA-4423-897A-44CF0C3F3AD4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8919C7E0-8EDF-408C-BC40-CB6C0D6E517C}" type="pres">
      <dgm:prSet presAssocID="{07669886-2391-4A77-9C1E-71E62A9A8485}" presName="childText" presStyleLbl="bgAcc1" presStyleIdx="1" presStyleCnt="10" custScaleX="322171" custScaleY="129365" custLinFactNeighborX="-5809" custLinFactNeighborY="-17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2D385-388F-4A59-A0DD-98CA6E4FA01D}" type="pres">
      <dgm:prSet presAssocID="{EF549DAE-82A5-4F3C-AA76-EB3DD61291A3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D96D0ED0-27F0-4915-8B29-C1A1D9182F83}" type="pres">
      <dgm:prSet presAssocID="{58AB83DC-F50B-4A96-8919-B6F566F563CD}" presName="childText" presStyleLbl="bgAcc1" presStyleIdx="2" presStyleCnt="10" custScaleX="324220" custScaleY="120385" custLinFactNeighborX="-5809" custLinFactNeighborY="-9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52137-92A8-4F38-9AFC-F92ABB07F48D}" type="pres">
      <dgm:prSet presAssocID="{BA4815D2-B19A-4EB8-AB85-1750756C9021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D907129B-EDD4-4D47-A673-5D3816EB0972}" type="pres">
      <dgm:prSet presAssocID="{4124D08D-309A-44D1-BCF0-2325AEC5C39A}" presName="childText" presStyleLbl="bgAcc1" presStyleIdx="3" presStyleCnt="10" custScaleX="323252" custScaleY="136489" custLinFactNeighborX="-5809" custLinFactNeighborY="-10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16193-C9B2-4B7E-94FC-3F55E8D3BB33}" type="pres">
      <dgm:prSet presAssocID="{CE6741CA-237F-4400-8043-F86B52D6C49F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469ADB8E-D045-4E76-84AB-4189178F94B9}" type="pres">
      <dgm:prSet presAssocID="{1102155A-FB15-49FF-8B7B-600B4437937C}" presName="childText" presStyleLbl="bgAcc1" presStyleIdx="4" presStyleCnt="10" custScaleX="324424" custLinFactNeighborX="-5809" custLinFactNeighborY="-5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FB722-FADE-4700-B1AE-4639F3898D44}" type="pres">
      <dgm:prSet presAssocID="{B301DC91-7B7C-4D3B-A3CA-B630A0F67807}" presName="root" presStyleCnt="0"/>
      <dgm:spPr/>
    </dgm:pt>
    <dgm:pt modelId="{C7E1B291-F9F1-4BE9-A53F-421612759442}" type="pres">
      <dgm:prSet presAssocID="{B301DC91-7B7C-4D3B-A3CA-B630A0F67807}" presName="rootComposite" presStyleCnt="0"/>
      <dgm:spPr/>
    </dgm:pt>
    <dgm:pt modelId="{CC3C7217-0B1E-450F-867B-880D604EC799}" type="pres">
      <dgm:prSet presAssocID="{B301DC91-7B7C-4D3B-A3CA-B630A0F67807}" presName="rootText" presStyleLbl="node1" presStyleIdx="1" presStyleCnt="2" custScaleX="207426" custLinFactNeighborX="7500" custLinFactNeighborY="-2480"/>
      <dgm:spPr/>
      <dgm:t>
        <a:bodyPr/>
        <a:lstStyle/>
        <a:p>
          <a:endParaRPr lang="ru-RU"/>
        </a:p>
      </dgm:t>
    </dgm:pt>
    <dgm:pt modelId="{BAE60DF0-3B1C-410B-AADD-D88737C96A81}" type="pres">
      <dgm:prSet presAssocID="{B301DC91-7B7C-4D3B-A3CA-B630A0F67807}" presName="rootConnector" presStyleLbl="node1" presStyleIdx="1" presStyleCnt="2"/>
      <dgm:spPr/>
      <dgm:t>
        <a:bodyPr/>
        <a:lstStyle/>
        <a:p>
          <a:endParaRPr lang="ru-RU"/>
        </a:p>
      </dgm:t>
    </dgm:pt>
    <dgm:pt modelId="{A5FC74EB-63C5-46B5-97A8-0ECA8DF29786}" type="pres">
      <dgm:prSet presAssocID="{B301DC91-7B7C-4D3B-A3CA-B630A0F67807}" presName="childShape" presStyleCnt="0"/>
      <dgm:spPr/>
    </dgm:pt>
    <dgm:pt modelId="{CBAFB389-6A9C-4C7A-951E-AE2150D03BFC}" type="pres">
      <dgm:prSet presAssocID="{9F9E28CA-1021-45FE-8F65-70A272C3B1D0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6AC80B72-302E-4ED7-B4C8-E4BDA40481BD}" type="pres">
      <dgm:prSet presAssocID="{798CB010-AF4F-4F01-B0FF-0FA66B89FEF3}" presName="childText" presStyleLbl="bgAcc1" presStyleIdx="5" presStyleCnt="10" custScaleX="214847" custLinFactNeighborX="38457" custLinFactNeighborY="-14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5D902-D2E4-4119-9F9D-68ADD021A1B1}" type="pres">
      <dgm:prSet presAssocID="{BCE4BF62-7B55-4731-95C6-F5321FDB2688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6500E3F8-34D2-446C-AF34-F8B1E67FA885}" type="pres">
      <dgm:prSet presAssocID="{24DA00E9-454F-451D-95A0-71BB7FBEC798}" presName="childText" presStyleLbl="bgAcc1" presStyleIdx="6" presStyleCnt="10" custScaleX="337280" custScaleY="119780" custLinFactNeighborX="40185" custLinFactNeighborY="-9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D705F-CC15-4A8A-BC69-855489DE14E5}" type="pres">
      <dgm:prSet presAssocID="{7808B1FC-4142-42B1-8D7D-17DD8168C03C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8B669800-C86B-4471-AF1C-8CDF12F3ED07}" type="pres">
      <dgm:prSet presAssocID="{D6E7192D-72FE-4180-AEDD-D5EA46503B99}" presName="childText" presStyleLbl="bgAcc1" presStyleIdx="7" presStyleCnt="10" custScaleX="338309" custScaleY="116554" custLinFactNeighborX="33324" custLinFactNeighborY="-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B32A8-D9ED-46C1-9FA2-93799A4682A7}" type="pres">
      <dgm:prSet presAssocID="{E6B7D94B-EB38-4AA6-AAA0-AB1B8E16204B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3BF82AE3-42B9-4E59-8ACF-CB1B3D298165}" type="pres">
      <dgm:prSet presAssocID="{D976BF01-BCB0-4B70-947F-6B3E4821FFF5}" presName="childText" presStyleLbl="bgAcc1" presStyleIdx="8" presStyleCnt="10" custScaleX="336555" custScaleY="130975" custLinFactNeighborX="26464" custLinFactNeighborY="1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3CB31-9499-40D5-A9F6-C3D56FE1C929}" type="pres">
      <dgm:prSet presAssocID="{AF6DECC7-9547-4AA6-92B8-CB6DEBE844C1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076F6B7C-3A97-4D50-93F4-4F0B0E666FE4}" type="pres">
      <dgm:prSet presAssocID="{09ECA2D4-5014-4364-BEF7-DDC4E7E7FB00}" presName="childText" presStyleLbl="bgAcc1" presStyleIdx="9" presStyleCnt="10" custScaleX="327113" custLinFactNeighborX="29139" custLinFactNeighborY="20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0CCA71-13E7-4F35-B541-646808A23B89}" type="presOf" srcId="{E6B7D94B-EB38-4AA6-AAA0-AB1B8E16204B}" destId="{7F9B32A8-D9ED-46C1-9FA2-93799A4682A7}" srcOrd="0" destOrd="0" presId="urn:microsoft.com/office/officeart/2005/8/layout/hierarchy3"/>
    <dgm:cxn modelId="{5C163467-4FE0-428F-8EEF-6265051F9129}" srcId="{AEAC789F-743F-4171-AC97-9F6BB29FA4D1}" destId="{4124D08D-309A-44D1-BCF0-2325AEC5C39A}" srcOrd="3" destOrd="0" parTransId="{BA4815D2-B19A-4EB8-AB85-1750756C9021}" sibTransId="{C6EF8429-8D27-4812-8F6C-C0FB58CC5AD0}"/>
    <dgm:cxn modelId="{0A9CF77A-DD3D-4207-98E6-F8EE99CE1A38}" type="presOf" srcId="{10F272DE-0436-4C62-B33F-75A0CB3A62A4}" destId="{AAFEA4BF-6FF1-40CF-A671-993862DBFC16}" srcOrd="0" destOrd="0" presId="urn:microsoft.com/office/officeart/2005/8/layout/hierarchy3"/>
    <dgm:cxn modelId="{7901498C-CC44-4513-8D33-7CD70B27A546}" type="presOf" srcId="{D6E7192D-72FE-4180-AEDD-D5EA46503B99}" destId="{8B669800-C86B-4471-AF1C-8CDF12F3ED07}" srcOrd="0" destOrd="0" presId="urn:microsoft.com/office/officeart/2005/8/layout/hierarchy3"/>
    <dgm:cxn modelId="{0FBA38DB-B74F-4617-AFD9-80058BAF73D5}" type="presOf" srcId="{09ECA2D4-5014-4364-BEF7-DDC4E7E7FB00}" destId="{076F6B7C-3A97-4D50-93F4-4F0B0E666FE4}" srcOrd="0" destOrd="0" presId="urn:microsoft.com/office/officeart/2005/8/layout/hierarchy3"/>
    <dgm:cxn modelId="{0860ACEF-1DB0-4152-BE05-52DF59A7F1EF}" type="presOf" srcId="{EF549DAE-82A5-4F3C-AA76-EB3DD61291A3}" destId="{5722D385-388F-4A59-A0DD-98CA6E4FA01D}" srcOrd="0" destOrd="0" presId="urn:microsoft.com/office/officeart/2005/8/layout/hierarchy3"/>
    <dgm:cxn modelId="{A7CE5CED-2DE6-4DA2-BF4C-AD06DBA8B72E}" type="presOf" srcId="{BCE4BF62-7B55-4731-95C6-F5321FDB2688}" destId="{4285D902-D2E4-4119-9F9D-68ADD021A1B1}" srcOrd="0" destOrd="0" presId="urn:microsoft.com/office/officeart/2005/8/layout/hierarchy3"/>
    <dgm:cxn modelId="{A0655888-4F83-4621-9C7E-F695C66E4368}" srcId="{AEAC789F-743F-4171-AC97-9F6BB29FA4D1}" destId="{10F272DE-0436-4C62-B33F-75A0CB3A62A4}" srcOrd="0" destOrd="0" parTransId="{C6C04653-269C-493D-938F-007B42058B5D}" sibTransId="{73FBF1CB-2645-4A05-AF45-BBA6B5AC38F3}"/>
    <dgm:cxn modelId="{8FB8068C-0330-413E-9C8D-B13F190862CA}" srcId="{B484ACB6-A25F-4163-B7DE-DEECE8C968B9}" destId="{B301DC91-7B7C-4D3B-A3CA-B630A0F67807}" srcOrd="1" destOrd="0" parTransId="{B52566CA-569C-4C45-A89C-FBECC0CB3D64}" sibTransId="{8D86DF8F-5527-49F5-955B-F49A57E472E9}"/>
    <dgm:cxn modelId="{0E6ABA2D-A99A-4733-8F61-A3F144A5D55D}" srcId="{B301DC91-7B7C-4D3B-A3CA-B630A0F67807}" destId="{D976BF01-BCB0-4B70-947F-6B3E4821FFF5}" srcOrd="3" destOrd="0" parTransId="{E6B7D94B-EB38-4AA6-AAA0-AB1B8E16204B}" sibTransId="{E59EE9CB-A5F2-448F-94B4-CDDD0E5ADCD2}"/>
    <dgm:cxn modelId="{D65107C2-90A4-49A2-B04A-6884826F707A}" type="presOf" srcId="{AEAC789F-743F-4171-AC97-9F6BB29FA4D1}" destId="{15DA9CAD-1A3C-4650-9FDB-3700031B0078}" srcOrd="0" destOrd="0" presId="urn:microsoft.com/office/officeart/2005/8/layout/hierarchy3"/>
    <dgm:cxn modelId="{91FDB9DA-9305-4D9D-BB84-BC046BDCE2EE}" type="presOf" srcId="{BA4815D2-B19A-4EB8-AB85-1750756C9021}" destId="{B7352137-92A8-4F38-9AFC-F92ABB07F48D}" srcOrd="0" destOrd="0" presId="urn:microsoft.com/office/officeart/2005/8/layout/hierarchy3"/>
    <dgm:cxn modelId="{75A6EDDF-3FCB-4A33-B2EA-76403A7E3993}" type="presOf" srcId="{24DA00E9-454F-451D-95A0-71BB7FBEC798}" destId="{6500E3F8-34D2-446C-AF34-F8B1E67FA885}" srcOrd="0" destOrd="0" presId="urn:microsoft.com/office/officeart/2005/8/layout/hierarchy3"/>
    <dgm:cxn modelId="{0761329A-F15E-4C94-A26C-4AB23BE35089}" srcId="{B301DC91-7B7C-4D3B-A3CA-B630A0F67807}" destId="{24DA00E9-454F-451D-95A0-71BB7FBEC798}" srcOrd="1" destOrd="0" parTransId="{BCE4BF62-7B55-4731-95C6-F5321FDB2688}" sibTransId="{2E34B433-B568-4E07-AFC9-6BB13A77DC0A}"/>
    <dgm:cxn modelId="{8774AFDD-1AE1-4759-9D53-69DE50AC8A3F}" type="presOf" srcId="{AF6DECC7-9547-4AA6-92B8-CB6DEBE844C1}" destId="{0173CB31-9499-40D5-A9F6-C3D56FE1C929}" srcOrd="0" destOrd="0" presId="urn:microsoft.com/office/officeart/2005/8/layout/hierarchy3"/>
    <dgm:cxn modelId="{20E3D763-A4A4-4D24-A7B5-0EF11BDEDF84}" type="presOf" srcId="{B484ACB6-A25F-4163-B7DE-DEECE8C968B9}" destId="{67AA0D61-BA4C-4781-9035-12E219EE3D62}" srcOrd="0" destOrd="0" presId="urn:microsoft.com/office/officeart/2005/8/layout/hierarchy3"/>
    <dgm:cxn modelId="{7EEB5357-81F8-45B8-A502-7731093DBCA6}" type="presOf" srcId="{B301DC91-7B7C-4D3B-A3CA-B630A0F67807}" destId="{BAE60DF0-3B1C-410B-AADD-D88737C96A81}" srcOrd="1" destOrd="0" presId="urn:microsoft.com/office/officeart/2005/8/layout/hierarchy3"/>
    <dgm:cxn modelId="{DA84E502-7282-44EA-A2D0-987DE4DAEA5A}" type="presOf" srcId="{C6C04653-269C-493D-938F-007B42058B5D}" destId="{7147B077-2787-46CC-83D8-8BEA821E50BF}" srcOrd="0" destOrd="0" presId="urn:microsoft.com/office/officeart/2005/8/layout/hierarchy3"/>
    <dgm:cxn modelId="{B63BE94F-66A9-4700-80B6-C986256999A7}" type="presOf" srcId="{CE6741CA-237F-4400-8043-F86B52D6C49F}" destId="{D6616193-C9B2-4B7E-94FC-3F55E8D3BB33}" srcOrd="0" destOrd="0" presId="urn:microsoft.com/office/officeart/2005/8/layout/hierarchy3"/>
    <dgm:cxn modelId="{F01D02D2-92E2-4375-B2E6-7A4B6B020ADB}" type="presOf" srcId="{28B7C8F9-52AA-4423-897A-44CF0C3F3AD4}" destId="{66D225AA-D927-4EB8-9FD3-7E38BF07BF9C}" srcOrd="0" destOrd="0" presId="urn:microsoft.com/office/officeart/2005/8/layout/hierarchy3"/>
    <dgm:cxn modelId="{B9B628AD-ACF2-4396-9D44-6C56F9D8A6A9}" srcId="{AEAC789F-743F-4171-AC97-9F6BB29FA4D1}" destId="{58AB83DC-F50B-4A96-8919-B6F566F563CD}" srcOrd="2" destOrd="0" parTransId="{EF549DAE-82A5-4F3C-AA76-EB3DD61291A3}" sibTransId="{10960013-9B50-4E9A-9E1E-2A777B9B75FB}"/>
    <dgm:cxn modelId="{35DEFED4-06FD-477D-AFF3-1D337C8B8F23}" type="presOf" srcId="{798CB010-AF4F-4F01-B0FF-0FA66B89FEF3}" destId="{6AC80B72-302E-4ED7-B4C8-E4BDA40481BD}" srcOrd="0" destOrd="0" presId="urn:microsoft.com/office/officeart/2005/8/layout/hierarchy3"/>
    <dgm:cxn modelId="{4B02EC18-FA31-41AB-82F1-9A9D5EB5B7CD}" type="presOf" srcId="{D976BF01-BCB0-4B70-947F-6B3E4821FFF5}" destId="{3BF82AE3-42B9-4E59-8ACF-CB1B3D298165}" srcOrd="0" destOrd="0" presId="urn:microsoft.com/office/officeart/2005/8/layout/hierarchy3"/>
    <dgm:cxn modelId="{E27F2B2D-48F7-4E07-B29B-1D376A150700}" srcId="{B484ACB6-A25F-4163-B7DE-DEECE8C968B9}" destId="{AEAC789F-743F-4171-AC97-9F6BB29FA4D1}" srcOrd="0" destOrd="0" parTransId="{73AEE0D4-08FD-429E-B3C6-11BF8F35C301}" sibTransId="{25BEC7DF-CE0F-486C-AB71-142885B0E1EC}"/>
    <dgm:cxn modelId="{138D23D4-A627-42D6-A447-3C2E4E786022}" type="presOf" srcId="{58AB83DC-F50B-4A96-8919-B6F566F563CD}" destId="{D96D0ED0-27F0-4915-8B29-C1A1D9182F83}" srcOrd="0" destOrd="0" presId="urn:microsoft.com/office/officeart/2005/8/layout/hierarchy3"/>
    <dgm:cxn modelId="{7EE8C2AE-2B39-4920-A7B0-BF4D8AEEDB29}" type="presOf" srcId="{07669886-2391-4A77-9C1E-71E62A9A8485}" destId="{8919C7E0-8EDF-408C-BC40-CB6C0D6E517C}" srcOrd="0" destOrd="0" presId="urn:microsoft.com/office/officeart/2005/8/layout/hierarchy3"/>
    <dgm:cxn modelId="{19AA8EDA-A2F7-41F1-9715-39608C56E32F}" type="presOf" srcId="{9F9E28CA-1021-45FE-8F65-70A272C3B1D0}" destId="{CBAFB389-6A9C-4C7A-951E-AE2150D03BFC}" srcOrd="0" destOrd="0" presId="urn:microsoft.com/office/officeart/2005/8/layout/hierarchy3"/>
    <dgm:cxn modelId="{4F98FFA3-9677-4D9A-BC42-00928260955D}" srcId="{AEAC789F-743F-4171-AC97-9F6BB29FA4D1}" destId="{07669886-2391-4A77-9C1E-71E62A9A8485}" srcOrd="1" destOrd="0" parTransId="{28B7C8F9-52AA-4423-897A-44CF0C3F3AD4}" sibTransId="{7D9FA8B2-CF5E-4046-AF52-98B41B1FC012}"/>
    <dgm:cxn modelId="{A87A149C-02AB-4542-AA0C-F267394BEACE}" type="presOf" srcId="{7808B1FC-4142-42B1-8D7D-17DD8168C03C}" destId="{3FDD705F-CC15-4A8A-BC69-855489DE14E5}" srcOrd="0" destOrd="0" presId="urn:microsoft.com/office/officeart/2005/8/layout/hierarchy3"/>
    <dgm:cxn modelId="{524A8D59-9A39-4113-A162-03985440B59D}" type="presOf" srcId="{4124D08D-309A-44D1-BCF0-2325AEC5C39A}" destId="{D907129B-EDD4-4D47-A673-5D3816EB0972}" srcOrd="0" destOrd="0" presId="urn:microsoft.com/office/officeart/2005/8/layout/hierarchy3"/>
    <dgm:cxn modelId="{DF7C1104-8C95-4EB1-BB41-E0673E684869}" srcId="{B301DC91-7B7C-4D3B-A3CA-B630A0F67807}" destId="{D6E7192D-72FE-4180-AEDD-D5EA46503B99}" srcOrd="2" destOrd="0" parTransId="{7808B1FC-4142-42B1-8D7D-17DD8168C03C}" sibTransId="{BCCA9635-8584-472B-A257-E16BABA71581}"/>
    <dgm:cxn modelId="{75C92C4C-AEA3-4BBD-B32A-F67FB6F541A6}" srcId="{B301DC91-7B7C-4D3B-A3CA-B630A0F67807}" destId="{798CB010-AF4F-4F01-B0FF-0FA66B89FEF3}" srcOrd="0" destOrd="0" parTransId="{9F9E28CA-1021-45FE-8F65-70A272C3B1D0}" sibTransId="{6CE97A5C-B0D7-4A1E-8D35-F16AA6E745B9}"/>
    <dgm:cxn modelId="{D6A7A80E-A440-476D-8C40-4AEBD175C787}" type="presOf" srcId="{B301DC91-7B7C-4D3B-A3CA-B630A0F67807}" destId="{CC3C7217-0B1E-450F-867B-880D604EC799}" srcOrd="0" destOrd="0" presId="urn:microsoft.com/office/officeart/2005/8/layout/hierarchy3"/>
    <dgm:cxn modelId="{D4E27D63-BF79-4E19-B0BA-2D09B96C52AD}" type="presOf" srcId="{AEAC789F-743F-4171-AC97-9F6BB29FA4D1}" destId="{DD1C90BD-EABD-4273-9F20-B776A34A6481}" srcOrd="1" destOrd="0" presId="urn:microsoft.com/office/officeart/2005/8/layout/hierarchy3"/>
    <dgm:cxn modelId="{8A8433BE-0856-40D8-AC30-B8ADC3564DFE}" srcId="{B301DC91-7B7C-4D3B-A3CA-B630A0F67807}" destId="{09ECA2D4-5014-4364-BEF7-DDC4E7E7FB00}" srcOrd="4" destOrd="0" parTransId="{AF6DECC7-9547-4AA6-92B8-CB6DEBE844C1}" sibTransId="{CDFFEFC6-C57F-4E5C-9CD1-A9A3F2063958}"/>
    <dgm:cxn modelId="{8AF3A3E6-2211-4806-952F-FC26B81C4A79}" srcId="{AEAC789F-743F-4171-AC97-9F6BB29FA4D1}" destId="{1102155A-FB15-49FF-8B7B-600B4437937C}" srcOrd="4" destOrd="0" parTransId="{CE6741CA-237F-4400-8043-F86B52D6C49F}" sibTransId="{2C3E0D4F-4047-406E-BA8C-D8300CE16485}"/>
    <dgm:cxn modelId="{032243B2-8F25-4CCA-AFBE-9DC3E442D4CB}" type="presOf" srcId="{1102155A-FB15-49FF-8B7B-600B4437937C}" destId="{469ADB8E-D045-4E76-84AB-4189178F94B9}" srcOrd="0" destOrd="0" presId="urn:microsoft.com/office/officeart/2005/8/layout/hierarchy3"/>
    <dgm:cxn modelId="{A77FA84A-38A3-429F-8D28-BF704206B93B}" type="presParOf" srcId="{67AA0D61-BA4C-4781-9035-12E219EE3D62}" destId="{60FF1451-BFD7-493A-BBB6-81CB09E80F40}" srcOrd="0" destOrd="0" presId="urn:microsoft.com/office/officeart/2005/8/layout/hierarchy3"/>
    <dgm:cxn modelId="{79BC2DC7-255C-43DC-8B77-D51B159193BF}" type="presParOf" srcId="{60FF1451-BFD7-493A-BBB6-81CB09E80F40}" destId="{5D6D4B0C-B659-4895-9199-F2E08C91F13D}" srcOrd="0" destOrd="0" presId="urn:microsoft.com/office/officeart/2005/8/layout/hierarchy3"/>
    <dgm:cxn modelId="{CAE5A1A4-4C44-40E2-A784-1B7BC6A40674}" type="presParOf" srcId="{5D6D4B0C-B659-4895-9199-F2E08C91F13D}" destId="{15DA9CAD-1A3C-4650-9FDB-3700031B0078}" srcOrd="0" destOrd="0" presId="urn:microsoft.com/office/officeart/2005/8/layout/hierarchy3"/>
    <dgm:cxn modelId="{EAD2F572-8F92-42D9-B566-4CF1DE7D65DD}" type="presParOf" srcId="{5D6D4B0C-B659-4895-9199-F2E08C91F13D}" destId="{DD1C90BD-EABD-4273-9F20-B776A34A6481}" srcOrd="1" destOrd="0" presId="urn:microsoft.com/office/officeart/2005/8/layout/hierarchy3"/>
    <dgm:cxn modelId="{BAE2D2C8-7B0E-4775-9B5E-DAF694B2428E}" type="presParOf" srcId="{60FF1451-BFD7-493A-BBB6-81CB09E80F40}" destId="{00F053CA-5E5C-4BDD-B160-D88B7CD500EB}" srcOrd="1" destOrd="0" presId="urn:microsoft.com/office/officeart/2005/8/layout/hierarchy3"/>
    <dgm:cxn modelId="{B7C01207-E759-4100-B2E3-9E60DE8D2F89}" type="presParOf" srcId="{00F053CA-5E5C-4BDD-B160-D88B7CD500EB}" destId="{7147B077-2787-46CC-83D8-8BEA821E50BF}" srcOrd="0" destOrd="0" presId="urn:microsoft.com/office/officeart/2005/8/layout/hierarchy3"/>
    <dgm:cxn modelId="{12FFF6FD-A1B5-4A58-87AE-1186B6BD3E22}" type="presParOf" srcId="{00F053CA-5E5C-4BDD-B160-D88B7CD500EB}" destId="{AAFEA4BF-6FF1-40CF-A671-993862DBFC16}" srcOrd="1" destOrd="0" presId="urn:microsoft.com/office/officeart/2005/8/layout/hierarchy3"/>
    <dgm:cxn modelId="{67826B47-21D4-4194-B466-BF4CC943CBCA}" type="presParOf" srcId="{00F053CA-5E5C-4BDD-B160-D88B7CD500EB}" destId="{66D225AA-D927-4EB8-9FD3-7E38BF07BF9C}" srcOrd="2" destOrd="0" presId="urn:microsoft.com/office/officeart/2005/8/layout/hierarchy3"/>
    <dgm:cxn modelId="{E3307233-9DF3-4A7E-A71C-2619EC00ADED}" type="presParOf" srcId="{00F053CA-5E5C-4BDD-B160-D88B7CD500EB}" destId="{8919C7E0-8EDF-408C-BC40-CB6C0D6E517C}" srcOrd="3" destOrd="0" presId="urn:microsoft.com/office/officeart/2005/8/layout/hierarchy3"/>
    <dgm:cxn modelId="{1F3D054A-6176-4BDF-A1DB-0CBAF74A72F7}" type="presParOf" srcId="{00F053CA-5E5C-4BDD-B160-D88B7CD500EB}" destId="{5722D385-388F-4A59-A0DD-98CA6E4FA01D}" srcOrd="4" destOrd="0" presId="urn:microsoft.com/office/officeart/2005/8/layout/hierarchy3"/>
    <dgm:cxn modelId="{900A86AA-AE26-42BB-A53C-E23D38D47A18}" type="presParOf" srcId="{00F053CA-5E5C-4BDD-B160-D88B7CD500EB}" destId="{D96D0ED0-27F0-4915-8B29-C1A1D9182F83}" srcOrd="5" destOrd="0" presId="urn:microsoft.com/office/officeart/2005/8/layout/hierarchy3"/>
    <dgm:cxn modelId="{E49DCD94-6232-4271-AFD4-1F02413A331C}" type="presParOf" srcId="{00F053CA-5E5C-4BDD-B160-D88B7CD500EB}" destId="{B7352137-92A8-4F38-9AFC-F92ABB07F48D}" srcOrd="6" destOrd="0" presId="urn:microsoft.com/office/officeart/2005/8/layout/hierarchy3"/>
    <dgm:cxn modelId="{E647ED5B-3221-48EE-BE66-953360B594EF}" type="presParOf" srcId="{00F053CA-5E5C-4BDD-B160-D88B7CD500EB}" destId="{D907129B-EDD4-4D47-A673-5D3816EB0972}" srcOrd="7" destOrd="0" presId="urn:microsoft.com/office/officeart/2005/8/layout/hierarchy3"/>
    <dgm:cxn modelId="{A1B4A031-37F5-44D0-9F26-532B5A47107C}" type="presParOf" srcId="{00F053CA-5E5C-4BDD-B160-D88B7CD500EB}" destId="{D6616193-C9B2-4B7E-94FC-3F55E8D3BB33}" srcOrd="8" destOrd="0" presId="urn:microsoft.com/office/officeart/2005/8/layout/hierarchy3"/>
    <dgm:cxn modelId="{8C429329-CBA5-4F0A-8655-DC2C5BEE1693}" type="presParOf" srcId="{00F053CA-5E5C-4BDD-B160-D88B7CD500EB}" destId="{469ADB8E-D045-4E76-84AB-4189178F94B9}" srcOrd="9" destOrd="0" presId="urn:microsoft.com/office/officeart/2005/8/layout/hierarchy3"/>
    <dgm:cxn modelId="{ECFA36DE-83BA-4489-AC87-7335F83F0CA6}" type="presParOf" srcId="{67AA0D61-BA4C-4781-9035-12E219EE3D62}" destId="{DA2FB722-FADE-4700-B1AE-4639F3898D44}" srcOrd="1" destOrd="0" presId="urn:microsoft.com/office/officeart/2005/8/layout/hierarchy3"/>
    <dgm:cxn modelId="{E4037CC8-539D-44CB-B5A8-680F6BE816F2}" type="presParOf" srcId="{DA2FB722-FADE-4700-B1AE-4639F3898D44}" destId="{C7E1B291-F9F1-4BE9-A53F-421612759442}" srcOrd="0" destOrd="0" presId="urn:microsoft.com/office/officeart/2005/8/layout/hierarchy3"/>
    <dgm:cxn modelId="{EF094C09-383B-48B2-A3FC-1F3EE313734A}" type="presParOf" srcId="{C7E1B291-F9F1-4BE9-A53F-421612759442}" destId="{CC3C7217-0B1E-450F-867B-880D604EC799}" srcOrd="0" destOrd="0" presId="urn:microsoft.com/office/officeart/2005/8/layout/hierarchy3"/>
    <dgm:cxn modelId="{298CF15C-E66F-42FC-ACF3-B213E2C419C3}" type="presParOf" srcId="{C7E1B291-F9F1-4BE9-A53F-421612759442}" destId="{BAE60DF0-3B1C-410B-AADD-D88737C96A81}" srcOrd="1" destOrd="0" presId="urn:microsoft.com/office/officeart/2005/8/layout/hierarchy3"/>
    <dgm:cxn modelId="{074015E4-55F0-4FAF-A04A-1BB31851C0CC}" type="presParOf" srcId="{DA2FB722-FADE-4700-B1AE-4639F3898D44}" destId="{A5FC74EB-63C5-46B5-97A8-0ECA8DF29786}" srcOrd="1" destOrd="0" presId="urn:microsoft.com/office/officeart/2005/8/layout/hierarchy3"/>
    <dgm:cxn modelId="{F4AA8864-A89B-44EF-8D1E-1EC255118765}" type="presParOf" srcId="{A5FC74EB-63C5-46B5-97A8-0ECA8DF29786}" destId="{CBAFB389-6A9C-4C7A-951E-AE2150D03BFC}" srcOrd="0" destOrd="0" presId="urn:microsoft.com/office/officeart/2005/8/layout/hierarchy3"/>
    <dgm:cxn modelId="{796C33FD-6368-45E2-A365-42302594F133}" type="presParOf" srcId="{A5FC74EB-63C5-46B5-97A8-0ECA8DF29786}" destId="{6AC80B72-302E-4ED7-B4C8-E4BDA40481BD}" srcOrd="1" destOrd="0" presId="urn:microsoft.com/office/officeart/2005/8/layout/hierarchy3"/>
    <dgm:cxn modelId="{3A4745E4-EABD-4876-905D-67FEC28534FB}" type="presParOf" srcId="{A5FC74EB-63C5-46B5-97A8-0ECA8DF29786}" destId="{4285D902-D2E4-4119-9F9D-68ADD021A1B1}" srcOrd="2" destOrd="0" presId="urn:microsoft.com/office/officeart/2005/8/layout/hierarchy3"/>
    <dgm:cxn modelId="{784C03F2-C116-4CD6-8FA4-8999C934AD4D}" type="presParOf" srcId="{A5FC74EB-63C5-46B5-97A8-0ECA8DF29786}" destId="{6500E3F8-34D2-446C-AF34-F8B1E67FA885}" srcOrd="3" destOrd="0" presId="urn:microsoft.com/office/officeart/2005/8/layout/hierarchy3"/>
    <dgm:cxn modelId="{BAE55B37-1A5B-4D4C-B7A0-ECA030EF07FF}" type="presParOf" srcId="{A5FC74EB-63C5-46B5-97A8-0ECA8DF29786}" destId="{3FDD705F-CC15-4A8A-BC69-855489DE14E5}" srcOrd="4" destOrd="0" presId="urn:microsoft.com/office/officeart/2005/8/layout/hierarchy3"/>
    <dgm:cxn modelId="{F34979E7-5665-4E3E-8960-81DABA22567E}" type="presParOf" srcId="{A5FC74EB-63C5-46B5-97A8-0ECA8DF29786}" destId="{8B669800-C86B-4471-AF1C-8CDF12F3ED07}" srcOrd="5" destOrd="0" presId="urn:microsoft.com/office/officeart/2005/8/layout/hierarchy3"/>
    <dgm:cxn modelId="{5FA95278-1DCD-4418-A2B2-A023E1514D83}" type="presParOf" srcId="{A5FC74EB-63C5-46B5-97A8-0ECA8DF29786}" destId="{7F9B32A8-D9ED-46C1-9FA2-93799A4682A7}" srcOrd="6" destOrd="0" presId="urn:microsoft.com/office/officeart/2005/8/layout/hierarchy3"/>
    <dgm:cxn modelId="{CE82B42C-7122-4BEC-82CF-59B202AC0B93}" type="presParOf" srcId="{A5FC74EB-63C5-46B5-97A8-0ECA8DF29786}" destId="{3BF82AE3-42B9-4E59-8ACF-CB1B3D298165}" srcOrd="7" destOrd="0" presId="urn:microsoft.com/office/officeart/2005/8/layout/hierarchy3"/>
    <dgm:cxn modelId="{DC486EC4-C481-46AE-BA25-95BDB984947B}" type="presParOf" srcId="{A5FC74EB-63C5-46B5-97A8-0ECA8DF29786}" destId="{0173CB31-9499-40D5-A9F6-C3D56FE1C929}" srcOrd="8" destOrd="0" presId="urn:microsoft.com/office/officeart/2005/8/layout/hierarchy3"/>
    <dgm:cxn modelId="{B0C9C7C4-8BF9-46CC-9B53-9D60F153BCB7}" type="presParOf" srcId="{A5FC74EB-63C5-46B5-97A8-0ECA8DF29786}" destId="{076F6B7C-3A97-4D50-93F4-4F0B0E666FE4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A9CAD-1A3C-4650-9FDB-3700031B0078}">
      <dsp:nvSpPr>
        <dsp:cNvPr id="0" name=""/>
        <dsp:cNvSpPr/>
      </dsp:nvSpPr>
      <dsp:spPr>
        <a:xfrm>
          <a:off x="0" y="13218"/>
          <a:ext cx="2897843" cy="688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Мальчики</a:t>
          </a:r>
          <a:endParaRPr lang="ru-RU" sz="2400" kern="1200" dirty="0"/>
        </a:p>
      </dsp:txBody>
      <dsp:txXfrm>
        <a:off x="20155" y="33373"/>
        <a:ext cx="2857533" cy="647834"/>
      </dsp:txXfrm>
    </dsp:sp>
    <dsp:sp modelId="{7147B077-2787-46CC-83D8-8BEA821E50BF}">
      <dsp:nvSpPr>
        <dsp:cNvPr id="0" name=""/>
        <dsp:cNvSpPr/>
      </dsp:nvSpPr>
      <dsp:spPr>
        <a:xfrm>
          <a:off x="289784" y="701362"/>
          <a:ext cx="230359" cy="421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956"/>
              </a:lnTo>
              <a:lnTo>
                <a:pt x="230359" y="4219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EA4BF-6FF1-40CF-A671-993862DBFC16}">
      <dsp:nvSpPr>
        <dsp:cNvPr id="0" name=""/>
        <dsp:cNvSpPr/>
      </dsp:nvSpPr>
      <dsp:spPr>
        <a:xfrm>
          <a:off x="520143" y="779247"/>
          <a:ext cx="2299766" cy="688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Используют все пространство</a:t>
          </a:r>
          <a:endParaRPr lang="ru-RU" sz="1600" kern="1200" dirty="0"/>
        </a:p>
      </dsp:txBody>
      <dsp:txXfrm>
        <a:off x="540298" y="799402"/>
        <a:ext cx="2259456" cy="647834"/>
      </dsp:txXfrm>
    </dsp:sp>
    <dsp:sp modelId="{66D225AA-D927-4EB8-9FD3-7E38BF07BF9C}">
      <dsp:nvSpPr>
        <dsp:cNvPr id="0" name=""/>
        <dsp:cNvSpPr/>
      </dsp:nvSpPr>
      <dsp:spPr>
        <a:xfrm>
          <a:off x="289784" y="701362"/>
          <a:ext cx="230359" cy="1362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900"/>
              </a:lnTo>
              <a:lnTo>
                <a:pt x="230359" y="13629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9C7E0-8EDF-408C-BC40-CB6C0D6E517C}">
      <dsp:nvSpPr>
        <dsp:cNvPr id="0" name=""/>
        <dsp:cNvSpPr/>
      </dsp:nvSpPr>
      <dsp:spPr>
        <a:xfrm>
          <a:off x="520143" y="1619154"/>
          <a:ext cx="3547200" cy="890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Мышление обобщенное, абстрактное. Манипулируют с геометрическими формами </a:t>
          </a:r>
          <a:endParaRPr lang="ru-RU" sz="1600" kern="1200" dirty="0"/>
        </a:p>
      </dsp:txBody>
      <dsp:txXfrm>
        <a:off x="546217" y="1645228"/>
        <a:ext cx="3495052" cy="838069"/>
      </dsp:txXfrm>
    </dsp:sp>
    <dsp:sp modelId="{5722D385-388F-4A59-A0DD-98CA6E4FA01D}">
      <dsp:nvSpPr>
        <dsp:cNvPr id="0" name=""/>
        <dsp:cNvSpPr/>
      </dsp:nvSpPr>
      <dsp:spPr>
        <a:xfrm>
          <a:off x="289784" y="701362"/>
          <a:ext cx="230359" cy="2450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0339"/>
              </a:lnTo>
              <a:lnTo>
                <a:pt x="230359" y="24503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D0ED0-27F0-4915-8B29-C1A1D9182F83}">
      <dsp:nvSpPr>
        <dsp:cNvPr id="0" name=""/>
        <dsp:cNvSpPr/>
      </dsp:nvSpPr>
      <dsp:spPr>
        <a:xfrm>
          <a:off x="520143" y="2737491"/>
          <a:ext cx="3569760" cy="828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Быстрее утомляется левое полушарие (речевое мышление, логические операции)</a:t>
          </a:r>
          <a:endParaRPr lang="ru-RU" sz="1600" kern="1200" dirty="0"/>
        </a:p>
      </dsp:txBody>
      <dsp:txXfrm>
        <a:off x="544407" y="2761755"/>
        <a:ext cx="3521232" cy="779894"/>
      </dsp:txXfrm>
    </dsp:sp>
    <dsp:sp modelId="{B7352137-92A8-4F38-9AFC-F92ABB07F48D}">
      <dsp:nvSpPr>
        <dsp:cNvPr id="0" name=""/>
        <dsp:cNvSpPr/>
      </dsp:nvSpPr>
      <dsp:spPr>
        <a:xfrm>
          <a:off x="289784" y="701362"/>
          <a:ext cx="230359" cy="3498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8369"/>
              </a:lnTo>
              <a:lnTo>
                <a:pt x="230359" y="34983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7129B-EDD4-4D47-A673-5D3816EB0972}">
      <dsp:nvSpPr>
        <dsp:cNvPr id="0" name=""/>
        <dsp:cNvSpPr/>
      </dsp:nvSpPr>
      <dsp:spPr>
        <a:xfrm>
          <a:off x="520143" y="3730111"/>
          <a:ext cx="3559103" cy="939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Ориентированы на информацию. Во время общения смотрят в сторону или перед собой </a:t>
          </a:r>
          <a:endParaRPr lang="ru-RU" sz="1600" kern="1200" dirty="0"/>
        </a:p>
      </dsp:txBody>
      <dsp:txXfrm>
        <a:off x="547652" y="3757620"/>
        <a:ext cx="3504085" cy="884222"/>
      </dsp:txXfrm>
    </dsp:sp>
    <dsp:sp modelId="{D6616193-C9B2-4B7E-94FC-3F55E8D3BB33}">
      <dsp:nvSpPr>
        <dsp:cNvPr id="0" name=""/>
        <dsp:cNvSpPr/>
      </dsp:nvSpPr>
      <dsp:spPr>
        <a:xfrm>
          <a:off x="289784" y="701362"/>
          <a:ext cx="230359" cy="4518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147"/>
              </a:lnTo>
              <a:lnTo>
                <a:pt x="230359" y="45181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ADB8E-D045-4E76-84AB-4189178F94B9}">
      <dsp:nvSpPr>
        <dsp:cNvPr id="0" name=""/>
        <dsp:cNvSpPr/>
      </dsp:nvSpPr>
      <dsp:spPr>
        <a:xfrm>
          <a:off x="520143" y="4875438"/>
          <a:ext cx="3572007" cy="688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Кратковременно, но ярко реагируют на эмоциональный фактор</a:t>
          </a:r>
          <a:endParaRPr lang="ru-RU" sz="1600" kern="1200" dirty="0"/>
        </a:p>
      </dsp:txBody>
      <dsp:txXfrm>
        <a:off x="540298" y="4895593"/>
        <a:ext cx="3531697" cy="647834"/>
      </dsp:txXfrm>
    </dsp:sp>
    <dsp:sp modelId="{CC3C7217-0B1E-450F-867B-880D604EC799}">
      <dsp:nvSpPr>
        <dsp:cNvPr id="0" name=""/>
        <dsp:cNvSpPr/>
      </dsp:nvSpPr>
      <dsp:spPr>
        <a:xfrm>
          <a:off x="4032447" y="0"/>
          <a:ext cx="2854779" cy="688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Девочки</a:t>
          </a:r>
          <a:endParaRPr lang="ru-RU" sz="2400" kern="1200" dirty="0"/>
        </a:p>
      </dsp:txBody>
      <dsp:txXfrm>
        <a:off x="4052602" y="20155"/>
        <a:ext cx="2814469" cy="647834"/>
      </dsp:txXfrm>
    </dsp:sp>
    <dsp:sp modelId="{CBAFB389-6A9C-4C7A-951E-AE2150D03BFC}">
      <dsp:nvSpPr>
        <dsp:cNvPr id="0" name=""/>
        <dsp:cNvSpPr/>
      </dsp:nvSpPr>
      <dsp:spPr>
        <a:xfrm>
          <a:off x="4317924" y="688144"/>
          <a:ext cx="605679" cy="430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674"/>
              </a:lnTo>
              <a:lnTo>
                <a:pt x="605679" y="4306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80B72-302E-4ED7-B4C8-E4BDA40481BD}">
      <dsp:nvSpPr>
        <dsp:cNvPr id="0" name=""/>
        <dsp:cNvSpPr/>
      </dsp:nvSpPr>
      <dsp:spPr>
        <a:xfrm>
          <a:off x="4923604" y="774746"/>
          <a:ext cx="2365530" cy="688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Играют в ограниченном пространстве</a:t>
          </a:r>
          <a:endParaRPr lang="ru-RU" sz="1600" kern="1200" dirty="0"/>
        </a:p>
      </dsp:txBody>
      <dsp:txXfrm>
        <a:off x="4943759" y="794901"/>
        <a:ext cx="2325220" cy="647834"/>
      </dsp:txXfrm>
    </dsp:sp>
    <dsp:sp modelId="{4285D902-D2E4-4119-9F9D-68ADD021A1B1}">
      <dsp:nvSpPr>
        <dsp:cNvPr id="0" name=""/>
        <dsp:cNvSpPr/>
      </dsp:nvSpPr>
      <dsp:spPr>
        <a:xfrm>
          <a:off x="4317924" y="688144"/>
          <a:ext cx="198119" cy="1399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9244"/>
              </a:lnTo>
              <a:lnTo>
                <a:pt x="198119" y="13992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0E3F8-34D2-446C-AF34-F8B1E67FA885}">
      <dsp:nvSpPr>
        <dsp:cNvPr id="0" name=""/>
        <dsp:cNvSpPr/>
      </dsp:nvSpPr>
      <dsp:spPr>
        <a:xfrm>
          <a:off x="4516044" y="1675258"/>
          <a:ext cx="3713555" cy="824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Мышление детальное, конкретное. Манипулируют с цифрами и формулами</a:t>
          </a:r>
          <a:endParaRPr lang="ru-RU" sz="1600" kern="1200" dirty="0"/>
        </a:p>
      </dsp:txBody>
      <dsp:txXfrm>
        <a:off x="4540186" y="1699400"/>
        <a:ext cx="3665271" cy="775974"/>
      </dsp:txXfrm>
    </dsp:sp>
    <dsp:sp modelId="{3FDD705F-CC15-4A8A-BC69-855489DE14E5}">
      <dsp:nvSpPr>
        <dsp:cNvPr id="0" name=""/>
        <dsp:cNvSpPr/>
      </dsp:nvSpPr>
      <dsp:spPr>
        <a:xfrm>
          <a:off x="4317924" y="688144"/>
          <a:ext cx="186789" cy="2445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5663"/>
              </a:lnTo>
              <a:lnTo>
                <a:pt x="186789" y="24456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69800-C86B-4471-AF1C-8CDF12F3ED07}">
      <dsp:nvSpPr>
        <dsp:cNvPr id="0" name=""/>
        <dsp:cNvSpPr/>
      </dsp:nvSpPr>
      <dsp:spPr>
        <a:xfrm>
          <a:off x="4504714" y="2732777"/>
          <a:ext cx="3724885" cy="802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Быстрее утомляется правое полушарие(образное мышление, эмоциональное самочувствие)</a:t>
          </a:r>
          <a:endParaRPr lang="ru-RU" sz="1600" kern="1200" dirty="0"/>
        </a:p>
      </dsp:txBody>
      <dsp:txXfrm>
        <a:off x="4528206" y="2756269"/>
        <a:ext cx="3677901" cy="755075"/>
      </dsp:txXfrm>
    </dsp:sp>
    <dsp:sp modelId="{7F9B32A8-D9ED-46C1-9FA2-93799A4682A7}">
      <dsp:nvSpPr>
        <dsp:cNvPr id="0" name=""/>
        <dsp:cNvSpPr/>
      </dsp:nvSpPr>
      <dsp:spPr>
        <a:xfrm>
          <a:off x="4317924" y="688144"/>
          <a:ext cx="206101" cy="3477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7256"/>
              </a:lnTo>
              <a:lnTo>
                <a:pt x="206101" y="34772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82AE3-42B9-4E59-8ACF-CB1B3D298165}">
      <dsp:nvSpPr>
        <dsp:cNvPr id="0" name=""/>
        <dsp:cNvSpPr/>
      </dsp:nvSpPr>
      <dsp:spPr>
        <a:xfrm>
          <a:off x="4524026" y="3714752"/>
          <a:ext cx="3705573" cy="901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Ориентированы на отношения между людьми. Во время общения смотрят в лицо взрослого. Ждут одобрения</a:t>
          </a:r>
          <a:endParaRPr lang="ru-RU" sz="1600" kern="1200" dirty="0"/>
        </a:p>
      </dsp:txBody>
      <dsp:txXfrm>
        <a:off x="4550424" y="3741150"/>
        <a:ext cx="3652777" cy="848500"/>
      </dsp:txXfrm>
    </dsp:sp>
    <dsp:sp modelId="{0173CB31-9499-40D5-A9F6-C3D56FE1C929}">
      <dsp:nvSpPr>
        <dsp:cNvPr id="0" name=""/>
        <dsp:cNvSpPr/>
      </dsp:nvSpPr>
      <dsp:spPr>
        <a:xfrm>
          <a:off x="4317924" y="688144"/>
          <a:ext cx="310061" cy="4579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9033"/>
              </a:lnTo>
              <a:lnTo>
                <a:pt x="310061" y="4579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F6B7C-3A97-4D50-93F4-4F0B0E666FE4}">
      <dsp:nvSpPr>
        <dsp:cNvPr id="0" name=""/>
        <dsp:cNvSpPr/>
      </dsp:nvSpPr>
      <dsp:spPr>
        <a:xfrm>
          <a:off x="4627986" y="4923105"/>
          <a:ext cx="3601613" cy="688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Готовы в любую секунду отреагировать на эмоциональный фактор.</a:t>
          </a:r>
          <a:endParaRPr lang="ru-RU" sz="1600" kern="1200" dirty="0"/>
        </a:p>
      </dsp:txBody>
      <dsp:txXfrm>
        <a:off x="4648141" y="4943260"/>
        <a:ext cx="3561303" cy="64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870E5-0B89-4147-94BB-1F1592A873A5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23717-DE14-4A1F-86AA-872639B02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520532"/>
      </p:ext>
    </p:extLst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4D7D6-C42F-4AB1-A0D9-428B5E6D4197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F9E13-80F6-44A7-BC4B-7700EB291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996512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7" y="48790"/>
            <a:ext cx="9144627" cy="68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772816"/>
            <a:ext cx="7840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Гендерная педагогика как эффективный путь социализации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повышения качества обучения и развития учащихся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im0-tub-kz.yandex.net/i?id=75d2519f44e0a239ac4280aa9778c053&amp;n=33&amp;h=215&amp;w=2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33067"/>
            <a:ext cx="4392488" cy="262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548680"/>
            <a:ext cx="6840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Михайлин Антон Геннадьевич  учитель физической культуры МАОУ СОШ №45  Калининград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24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" y="0"/>
            <a:ext cx="9141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Мужчина       Женщина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428736"/>
            <a:ext cx="3646487" cy="46672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Логичность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Абстрактность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err="1" smtClean="0"/>
              <a:t>Инструментальность</a:t>
            </a: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Сознательность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Власть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Порядок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Независимость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Индивидуальность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Сила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Импульсивность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Активность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Непостоянство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Неверность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Радикализм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1" y="1428736"/>
            <a:ext cx="3500461" cy="46672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Интуитивность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Конкретность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Экспрессивность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Бессознательность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Подчинение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Хаос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Близость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Коллективность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Слабость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Статичность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Пассивность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Постоянство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Верность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Консерватизм </a:t>
            </a:r>
          </a:p>
        </p:txBody>
      </p:sp>
    </p:spTree>
    <p:extLst>
      <p:ext uri="{BB962C8B-B14F-4D97-AF65-F5344CB8AC3E}">
        <p14:creationId xmlns:p14="http://schemas.microsoft.com/office/powerpoint/2010/main" val="26829694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84" y="-22579"/>
            <a:ext cx="9183884" cy="688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реагируют мальчики и девочки на оценку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36" y="1772816"/>
            <a:ext cx="808751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32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" y="0"/>
            <a:ext cx="9139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9219" y="692696"/>
            <a:ext cx="8229600" cy="506413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Роль семьи в гендерном воспитании детей</a:t>
            </a:r>
          </a:p>
        </p:txBody>
      </p:sp>
      <p:pic>
        <p:nvPicPr>
          <p:cNvPr id="16387" name="Picture 14" descr="сканирование002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557338"/>
            <a:ext cx="3124200" cy="2117725"/>
          </a:xfrm>
        </p:spPr>
      </p:pic>
      <p:sp>
        <p:nvSpPr>
          <p:cNvPr id="16388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4644008" y="1412776"/>
            <a:ext cx="4038600" cy="5184576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Мать:</a:t>
            </a:r>
          </a:p>
          <a:p>
            <a:pPr eaLnBrk="1" hangingPunct="1">
              <a:buFontTx/>
              <a:buChar char="•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Формирует гуманистические черты характера (сострадание, забота о близких)</a:t>
            </a:r>
          </a:p>
          <a:p>
            <a:pPr eaLnBrk="1" hangingPunct="1">
              <a:buFontTx/>
              <a:buChar char="•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Действует лаской, добротой</a:t>
            </a:r>
          </a:p>
          <a:p>
            <a:pPr eaLnBrk="1" hangingPunct="1">
              <a:buFontTx/>
              <a:buChar char="•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Воспитывает глубокую привязанность, терпимость</a:t>
            </a:r>
          </a:p>
          <a:p>
            <a:pPr eaLnBrk="1" hangingPunct="1">
              <a:buFontTx/>
              <a:buChar char="•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Раскрывает красоту окружающего мира </a:t>
            </a:r>
          </a:p>
          <a:p>
            <a:pPr eaLnBrk="1" hangingPunct="1">
              <a:buFontTx/>
              <a:buChar char="•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Дает готовые ответы на вопросы</a:t>
            </a:r>
          </a:p>
          <a:p>
            <a:pPr eaLnBrk="1" hangingPunct="1">
              <a:buFontTx/>
              <a:buChar char="•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Является образцом для поведения дочери</a:t>
            </a:r>
          </a:p>
          <a:p>
            <a:pPr eaLnBrk="1" hangingPunct="1">
              <a:buFontTx/>
              <a:buChar char="•"/>
            </a:pPr>
            <a:endParaRPr lang="ru-RU" sz="1800" dirty="0" smtClean="0">
              <a:solidFill>
                <a:srgbClr val="4157FB"/>
              </a:solidFill>
              <a:latin typeface="Arial" charset="0"/>
            </a:endParaRPr>
          </a:p>
        </p:txBody>
      </p:sp>
      <p:pic>
        <p:nvPicPr>
          <p:cNvPr id="16389" name="Picture 29" descr="сканирование000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0275" y="4205288"/>
            <a:ext cx="3090863" cy="2119312"/>
          </a:xfrm>
        </p:spPr>
      </p:pic>
    </p:spTree>
    <p:extLst>
      <p:ext uri="{BB962C8B-B14F-4D97-AF65-F5344CB8AC3E}">
        <p14:creationId xmlns:p14="http://schemas.microsoft.com/office/powerpoint/2010/main" val="392198279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1s2.hsmedia.ru/70/db/8d/70db8da4daeaadcd9c6a93025ea1b67f/600x400_1_5afa07ae93a1086cd93613bb23dc66a4@600x400_0xd42ee437_1000860211142653667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98"/>
            <a:ext cx="5436096" cy="326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1-tub-kz.yandex.net/i?id=6561f3756ff542f961412f317a1f9e9c&amp;n=33&amp;h=215&amp;w=3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2798"/>
            <a:ext cx="5436096" cy="359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obrs.ru/wp-content/uploads/2013/12/nyany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1" y="24598"/>
            <a:ext cx="3987800" cy="304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womanparadise.ru/wp-content/uploads/2016/02/iStock_21749064_4x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93165"/>
            <a:ext cx="3729734" cy="376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919411"/>
      </p:ext>
    </p:extLst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41"/>
            <a:ext cx="9252520" cy="692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579438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Папы очень нам нужны</a:t>
            </a:r>
          </a:p>
        </p:txBody>
      </p:sp>
      <p:sp>
        <p:nvSpPr>
          <p:cNvPr id="17411" name="Rectangle 6"/>
          <p:cNvSpPr>
            <a:spLocks noGrp="1"/>
          </p:cNvSpPr>
          <p:nvPr>
            <p:ph type="body" sz="half" idx="4294967295"/>
          </p:nvPr>
        </p:nvSpPr>
        <p:spPr>
          <a:xfrm>
            <a:off x="1043608" y="840195"/>
            <a:ext cx="4176464" cy="5112568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Отец:</a:t>
            </a:r>
          </a:p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Формирует целеустремленность, настойчивость, смелость</a:t>
            </a:r>
          </a:p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Является генератором идей, доводит дело до конца, развивает коллективизм и рыцарство у ребенка</a:t>
            </a:r>
          </a:p>
          <a:p>
            <a:pPr eaLnBrk="1" hangingPunct="1"/>
            <a:endParaRPr lang="ru-RU" sz="1800" dirty="0" smtClean="0">
              <a:solidFill>
                <a:srgbClr val="4157FB"/>
              </a:solidFill>
              <a:latin typeface="Arial" charset="0"/>
            </a:endParaRPr>
          </a:p>
          <a:p>
            <a:pPr eaLnBrk="1" hangingPunct="1"/>
            <a:endParaRPr lang="ru-RU" sz="1800" dirty="0" smtClean="0">
              <a:solidFill>
                <a:srgbClr val="4157FB"/>
              </a:solidFill>
              <a:latin typeface="Arial" charset="0"/>
            </a:endParaRPr>
          </a:p>
          <a:p>
            <a:pPr eaLnBrk="1" hangingPunct="1"/>
            <a:endParaRPr lang="ru-RU" sz="1800" dirty="0" smtClean="0">
              <a:solidFill>
                <a:srgbClr val="4157FB"/>
              </a:solidFill>
              <a:latin typeface="Arial" charset="0"/>
            </a:endParaRPr>
          </a:p>
        </p:txBody>
      </p:sp>
      <p:pic>
        <p:nvPicPr>
          <p:cNvPr id="17412" name="Picture 5" descr="сканирование0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8260" y="764704"/>
            <a:ext cx="3039332" cy="1961156"/>
          </a:xfrm>
        </p:spPr>
      </p:pic>
      <p:pic>
        <p:nvPicPr>
          <p:cNvPr id="2050" name="Picture 2" descr="https://ds02.infourok.ru/uploads/ex/1195/00045754-8ef009a7/hello_html_767e4f1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09120"/>
            <a:ext cx="2276850" cy="177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2823916"/>
            <a:ext cx="38477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Отец – ролевая модель для ребенка на дальнейшую жизнь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Способствует формированию самооценки, статусной позиции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Учит анализировать, обобщать и делать правильные выводы</a:t>
            </a:r>
          </a:p>
        </p:txBody>
      </p:sp>
    </p:spTree>
    <p:extLst>
      <p:ext uri="{BB962C8B-B14F-4D97-AF65-F5344CB8AC3E}">
        <p14:creationId xmlns:p14="http://schemas.microsoft.com/office/powerpoint/2010/main" val="9122476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asculist.ru/upload/blogs/b56e600f731a790d37de6d4b930d6e2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216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irvboge.ru/wp-content/uploads/2015/10/mirvboge.ru_%D0%B4%D0%B5%D1%82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156" y="3913340"/>
            <a:ext cx="5024844" cy="294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divomix.com/uploads/14575239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" y="3861048"/>
            <a:ext cx="408828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ekbmiloserdie.ru/old_objects/00624/photo_000009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kidzblog.ru/wp-content/uploads/2014/01/1234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31107"/>
            <a:ext cx="3131840" cy="158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809135"/>
      </p:ext>
    </p:extLst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4" y="-29206"/>
            <a:ext cx="9102626" cy="685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88640"/>
            <a:ext cx="835292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84" y="4515732"/>
            <a:ext cx="3678957" cy="230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314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9" y="0"/>
            <a:ext cx="910929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Япония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Государственные праздники: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девочек и День мальчиков,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имеют древние традиции, свою символику, сопровождаются специальными ритуалами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 descr="http://www.ruscn.ru/wp-content/uploads/china_marri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18211"/>
            <a:ext cx="3352801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zateevo.ru/userfiles/image/WatIsWhat/Japan_Prazdnik_detei/jap_deti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18211"/>
            <a:ext cx="2016224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ildkids.biz/uploads/posts/2016-08/1471165993_1441635174_557e37ca882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18211"/>
            <a:ext cx="1790132" cy="257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602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50"/>
            <a:ext cx="9144000" cy="68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Американская система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отивация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применяемая по отношению к мальчикам: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 когда-нибудь сможешь стать президентом».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воспитания девочек используется другая формулировка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«Ты когда-нибудь сможешь стать первой леди – женой президента».</a:t>
            </a:r>
          </a:p>
        </p:txBody>
      </p:sp>
    </p:spTree>
    <p:extLst>
      <p:ext uri="{BB962C8B-B14F-4D97-AF65-F5344CB8AC3E}">
        <p14:creationId xmlns:p14="http://schemas.microsoft.com/office/powerpoint/2010/main" val="2850477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283152" cy="9409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славянской народной педагогике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отчетливо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прослеживаются тенденции дифференцированного воспитания детей.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воспитания у наших предков являлось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мальчиками роли мужчины как добытчика, защитника семьи, девочками – роли матери, жены, хранительницы семейного </a:t>
            </a:r>
            <a:r>
              <a:rPr lang="ru-RU" dirty="0"/>
              <a:t>очага. </a:t>
            </a:r>
          </a:p>
        </p:txBody>
      </p:sp>
      <p:pic>
        <p:nvPicPr>
          <p:cNvPr id="2050" name="Picture 2" descr="https://im1-tub-kz.yandex.net/i?id=cb0d8708524273872c7964f7a4712662&amp;n=33&amp;h=215&amp;w=2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85184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20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Гендерная педагогика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10295"/>
            <a:ext cx="44577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260" y="1983451"/>
            <a:ext cx="3823220" cy="302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635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ww.katedrala.cz/anonym/nph-agent.cgi/011110A/uggc:/=2fpqa.svfuxv.arg/hcybnq/cbfg/201507/17/1599225/ga/5_4.w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26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6" y="0"/>
            <a:ext cx="92561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Гендерное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воспитание начиналось при рождении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пуповину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девочкам и мальчикам отрезали по-разному. Пуповину девочки обрезали ножницами над веретеном или на гребенке, что символизировало наделение ее качествами труженицы, хозяйки и рукодельницы. С мальчиком это проделывали с помощью ножа, а также инструментов по обработке дерева, чтобы он в будущем оказался хорошим работником</a:t>
            </a:r>
          </a:p>
        </p:txBody>
      </p:sp>
    </p:spTree>
    <p:extLst>
      <p:ext uri="{BB962C8B-B14F-4D97-AF65-F5344CB8AC3E}">
        <p14:creationId xmlns:p14="http://schemas.microsoft.com/office/powerpoint/2010/main" val="868129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" y="-26099"/>
            <a:ext cx="9133728" cy="698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1" y="692696"/>
            <a:ext cx="66967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наших предков существовала традиция заворачивать новорожденных девочек в рубаху отца, а мальчиков – в рубашку матери. Считается, что это связано с программированием характера ребенка. Люди мечтали о том, что когда их сын вырастет и женится, то его жена воплотит в себе все то, что дорого ему в родной матери, а дочь в своем избраннике сможет увидеть черты отца</a:t>
            </a:r>
            <a:r>
              <a:rPr lang="ru-RU" sz="2800" dirty="0"/>
              <a:t>.</a:t>
            </a:r>
          </a:p>
        </p:txBody>
      </p:sp>
      <p:pic>
        <p:nvPicPr>
          <p:cNvPr id="3074" name="Picture 2" descr="http://www.kursschastlivojzhizni.ru/wp-content/uploads/2015/12/narodnaja_pedagogika-768x9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75932"/>
            <a:ext cx="1440160" cy="17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ifakt.ru/wp-content/uploads/2011/04/23228480_BOberende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278" y="4639954"/>
            <a:ext cx="1936161" cy="161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58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4" y="0"/>
            <a:ext cx="91680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женские монастыри были учреждены в Х веке князем Владимиром в Киевской Руси, т.е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опыт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раздельного обучения в нашей стране насчитывает десять столетий. В монастырях получало образование молодое поколение. В ХV веке в России насчитывалось около 30 закрытых женских учебных заведений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54486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Древней Руси мальчики и девочки обучались только отдельно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31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" y="0"/>
            <a:ext cx="91326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85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Советская Россия после Октябрьской революции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стала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полигоном для многих смелых проектов. Одним из них была попытка установить новый тип отношений между мужчиной и женщиной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Ряд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осуществлённых по этим проектам преобразований имеет реальные губительные последствия: воспитание детей в детских домах и интернатах, увеличивающееся количество распадающихся семей, «гражданские» браки, женская роль «работающей матери».</a:t>
            </a:r>
          </a:p>
        </p:txBody>
      </p:sp>
    </p:spTree>
    <p:extLst>
      <p:ext uri="{BB962C8B-B14F-4D97-AF65-F5344CB8AC3E}">
        <p14:creationId xmlns:p14="http://schemas.microsoft.com/office/powerpoint/2010/main" val="3688449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" y="-156412"/>
            <a:ext cx="9144000" cy="68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6324" y="2743185"/>
            <a:ext cx="6984776" cy="291318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сторонники утверждают, что необходимо применять специальные подходы как к мальчикам, так и к девочкам, чтобы помочь детям чувствовать себя в школе комфортно, справиться с проблемами учения и становления ребенка как мальчика или девочки. Совокупность этих подходов называют гендерной педагогикой.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88640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развивающихся в педагогике идей дифференцированного, индивидуального подхода к ребенку переживает второе рождение идея раздельного обучения.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26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66018"/>
            <a:ext cx="7283152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Равноправное» образование приводит к тому, что девочки невольно оказываются духовными лидерами, «моделью» под «образ и подобие» которых стал подстраиваться чувственно-подсознательный мир мальчиков. У одних мальчишек, пребывающих в среде зрелых девочек, формируются сугубо женские черты характера, у других - складывается комплекс невротического неудачника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461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340768"/>
            <a:ext cx="7283152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девочек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головной мозг достигает зрелости раньше, чем у мальчиков.</a:t>
            </a:r>
          </a:p>
          <a:p>
            <a:pPr algn="just"/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Девочки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лучше запоминают цифры и решают логические задачи, превосходя мальчиков в речевых способностях.</a:t>
            </a:r>
          </a:p>
          <a:p>
            <a:pPr algn="just"/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Мальчики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не могут долго удерживать эмоциональное напряжение, их мозг не приспособлен к этому. Чтобы не сломаться, они просто отключают слуховой канал, и информация до их сознания не доходит.</a:t>
            </a:r>
          </a:p>
          <a:p>
            <a:pPr algn="just"/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Мальчики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труднее переносят статическую нагрузку, больше отвлекаются на уроках. Это влечёт за собой нарушение дисциплины на уроках и шумное поведение на переменах.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313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1" y="0"/>
            <a:ext cx="91445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412776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мальчиков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лучше развито пространственное восприятие, а у девочек сенсорное.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Умственное развитие мальчиков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проходит определённые стадии: на этапе усвоения действий им необходимо включать момент поиска, а не давать образец действия, только так они поймут и запомнят принцип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2308778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6" y="0"/>
            <a:ext cx="9152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Незрелое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отношение к обучению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 мальчиков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они не чувствуют ответственности, мало переживают из-за плохих отметок, часто забывают домашнее задание. В целом мальчики в начальной школе проявляют себя как дети меньшего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1581483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47" y="0"/>
            <a:ext cx="91780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гендерной педагогики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коррекция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воздействия гендерных стереотипов в пользу проявления и развития личных склонностей индивида. </a:t>
            </a:r>
          </a:p>
        </p:txBody>
      </p:sp>
      <p:pic>
        <p:nvPicPr>
          <p:cNvPr id="4" name="Picture 2" descr="http://www.uaua.info/pictures_ckfinder/images/9%20%D0%B7%D0%B0%D0%B1%D0%B0%D0%B2%D0%BD%D1%8B%D1%85%20%D0%BF%D1%80%D0%B8%D1%87%D0%B8%D0%BD,%20%D0%BF%D0%BE%D1%87%D0%B5%D0%BC%D1%83%20%D0%BC%D1%83%D0%B6%D1%87%D0%B8%D0%BD%D1%8B%20%D0%B8%20%D0%B6%D0%B5%D0%BD%D1%89%D0%B8%D0%BD%D1%8B%20%D1%82%D0%B0%D0%BA%D0%B8%D0%B5%20%D1%80%D0%B0%D0%B7%D0%BD%D1%8B%D0%B5%2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240" y="3717032"/>
            <a:ext cx="583264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9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34"/>
            <a:ext cx="9144000" cy="683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Причины неуспеваемости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 девочек </a:t>
            </a:r>
            <a:r>
              <a:rPr lang="ru-RU" dirty="0"/>
              <a:t>основная причина – слабое здоровье, у мальчиков – </a:t>
            </a:r>
            <a:r>
              <a:rPr lang="ru-RU" dirty="0" err="1"/>
              <a:t>несформированность</a:t>
            </a:r>
            <a:r>
              <a:rPr lang="ru-RU" dirty="0"/>
              <a:t> навыков учебного труда, отрицательное отношение к учёбе, низкий уровень воспитанности.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506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72"/>
            <a:ext cx="9144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Предлагая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мальчикам учебные задания, следует включать в них момент поиска, требующий сообразительности. Нужно подтолкнуть к тому, чтобы он сам открыл принцип решения задачи, пусть даже путём ошибок. А с девочками лучше до начала работы разобрать алгоритм выполнения задания и затем постепенно подталкивать их к поиску собственного решения задач;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по выстраиванию учебного процесса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83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764704"/>
            <a:ext cx="7365504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по выстраиванию учебного процесса</a:t>
            </a:r>
            <a:r>
              <a:rPr lang="ru-RU" sz="4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700" b="1" dirty="0">
                <a:latin typeface="Times New Roman" pitchFamily="18" charset="0"/>
                <a:cs typeface="Times New Roman" pitchFamily="18" charset="0"/>
              </a:rPr>
            </a:br>
            <a:endParaRPr lang="ru-RU" sz="47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развития у мальчиков сенсорного восприятия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предметов и явлений следует больше давать им потрогать ту или иную вещь; для развития у них вербальных навыков – чаще предлагать им рассказывать и выдумывать.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девочек нужно развивать абстрактное пространственное восприятие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помощью графиков, таблиц и иллюстрированного материала;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45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" y="30065"/>
            <a:ext cx="91125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40822" y="1772816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разрешать мальчикам больше двигаться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и обеспечить для этого соответствующее пространство.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девочек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нужно стимулировать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соревновательность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активность, лидерство.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Уделять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особое внимание воспитанию партнёрских отношений между мальчиками и девочками.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99163"/>
            <a:ext cx="7381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по выстраиванию учебного процесса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00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" y="3930"/>
            <a:ext cx="9291516" cy="685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объяснении нового мальчики не терпят повторений (они просто отключаются от процесса обучения при повторениях учителя), в то время как девочки нуждаются в них, без повторений девочки намного хуже осваивают учебный материал. Оптимальный путь познания большинства мальчиков – от практических действий к теоретическим положениям; оптимальный путь познания большинства девочек – от теории к практике.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32656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по выстраиванию учебного процесса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23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8" y="0"/>
            <a:ext cx="922340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556792"/>
            <a:ext cx="7499176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Мальчикам целесообразно рассказывать о новом, подавать материал урока, объяснять что-либо в высоком темпе; девочкам - в умеренном. Если мальчики устали – им помогают шутки, а девочкам – физические упражнения.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Мальчики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склонны к детализации и тщательному изучению мелочей: они могут быстро решить труднейшую задачу, но ошибиться в расчетах. Девочки же склонны действовать аккуратно, они более внимательны к деталям.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88640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по выстраиванию учебного процесса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388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выстраиванию учебного процесса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Мальчики кратковременно, но ярко и избирательно реагируют на эмоциональный фактор, например, когда взрослые ругают их. Они быстро снимают эмоциональное напряжение, переключаясь на продуктивную деятельность.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девочек в эмоциональной деятельности резко нарастает общая активность, повышается эмоциональный тонус мозга, его готовность ответить на положительное или отрицательное внешнее воздействие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3266197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3" y="-1144"/>
            <a:ext cx="9117347" cy="685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учебного процесса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учётом гендерного подхода даёт возможность создать условия для обеспечения базового уровня подготовки всех учеников, а также для усвоения материала на более высоком уровне для учениц, проявляющих интерес и способности к предмету; для развития логического мышления учащихся и коммуникативных (умение общаться, сотрудничать), организационных (умение делать выбор) и творческих способностей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42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"/>
            <a:ext cx="9252520" cy="70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Гендерный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подход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1214422"/>
            <a:ext cx="7139136" cy="3643338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Гендерный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подход –   признак , суть которого – учет интересов обоих социально – половых групп общества. </a:t>
            </a:r>
          </a:p>
          <a:p>
            <a:pPr algn="just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Суть данного подхода состоит в том, чтобы найти специальные меры для достижения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гендерного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равенства.</a:t>
            </a:r>
          </a:p>
          <a:p>
            <a:pPr algn="just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Явления, которые происходят в обществе, по-разному влияют на женское и мужское население, вызывая разные их реакции. Осознание этого и есть гендерный подход.</a:t>
            </a:r>
          </a:p>
          <a:p>
            <a:pPr algn="just" eaLnBrk="1" hangingPunct="1">
              <a:defRPr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28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Гендерные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школьников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556792"/>
            <a:ext cx="56166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это признаки гендерной идентичности, усвоенные и проявляемые школьниками как частичное отражение гендерных стереотипов всего социума. В процессе обучения (взросления и формирования личности) гендерные характеристики школьников меняются.</a:t>
            </a:r>
          </a:p>
        </p:txBody>
      </p:sp>
      <p:pic>
        <p:nvPicPr>
          <p:cNvPr id="6148" name="Picture 4" descr="http://hoppediz.ru/wp-content/uploads/2015/04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66552"/>
            <a:ext cx="2880320" cy="19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maminovse.ru/uploads/2015/07/2177004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49" y="4293096"/>
            <a:ext cx="2994699" cy="20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628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" y="0"/>
            <a:ext cx="9117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79"/>
            <a:ext cx="2848407" cy="345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75931"/>
            <a:ext cx="7128791" cy="230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z2.d.sdska.ru/2-z2-27e50ee7-4be7-4b08-a5aa-881e65661a8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096" y="544035"/>
            <a:ext cx="3215280" cy="34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50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" y="17846"/>
            <a:ext cx="9108897" cy="693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16632"/>
            <a:ext cx="8229600" cy="8509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Различия в психике и поведении детей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95536" y="908720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72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5" y="12747"/>
            <a:ext cx="9192025" cy="694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0105" name="Rectangle 41"/>
          <p:cNvSpPr>
            <a:spLocks noGrp="1" noChangeArrowheads="1"/>
          </p:cNvSpPr>
          <p:nvPr>
            <p:ph type="title"/>
          </p:nvPr>
        </p:nvSpPr>
        <p:spPr>
          <a:xfrm>
            <a:off x="457200" y="428604"/>
            <a:ext cx="8229600" cy="989034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Основная идея </a:t>
            </a:r>
            <a:r>
              <a:rPr lang="ru-RU" sz="3600" dirty="0" err="1" smtClean="0"/>
              <a:t>гендерного</a:t>
            </a:r>
            <a:r>
              <a:rPr lang="ru-RU" sz="3600" dirty="0" smtClean="0"/>
              <a:t> подхода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en-US" dirty="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136"/>
          <p:cNvGrpSpPr>
            <a:grpSpLocks/>
          </p:cNvGrpSpPr>
          <p:nvPr/>
        </p:nvGrpSpPr>
        <p:grpSpPr bwMode="auto">
          <a:xfrm>
            <a:off x="1500166" y="3214686"/>
            <a:ext cx="5753122" cy="978679"/>
            <a:chOff x="1209" y="1680"/>
            <a:chExt cx="3360" cy="509"/>
          </a:xfrm>
        </p:grpSpPr>
        <p:sp>
          <p:nvSpPr>
            <p:cNvPr id="600130" name="AutoShape 66"/>
            <p:cNvSpPr>
              <a:spLocks noChangeArrowheads="1"/>
            </p:cNvSpPr>
            <p:nvPr/>
          </p:nvSpPr>
          <p:spPr bwMode="gray">
            <a:xfrm>
              <a:off x="1209" y="1680"/>
              <a:ext cx="3360" cy="323"/>
            </a:xfrm>
            <a:prstGeom prst="roundRect">
              <a:avLst>
                <a:gd name="adj" fmla="val 46574"/>
              </a:avLst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5791" dir="3378596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0131" name="AutoShape 67"/>
            <p:cNvSpPr>
              <a:spLocks noChangeArrowheads="1"/>
            </p:cNvSpPr>
            <p:nvPr/>
          </p:nvSpPr>
          <p:spPr bwMode="gray">
            <a:xfrm>
              <a:off x="1238" y="191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FE9AA"/>
                </a:gs>
                <a:gs pos="100000">
                  <a:srgbClr val="9FE9AA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0132" name="AutoShape 68"/>
            <p:cNvSpPr>
              <a:spLocks noChangeArrowheads="1"/>
            </p:cNvSpPr>
            <p:nvPr/>
          </p:nvSpPr>
          <p:spPr bwMode="gray">
            <a:xfrm>
              <a:off x="1238" y="168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C976">
                    <a:gamma/>
                    <a:tint val="33333"/>
                    <a:invGamma/>
                  </a:srgbClr>
                </a:gs>
                <a:gs pos="100000">
                  <a:srgbClr val="4DC9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0133" name="Text Box 69"/>
            <p:cNvSpPr txBox="1">
              <a:spLocks noChangeArrowheads="1"/>
            </p:cNvSpPr>
            <p:nvPr/>
          </p:nvSpPr>
          <p:spPr bwMode="gray">
            <a:xfrm>
              <a:off x="1785" y="1718"/>
              <a:ext cx="2016" cy="4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000" dirty="0" smtClean="0"/>
                <a:t> Содержание;</a:t>
              </a:r>
            </a:p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70"/>
            <p:cNvGrpSpPr>
              <a:grpSpLocks/>
            </p:cNvGrpSpPr>
            <p:nvPr/>
          </p:nvGrpSpPr>
          <p:grpSpPr bwMode="auto">
            <a:xfrm>
              <a:off x="1449" y="1680"/>
              <a:ext cx="336" cy="333"/>
              <a:chOff x="1289" y="582"/>
              <a:chExt cx="668" cy="668"/>
            </a:xfrm>
          </p:grpSpPr>
          <p:sp>
            <p:nvSpPr>
              <p:cNvPr id="600135" name="Oval 7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00136" name="Oval 7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0137" name="Oval 7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0138" name="Oval 7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0139" name="Oval 7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00140" name="Text Box 76"/>
            <p:cNvSpPr txBox="1">
              <a:spLocks noChangeArrowheads="1"/>
            </p:cNvSpPr>
            <p:nvPr/>
          </p:nvSpPr>
          <p:spPr bwMode="gray">
            <a:xfrm>
              <a:off x="1497" y="1688"/>
              <a:ext cx="240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</a:rPr>
                <a:t>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37"/>
          <p:cNvGrpSpPr>
            <a:grpSpLocks/>
          </p:cNvGrpSpPr>
          <p:nvPr/>
        </p:nvGrpSpPr>
        <p:grpSpPr bwMode="auto">
          <a:xfrm>
            <a:off x="1500166" y="3857630"/>
            <a:ext cx="5738834" cy="789458"/>
            <a:chOff x="1200" y="2139"/>
            <a:chExt cx="3360" cy="444"/>
          </a:xfrm>
        </p:grpSpPr>
        <p:sp>
          <p:nvSpPr>
            <p:cNvPr id="600141" name="AutoShape 77"/>
            <p:cNvSpPr>
              <a:spLocks noChangeArrowheads="1"/>
            </p:cNvSpPr>
            <p:nvPr/>
          </p:nvSpPr>
          <p:spPr bwMode="gray">
            <a:xfrm>
              <a:off x="1200" y="2179"/>
              <a:ext cx="3360" cy="2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80D4F2">
                    <a:gamma/>
                    <a:tint val="6078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5791" dir="3378596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0142" name="AutoShape 78"/>
            <p:cNvSpPr>
              <a:spLocks noChangeArrowheads="1"/>
            </p:cNvSpPr>
            <p:nvPr/>
          </p:nvSpPr>
          <p:spPr bwMode="gray">
            <a:xfrm>
              <a:off x="1229" y="2179"/>
              <a:ext cx="3312" cy="3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DE2F5"/>
                </a:gs>
                <a:gs pos="100000">
                  <a:srgbClr val="ADE2F5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0143" name="AutoShape 79"/>
            <p:cNvSpPr>
              <a:spLocks noChangeArrowheads="1"/>
            </p:cNvSpPr>
            <p:nvPr/>
          </p:nvSpPr>
          <p:spPr bwMode="gray">
            <a:xfrm>
              <a:off x="1229" y="215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D4F2">
                    <a:gamma/>
                    <a:tint val="33333"/>
                    <a:invGamma/>
                  </a:srgbClr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0144" name="Text Box 80"/>
            <p:cNvSpPr txBox="1">
              <a:spLocks noChangeArrowheads="1"/>
            </p:cNvSpPr>
            <p:nvPr/>
          </p:nvSpPr>
          <p:spPr bwMode="gray">
            <a:xfrm>
              <a:off x="1776" y="2185"/>
              <a:ext cx="2364" cy="3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/>
                <a:t>Методы обучения;</a:t>
              </a:r>
            </a:p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81"/>
            <p:cNvGrpSpPr>
              <a:grpSpLocks/>
            </p:cNvGrpSpPr>
            <p:nvPr/>
          </p:nvGrpSpPr>
          <p:grpSpPr bwMode="auto">
            <a:xfrm>
              <a:off x="1440" y="2139"/>
              <a:ext cx="336" cy="333"/>
              <a:chOff x="1289" y="582"/>
              <a:chExt cx="668" cy="668"/>
            </a:xfrm>
          </p:grpSpPr>
          <p:sp>
            <p:nvSpPr>
              <p:cNvPr id="600146" name="Oval 8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00147" name="Oval 8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0148" name="Oval 8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0149" name="Oval 8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0150" name="Oval 86"/>
              <p:cNvSpPr>
                <a:spLocks noChangeArrowheads="1"/>
              </p:cNvSpPr>
              <p:nvPr/>
            </p:nvSpPr>
            <p:spPr bwMode="gray">
              <a:xfrm>
                <a:off x="1346" y="743"/>
                <a:ext cx="533" cy="34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00151" name="Text Box 87"/>
            <p:cNvSpPr txBox="1">
              <a:spLocks noChangeArrowheads="1"/>
            </p:cNvSpPr>
            <p:nvPr/>
          </p:nvSpPr>
          <p:spPr bwMode="gray">
            <a:xfrm>
              <a:off x="1488" y="2219"/>
              <a:ext cx="240" cy="2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</a:rPr>
                <a:t>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138"/>
          <p:cNvGrpSpPr>
            <a:grpSpLocks/>
          </p:cNvGrpSpPr>
          <p:nvPr/>
        </p:nvGrpSpPr>
        <p:grpSpPr bwMode="auto">
          <a:xfrm>
            <a:off x="1571604" y="4643446"/>
            <a:ext cx="5715003" cy="642942"/>
            <a:chOff x="1209" y="2598"/>
            <a:chExt cx="3375" cy="333"/>
          </a:xfrm>
        </p:grpSpPr>
        <p:sp>
          <p:nvSpPr>
            <p:cNvPr id="600152" name="AutoShape 88"/>
            <p:cNvSpPr>
              <a:spLocks noChangeArrowheads="1"/>
            </p:cNvSpPr>
            <p:nvPr/>
          </p:nvSpPr>
          <p:spPr bwMode="gray">
            <a:xfrm>
              <a:off x="1209" y="2598"/>
              <a:ext cx="3360" cy="3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587E7"/>
                </a:gs>
                <a:gs pos="100000">
                  <a:srgbClr val="A587E7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5791" dir="3378596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0153" name="AutoShape 89"/>
            <p:cNvSpPr>
              <a:spLocks noChangeArrowheads="1"/>
            </p:cNvSpPr>
            <p:nvPr/>
          </p:nvSpPr>
          <p:spPr bwMode="gray">
            <a:xfrm>
              <a:off x="1238" y="283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BCFF5"/>
                </a:gs>
                <a:gs pos="100000">
                  <a:srgbClr val="DBCFF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0154" name="AutoShape 90"/>
            <p:cNvSpPr>
              <a:spLocks noChangeArrowheads="1"/>
            </p:cNvSpPr>
            <p:nvPr/>
          </p:nvSpPr>
          <p:spPr bwMode="gray">
            <a:xfrm>
              <a:off x="1238" y="260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59CEC">
                    <a:gamma/>
                    <a:tint val="54510"/>
                    <a:invGamma/>
                  </a:srgbClr>
                </a:gs>
                <a:gs pos="100000">
                  <a:srgbClr val="B59CE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0155" name="Text Box 91"/>
            <p:cNvSpPr txBox="1">
              <a:spLocks noChangeArrowheads="1"/>
            </p:cNvSpPr>
            <p:nvPr/>
          </p:nvSpPr>
          <p:spPr bwMode="gray">
            <a:xfrm>
              <a:off x="1785" y="2636"/>
              <a:ext cx="2799" cy="2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/>
                <a:t>Организация учебного процесса 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92"/>
            <p:cNvGrpSpPr>
              <a:grpSpLocks/>
            </p:cNvGrpSpPr>
            <p:nvPr/>
          </p:nvGrpSpPr>
          <p:grpSpPr bwMode="auto">
            <a:xfrm>
              <a:off x="1449" y="2598"/>
              <a:ext cx="336" cy="333"/>
              <a:chOff x="1289" y="582"/>
              <a:chExt cx="668" cy="668"/>
            </a:xfrm>
          </p:grpSpPr>
          <p:sp>
            <p:nvSpPr>
              <p:cNvPr id="600157" name="Oval 9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00158" name="Oval 9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0159" name="Oval 9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0160" name="Oval 9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0161" name="Oval 9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00162" name="Text Box 98"/>
            <p:cNvSpPr txBox="1">
              <a:spLocks noChangeArrowheads="1"/>
            </p:cNvSpPr>
            <p:nvPr/>
          </p:nvSpPr>
          <p:spPr bwMode="gray">
            <a:xfrm>
              <a:off x="1497" y="2606"/>
              <a:ext cx="240" cy="3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</a:rPr>
                <a:t>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139"/>
          <p:cNvGrpSpPr>
            <a:grpSpLocks/>
          </p:cNvGrpSpPr>
          <p:nvPr/>
        </p:nvGrpSpPr>
        <p:grpSpPr bwMode="auto">
          <a:xfrm>
            <a:off x="1643042" y="5429264"/>
            <a:ext cx="5643583" cy="707732"/>
            <a:chOff x="1200" y="3040"/>
            <a:chExt cx="3390" cy="454"/>
          </a:xfrm>
        </p:grpSpPr>
        <p:grpSp>
          <p:nvGrpSpPr>
            <p:cNvPr id="9" name="Group 99"/>
            <p:cNvGrpSpPr>
              <a:grpSpLocks/>
            </p:cNvGrpSpPr>
            <p:nvPr/>
          </p:nvGrpSpPr>
          <p:grpSpPr bwMode="auto">
            <a:xfrm>
              <a:off x="1440" y="3040"/>
              <a:ext cx="336" cy="333"/>
              <a:chOff x="1289" y="582"/>
              <a:chExt cx="668" cy="668"/>
            </a:xfrm>
          </p:grpSpPr>
          <p:sp>
            <p:nvSpPr>
              <p:cNvPr id="600164" name="Oval 10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00165" name="Oval 10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0166" name="Oval 10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0167" name="Oval 10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0168" name="Oval 10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00169" name="Text Box 105"/>
            <p:cNvSpPr txBox="1">
              <a:spLocks noChangeArrowheads="1"/>
            </p:cNvSpPr>
            <p:nvPr/>
          </p:nvSpPr>
          <p:spPr bwMode="gray">
            <a:xfrm>
              <a:off x="1488" y="3048"/>
              <a:ext cx="2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00170" name="AutoShape 106"/>
            <p:cNvSpPr>
              <a:spLocks noChangeArrowheads="1"/>
            </p:cNvSpPr>
            <p:nvPr/>
          </p:nvSpPr>
          <p:spPr bwMode="gray">
            <a:xfrm>
              <a:off x="1200" y="304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A875A"/>
                </a:gs>
                <a:gs pos="100000">
                  <a:srgbClr val="EA875A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5791" dir="3378596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0171" name="AutoShape 107"/>
            <p:cNvSpPr>
              <a:spLocks noChangeArrowheads="1"/>
            </p:cNvSpPr>
            <p:nvPr/>
          </p:nvSpPr>
          <p:spPr bwMode="gray">
            <a:xfrm>
              <a:off x="1229" y="328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BDA5"/>
                </a:gs>
                <a:gs pos="100000">
                  <a:srgbClr val="F3BDA5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0172" name="AutoShape 108"/>
            <p:cNvSpPr>
              <a:spLocks noChangeArrowheads="1"/>
            </p:cNvSpPr>
            <p:nvPr/>
          </p:nvSpPr>
          <p:spPr bwMode="gray">
            <a:xfrm>
              <a:off x="1229" y="3055"/>
              <a:ext cx="3312" cy="36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F59A71">
                    <a:gamma/>
                    <a:tint val="33333"/>
                    <a:invGamma/>
                  </a:srgbClr>
                </a:gs>
                <a:gs pos="100000">
                  <a:srgbClr val="F59A7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0173" name="Text Box 109"/>
            <p:cNvSpPr txBox="1">
              <a:spLocks noChangeArrowheads="1"/>
            </p:cNvSpPr>
            <p:nvPr/>
          </p:nvSpPr>
          <p:spPr bwMode="gray">
            <a:xfrm>
              <a:off x="1776" y="3082"/>
              <a:ext cx="2814" cy="4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/>
                <a:t>Педагогическое общение.</a:t>
              </a:r>
            </a:p>
            <a:p>
              <a:pPr algn="ctr"/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0" name="Group 110"/>
            <p:cNvGrpSpPr>
              <a:grpSpLocks/>
            </p:cNvGrpSpPr>
            <p:nvPr/>
          </p:nvGrpSpPr>
          <p:grpSpPr bwMode="auto">
            <a:xfrm>
              <a:off x="1440" y="3040"/>
              <a:ext cx="336" cy="333"/>
              <a:chOff x="1289" y="582"/>
              <a:chExt cx="668" cy="668"/>
            </a:xfrm>
          </p:grpSpPr>
          <p:sp>
            <p:nvSpPr>
              <p:cNvPr id="600175" name="Oval 1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00176" name="Oval 1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0177" name="Oval 1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0178" name="Oval 1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0179" name="Oval 1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00180" name="Text Box 116"/>
            <p:cNvSpPr txBox="1">
              <a:spLocks noChangeArrowheads="1"/>
            </p:cNvSpPr>
            <p:nvPr/>
          </p:nvSpPr>
          <p:spPr bwMode="gray">
            <a:xfrm>
              <a:off x="1488" y="3082"/>
              <a:ext cx="240" cy="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</a:rPr>
                <a:t>4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135"/>
          <p:cNvGrpSpPr>
            <a:grpSpLocks/>
          </p:cNvGrpSpPr>
          <p:nvPr/>
        </p:nvGrpSpPr>
        <p:grpSpPr bwMode="auto">
          <a:xfrm>
            <a:off x="571472" y="1500175"/>
            <a:ext cx="8143933" cy="1788017"/>
            <a:chOff x="1200" y="1090"/>
            <a:chExt cx="3360" cy="1946"/>
          </a:xfrm>
        </p:grpSpPr>
        <p:sp>
          <p:nvSpPr>
            <p:cNvPr id="600181" name="AutoShape 117"/>
            <p:cNvSpPr>
              <a:spLocks noChangeArrowheads="1"/>
            </p:cNvSpPr>
            <p:nvPr/>
          </p:nvSpPr>
          <p:spPr bwMode="gray">
            <a:xfrm>
              <a:off x="1229" y="1208"/>
              <a:ext cx="3331" cy="143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2DE78"/>
                </a:gs>
                <a:gs pos="100000">
                  <a:srgbClr val="F2DE78">
                    <a:gamma/>
                    <a:tint val="39216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5791" dir="3378596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0182" name="AutoShape 118"/>
            <p:cNvSpPr>
              <a:spLocks noChangeArrowheads="1"/>
            </p:cNvSpPr>
            <p:nvPr/>
          </p:nvSpPr>
          <p:spPr bwMode="gray">
            <a:xfrm>
              <a:off x="1229" y="144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6B4"/>
                </a:gs>
                <a:gs pos="100000">
                  <a:srgbClr val="F8F6B4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0183" name="AutoShape 119"/>
            <p:cNvSpPr>
              <a:spLocks noChangeArrowheads="1"/>
            </p:cNvSpPr>
            <p:nvPr/>
          </p:nvSpPr>
          <p:spPr bwMode="gray">
            <a:xfrm>
              <a:off x="1200" y="1090"/>
              <a:ext cx="3360" cy="155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DED85">
                    <a:gamma/>
                    <a:tint val="27451"/>
                    <a:invGamma/>
                  </a:srgbClr>
                </a:gs>
                <a:gs pos="100000">
                  <a:srgbClr val="EDED8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0184" name="Text Box 120"/>
            <p:cNvSpPr txBox="1">
              <a:spLocks noChangeArrowheads="1"/>
            </p:cNvSpPr>
            <p:nvPr/>
          </p:nvSpPr>
          <p:spPr bwMode="gray">
            <a:xfrm>
              <a:off x="1776" y="1246"/>
              <a:ext cx="2755" cy="14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2000" dirty="0" smtClean="0"/>
                <a:t>Состоит в  учете специфики взаимовлияния на развитие представителей мужского и женского полов  всех факторов учебно-воспитательного процесса:</a:t>
              </a:r>
            </a:p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2" name="Group 121"/>
            <p:cNvGrpSpPr>
              <a:grpSpLocks/>
            </p:cNvGrpSpPr>
            <p:nvPr/>
          </p:nvGrpSpPr>
          <p:grpSpPr bwMode="auto">
            <a:xfrm>
              <a:off x="1465" y="1478"/>
              <a:ext cx="2826" cy="1495"/>
              <a:chOff x="1339" y="1141"/>
              <a:chExt cx="5617" cy="2994"/>
            </a:xfrm>
          </p:grpSpPr>
          <p:sp>
            <p:nvSpPr>
              <p:cNvPr id="600186" name="Oval 122"/>
              <p:cNvSpPr>
                <a:spLocks noChangeArrowheads="1"/>
              </p:cNvSpPr>
              <p:nvPr/>
            </p:nvSpPr>
            <p:spPr bwMode="gray">
              <a:xfrm>
                <a:off x="1340" y="1141"/>
                <a:ext cx="433" cy="1131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00187" name="Oval 123"/>
              <p:cNvSpPr>
                <a:spLocks noChangeArrowheads="1"/>
              </p:cNvSpPr>
              <p:nvPr/>
            </p:nvSpPr>
            <p:spPr bwMode="gray">
              <a:xfrm>
                <a:off x="1339" y="1142"/>
                <a:ext cx="469" cy="109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0190" name="Oval 126"/>
              <p:cNvSpPr>
                <a:spLocks noChangeArrowheads="1"/>
              </p:cNvSpPr>
              <p:nvPr/>
            </p:nvSpPr>
            <p:spPr bwMode="gray">
              <a:xfrm>
                <a:off x="6553" y="3476"/>
                <a:ext cx="403" cy="65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00191" name="Text Box 127"/>
            <p:cNvSpPr txBox="1">
              <a:spLocks noChangeArrowheads="1"/>
            </p:cNvSpPr>
            <p:nvPr/>
          </p:nvSpPr>
          <p:spPr bwMode="gray">
            <a:xfrm>
              <a:off x="4147" y="2077"/>
              <a:ext cx="240" cy="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00198" name="Text Box 134"/>
            <p:cNvSpPr txBox="1">
              <a:spLocks noChangeArrowheads="1"/>
            </p:cNvSpPr>
            <p:nvPr/>
          </p:nvSpPr>
          <p:spPr bwMode="gray">
            <a:xfrm>
              <a:off x="2261" y="2132"/>
              <a:ext cx="184" cy="9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ru-RU" sz="2400" dirty="0" smtClean="0">
                <a:solidFill>
                  <a:srgbClr val="000000"/>
                </a:solidFill>
              </a:endParaRPr>
            </a:p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719152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uchportal.ru/_ld/534/13073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" y="30157"/>
            <a:ext cx="9134391" cy="682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ижний колонтитул 3"/>
          <p:cNvSpPr>
            <a:spLocks noGrp="1"/>
          </p:cNvSpPr>
          <p:nvPr>
            <p:ph type="ftr" sz="quarter" idx="10"/>
          </p:nvPr>
        </p:nvSpPr>
        <p:spPr>
          <a:xfrm flipV="1">
            <a:off x="0" y="6567806"/>
            <a:ext cx="45719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/>
          <a:lstStyle/>
          <a:p>
            <a:r>
              <a:rPr lang="ru-RU" sz="4000" dirty="0" err="1" smtClean="0"/>
              <a:t>Гендерные</a:t>
            </a:r>
            <a:r>
              <a:rPr lang="ru-RU" sz="4000" dirty="0" smtClean="0"/>
              <a:t> особенности учащихся</a:t>
            </a:r>
            <a:endParaRPr lang="en-US" sz="4000" dirty="0"/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5572132" y="3286124"/>
            <a:ext cx="2286000" cy="1143008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1142976" y="3286124"/>
            <a:ext cx="2286000" cy="1143008"/>
          </a:xfrm>
          <a:prstGeom prst="roundRect">
            <a:avLst>
              <a:gd name="adj" fmla="val 49099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238250" y="3552825"/>
            <a:ext cx="203835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 eaLnBrk="0" hangingPunct="0"/>
            <a:r>
              <a:rPr lang="ru-RU" sz="3200" dirty="0" smtClean="0">
                <a:solidFill>
                  <a:srgbClr val="000000"/>
                </a:solidFill>
              </a:rPr>
              <a:t>Мальчики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1687" name="Freeform 7"/>
          <p:cNvSpPr>
            <a:spLocks/>
          </p:cNvSpPr>
          <p:nvPr/>
        </p:nvSpPr>
        <p:spPr bwMode="gray">
          <a:xfrm>
            <a:off x="3286116" y="2857496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3399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88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89" name="Freeform 9"/>
          <p:cNvSpPr>
            <a:spLocks/>
          </p:cNvSpPr>
          <p:nvPr/>
        </p:nvSpPr>
        <p:spPr bwMode="gray">
          <a:xfrm flipH="1">
            <a:off x="4857752" y="2857496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3399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28728" y="1785926"/>
            <a:ext cx="6215106" cy="1071570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1692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693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169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69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69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697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417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2143109" y="2071678"/>
            <a:ext cx="5072098" cy="6770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000000"/>
                </a:solidFill>
              </a:rPr>
              <a:t>Параметры сравнения</a:t>
            </a:r>
            <a:endParaRPr lang="en-US" sz="2400" b="1" dirty="0">
              <a:solidFill>
                <a:srgbClr val="000000"/>
              </a:solidFill>
            </a:endParaRPr>
          </a:p>
          <a:p>
            <a:pPr algn="ctr" eaLnBrk="0" hangingPunct="0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5810250" y="3581400"/>
            <a:ext cx="2038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3200" dirty="0" smtClean="0">
                <a:solidFill>
                  <a:srgbClr val="000000"/>
                </a:solidFill>
              </a:rPr>
              <a:t>Девочки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Documents and Settings\Admin\Рабочий стол\вес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500570"/>
            <a:ext cx="2857520" cy="1966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82132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1417</Words>
  <Application>Microsoft Office PowerPoint</Application>
  <PresentationFormat>Экран (4:3)</PresentationFormat>
  <Paragraphs>138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Гендерная педагогика</vt:lpstr>
      <vt:lpstr>Цель гендерной педагогики </vt:lpstr>
      <vt:lpstr>Гендерный подход </vt:lpstr>
      <vt:lpstr>Гендерные особенности школьников </vt:lpstr>
      <vt:lpstr>Презентация PowerPoint</vt:lpstr>
      <vt:lpstr>Различия в психике и поведении детей</vt:lpstr>
      <vt:lpstr> Основная идея гендерного подхода  </vt:lpstr>
      <vt:lpstr>Гендерные особенности учащихся</vt:lpstr>
      <vt:lpstr>Мужчина       Женщина</vt:lpstr>
      <vt:lpstr>Как реагируют мальчики и девочки на оценку</vt:lpstr>
      <vt:lpstr>Роль семьи в гендерном воспитании детей</vt:lpstr>
      <vt:lpstr>Презентация PowerPoint</vt:lpstr>
      <vt:lpstr>Папы очень нам нужны</vt:lpstr>
      <vt:lpstr>Презентация PowerPoint</vt:lpstr>
      <vt:lpstr>Презентация PowerPoint</vt:lpstr>
      <vt:lpstr>Япония </vt:lpstr>
      <vt:lpstr>Американская система воспитания </vt:lpstr>
      <vt:lpstr>В славянской народной педагогике </vt:lpstr>
      <vt:lpstr>Презентация PowerPoint</vt:lpstr>
      <vt:lpstr>Гендерное воспитание начиналось при рождении</vt:lpstr>
      <vt:lpstr>Презентация PowerPoint</vt:lpstr>
      <vt:lpstr>Презентация PowerPoint</vt:lpstr>
      <vt:lpstr>Советская Россия после Октябрьской революции </vt:lpstr>
      <vt:lpstr>Презентация PowerPoint</vt:lpstr>
      <vt:lpstr>Презентация PowerPoint</vt:lpstr>
      <vt:lpstr>Развитие</vt:lpstr>
      <vt:lpstr>Развитие</vt:lpstr>
      <vt:lpstr>Незрелое отношение к обучению</vt:lpstr>
      <vt:lpstr>Причины неуспеваемости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Рекомендации по выстраиванию учебного процесса  </vt:lpstr>
      <vt:lpstr>Организация учебного процесса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2017-02-15T16:56:07Z</dcterms:created>
  <dcterms:modified xsi:type="dcterms:W3CDTF">2017-02-16T15:53:13Z</dcterms:modified>
</cp:coreProperties>
</file>