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1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20FD6-5545-4D3D-B761-CEEEAA6516F1}" type="doc">
      <dgm:prSet loTypeId="urn:microsoft.com/office/officeart/2005/8/layout/lProcess3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A4F7CBF-A1F6-433D-B8F2-964119CBE52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мнимое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9724E40-C4C7-445D-BDD4-671D703021FB}" type="parTrans" cxnId="{3C24BFA4-327D-4A27-AE2A-89C4926BCAD3}">
      <dgm:prSet/>
      <dgm:spPr/>
      <dgm:t>
        <a:bodyPr/>
        <a:lstStyle/>
        <a:p>
          <a:endParaRPr lang="ru-RU"/>
        </a:p>
      </dgm:t>
    </dgm:pt>
    <dgm:pt modelId="{A02DD397-0236-45C0-B72E-9A2D29E24DBD}" type="sibTrans" cxnId="{3C24BFA4-327D-4A27-AE2A-89C4926BCAD3}">
      <dgm:prSet/>
      <dgm:spPr/>
      <dgm:t>
        <a:bodyPr/>
        <a:lstStyle/>
        <a:p>
          <a:endParaRPr lang="ru-RU"/>
        </a:p>
      </dgm:t>
    </dgm:pt>
    <dgm:pt modelId="{DB58E8E7-B5D3-47F2-95F1-F1747D7D008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Находится на пересечении продолжений отраженных лучей, а не самих лучей.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76EE4B-0E6C-4C7C-99AD-20770463818C}" type="parTrans" cxnId="{BE885B6C-B812-4AA2-9886-27A78B02F3C2}">
      <dgm:prSet/>
      <dgm:spPr/>
      <dgm:t>
        <a:bodyPr/>
        <a:lstStyle/>
        <a:p>
          <a:endParaRPr lang="ru-RU"/>
        </a:p>
      </dgm:t>
    </dgm:pt>
    <dgm:pt modelId="{F805E1EE-731D-46BE-B8C3-160D1AA16012}" type="sibTrans" cxnId="{BE885B6C-B812-4AA2-9886-27A78B02F3C2}">
      <dgm:prSet/>
      <dgm:spPr/>
      <dgm:t>
        <a:bodyPr/>
        <a:lstStyle/>
        <a:p>
          <a:endParaRPr lang="ru-RU"/>
        </a:p>
      </dgm:t>
    </dgm:pt>
    <dgm:pt modelId="{3542D30B-4A17-4E4C-B46A-4D598337DB2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равное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E7207E2-5B27-4411-8B73-C54CEF25EB47}" type="parTrans" cxnId="{FBF6365F-1323-4996-8E33-217C6EC38A20}">
      <dgm:prSet/>
      <dgm:spPr/>
      <dgm:t>
        <a:bodyPr/>
        <a:lstStyle/>
        <a:p>
          <a:endParaRPr lang="ru-RU"/>
        </a:p>
      </dgm:t>
    </dgm:pt>
    <dgm:pt modelId="{EA877766-EA15-4400-B3EE-F5584B646538}" type="sibTrans" cxnId="{FBF6365F-1323-4996-8E33-217C6EC38A20}">
      <dgm:prSet/>
      <dgm:spPr/>
      <dgm:t>
        <a:bodyPr/>
        <a:lstStyle/>
        <a:p>
          <a:endParaRPr lang="ru-RU"/>
        </a:p>
      </dgm:t>
    </dgm:pt>
    <dgm:pt modelId="{6AE8B3E2-8E53-472C-96F8-26DD524FCA2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 размерам предмету.</a:t>
          </a:r>
          <a:endParaRPr lang="ru-RU" sz="4800" dirty="0"/>
        </a:p>
      </dgm:t>
    </dgm:pt>
    <dgm:pt modelId="{36C25F1D-4790-4EFB-856E-DA55FD735B22}" type="parTrans" cxnId="{6C7ABBFB-13EE-4494-AFB0-7FC84E14FDAC}">
      <dgm:prSet/>
      <dgm:spPr/>
      <dgm:t>
        <a:bodyPr/>
        <a:lstStyle/>
        <a:p>
          <a:endParaRPr lang="ru-RU"/>
        </a:p>
      </dgm:t>
    </dgm:pt>
    <dgm:pt modelId="{8A5A71D0-5560-425D-872B-3DD3533C3448}" type="sibTrans" cxnId="{6C7ABBFB-13EE-4494-AFB0-7FC84E14FDAC}">
      <dgm:prSet/>
      <dgm:spPr/>
      <dgm:t>
        <a:bodyPr/>
        <a:lstStyle/>
        <a:p>
          <a:endParaRPr lang="ru-RU"/>
        </a:p>
      </dgm:t>
    </dgm:pt>
    <dgm:pt modelId="{87D82D62-AF0E-49C0-B1A0-A0FEFFCE06B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прямое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745704A-3733-4186-8100-1670A81352D0}" type="parTrans" cxnId="{8506E9C7-4A8B-48D4-A02F-123A3E1FA8DF}">
      <dgm:prSet/>
      <dgm:spPr/>
      <dgm:t>
        <a:bodyPr/>
        <a:lstStyle/>
        <a:p>
          <a:endParaRPr lang="ru-RU"/>
        </a:p>
      </dgm:t>
    </dgm:pt>
    <dgm:pt modelId="{F2F0F442-C482-4B9B-B510-551C6EA659A3}" type="sibTrans" cxnId="{8506E9C7-4A8B-48D4-A02F-123A3E1FA8DF}">
      <dgm:prSet/>
      <dgm:spPr/>
      <dgm:t>
        <a:bodyPr/>
        <a:lstStyle/>
        <a:p>
          <a:endParaRPr lang="ru-RU"/>
        </a:p>
      </dgm:t>
    </dgm:pt>
    <dgm:pt modelId="{05EBC5AF-1BEC-4B47-BD98-6EEC75D2EBE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Образованное пересечением отраженных лучей.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3BAD790-6784-4C5D-9D45-E78DA03AB832}" type="parTrans" cxnId="{2691FA12-CBC3-4E27-B866-2C44CE1C554B}">
      <dgm:prSet/>
      <dgm:spPr/>
      <dgm:t>
        <a:bodyPr/>
        <a:lstStyle/>
        <a:p>
          <a:endParaRPr lang="ru-RU"/>
        </a:p>
      </dgm:t>
    </dgm:pt>
    <dgm:pt modelId="{061FE068-328E-4CB8-8D4D-C2696CB6D7E5}" type="sibTrans" cxnId="{2691FA12-CBC3-4E27-B866-2C44CE1C554B}">
      <dgm:prSet/>
      <dgm:spPr/>
      <dgm:t>
        <a:bodyPr/>
        <a:lstStyle/>
        <a:p>
          <a:endParaRPr lang="ru-RU"/>
        </a:p>
      </dgm:t>
    </dgm:pt>
    <dgm:pt modelId="{C076352C-F842-49AB-B633-46DDD980840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симметричное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A3E52E7-A06F-41DA-B837-3AD4D00727F6}" type="parTrans" cxnId="{F0C3E506-FFC7-470A-98A0-87E77217C728}">
      <dgm:prSet/>
      <dgm:spPr/>
      <dgm:t>
        <a:bodyPr/>
        <a:lstStyle/>
        <a:p>
          <a:endParaRPr lang="ru-RU"/>
        </a:p>
      </dgm:t>
    </dgm:pt>
    <dgm:pt modelId="{1388F0E2-22A9-41E1-87A6-6E128214CCB2}" type="sibTrans" cxnId="{F0C3E506-FFC7-470A-98A0-87E77217C728}">
      <dgm:prSet/>
      <dgm:spPr/>
      <dgm:t>
        <a:bodyPr/>
        <a:lstStyle/>
        <a:p>
          <a:endParaRPr lang="ru-RU"/>
        </a:p>
      </dgm:t>
    </dgm:pt>
    <dgm:pt modelId="{E93CA9BB-A363-458F-B81F-7347A8146F9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Относительно плоскости зеркала.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53A8C78-EFE2-48C1-AF31-064BC434DAB2}" type="parTrans" cxnId="{33912E56-22A7-4773-BDBF-EDED0E63B00D}">
      <dgm:prSet/>
      <dgm:spPr/>
      <dgm:t>
        <a:bodyPr/>
        <a:lstStyle/>
        <a:p>
          <a:endParaRPr lang="ru-RU"/>
        </a:p>
      </dgm:t>
    </dgm:pt>
    <dgm:pt modelId="{1ECD513F-0DB9-4586-98AE-56D1D1608DEC}" type="sibTrans" cxnId="{33912E56-22A7-4773-BDBF-EDED0E63B00D}">
      <dgm:prSet/>
      <dgm:spPr/>
      <dgm:t>
        <a:bodyPr/>
        <a:lstStyle/>
        <a:p>
          <a:endParaRPr lang="ru-RU"/>
        </a:p>
      </dgm:t>
    </dgm:pt>
    <dgm:pt modelId="{0B5D1E7E-B9B2-49F6-8112-99BBE4D2747A}" type="pres">
      <dgm:prSet presAssocID="{24A20FD6-5545-4D3D-B761-CEEEAA6516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A40F6D-060D-4812-AF35-DE6D04F70631}" type="pres">
      <dgm:prSet presAssocID="{CA4F7CBF-A1F6-433D-B8F2-964119CBE520}" presName="horFlow" presStyleCnt="0"/>
      <dgm:spPr/>
    </dgm:pt>
    <dgm:pt modelId="{170DC5DC-FBF0-4ACE-B6CA-37B2E808B099}" type="pres">
      <dgm:prSet presAssocID="{CA4F7CBF-A1F6-433D-B8F2-964119CBE520}" presName="bigChev" presStyleLbl="node1" presStyleIdx="0" presStyleCnt="4" custLinFactNeighborX="32864" custLinFactNeighborY="-113"/>
      <dgm:spPr/>
      <dgm:t>
        <a:bodyPr/>
        <a:lstStyle/>
        <a:p>
          <a:endParaRPr lang="ru-RU"/>
        </a:p>
      </dgm:t>
    </dgm:pt>
    <dgm:pt modelId="{02260C45-43CA-4184-AE2D-9186CBAEE0B2}" type="pres">
      <dgm:prSet presAssocID="{2A76EE4B-0E6C-4C7C-99AD-20770463818C}" presName="parTrans" presStyleCnt="0"/>
      <dgm:spPr/>
    </dgm:pt>
    <dgm:pt modelId="{AEF32B6B-F2BB-40DE-98C8-CC4E7A94A7DE}" type="pres">
      <dgm:prSet presAssocID="{DB58E8E7-B5D3-47F2-95F1-F1747D7D0087}" presName="node" presStyleLbl="alignAccFollowNode1" presStyleIdx="0" presStyleCnt="4" custScaleX="205912" custScaleY="120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5C62C-FC53-4CD6-9707-4CF70FCFDA67}" type="pres">
      <dgm:prSet presAssocID="{CA4F7CBF-A1F6-433D-B8F2-964119CBE520}" presName="vSp" presStyleCnt="0"/>
      <dgm:spPr/>
    </dgm:pt>
    <dgm:pt modelId="{DE1DD696-E9CB-4A6B-988F-0FD8EA10C91B}" type="pres">
      <dgm:prSet presAssocID="{3542D30B-4A17-4E4C-B46A-4D598337DB21}" presName="horFlow" presStyleCnt="0"/>
      <dgm:spPr/>
    </dgm:pt>
    <dgm:pt modelId="{52FAE881-0CCD-4584-9D84-4F47CC419CB8}" type="pres">
      <dgm:prSet presAssocID="{3542D30B-4A17-4E4C-B46A-4D598337DB21}" presName="bigChev" presStyleLbl="node1" presStyleIdx="1" presStyleCnt="4" custLinFactNeighborX="52161" custLinFactNeighborY="4977"/>
      <dgm:spPr/>
      <dgm:t>
        <a:bodyPr/>
        <a:lstStyle/>
        <a:p>
          <a:endParaRPr lang="ru-RU"/>
        </a:p>
      </dgm:t>
    </dgm:pt>
    <dgm:pt modelId="{71C6AACE-68BA-4F07-80B6-F5EB93771A9B}" type="pres">
      <dgm:prSet presAssocID="{36C25F1D-4790-4EFB-856E-DA55FD735B22}" presName="parTrans" presStyleCnt="0"/>
      <dgm:spPr/>
    </dgm:pt>
    <dgm:pt modelId="{B69B75D5-71CC-46DA-AEE0-74F42463A5C1}" type="pres">
      <dgm:prSet presAssocID="{6AE8B3E2-8E53-472C-96F8-26DD524FCA29}" presName="node" presStyleLbl="alignAccFollowNode1" presStyleIdx="1" presStyleCnt="4" custScaleX="202376" custScaleY="118191" custLinFactNeighborX="19728" custLinFactNeighborY="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EB2BE-499E-4D5E-8317-59CE492F71D8}" type="pres">
      <dgm:prSet presAssocID="{3542D30B-4A17-4E4C-B46A-4D598337DB21}" presName="vSp" presStyleCnt="0"/>
      <dgm:spPr/>
    </dgm:pt>
    <dgm:pt modelId="{55A2EF08-1BEF-4D9E-B981-F75E7A6CDAC7}" type="pres">
      <dgm:prSet presAssocID="{87D82D62-AF0E-49C0-B1A0-A0FEFFCE06B9}" presName="horFlow" presStyleCnt="0"/>
      <dgm:spPr/>
    </dgm:pt>
    <dgm:pt modelId="{A8557EEB-9B14-4ABB-9E17-10BD3B068CAD}" type="pres">
      <dgm:prSet presAssocID="{87D82D62-AF0E-49C0-B1A0-A0FEFFCE06B9}" presName="bigChev" presStyleLbl="node1" presStyleIdx="2" presStyleCnt="4" custLinFactNeighborX="32864" custLinFactNeighborY="-2408"/>
      <dgm:spPr/>
      <dgm:t>
        <a:bodyPr/>
        <a:lstStyle/>
        <a:p>
          <a:endParaRPr lang="ru-RU"/>
        </a:p>
      </dgm:t>
    </dgm:pt>
    <dgm:pt modelId="{1A4053FB-0EEA-4184-9133-540B0C42B731}" type="pres">
      <dgm:prSet presAssocID="{73BAD790-6784-4C5D-9D45-E78DA03AB832}" presName="parTrans" presStyleCnt="0"/>
      <dgm:spPr/>
    </dgm:pt>
    <dgm:pt modelId="{B6355E03-A9D9-4424-A555-5FD716786291}" type="pres">
      <dgm:prSet presAssocID="{05EBC5AF-1BEC-4B47-BD98-6EEC75D2EBEF}" presName="node" presStyleLbl="alignAccFollowNode1" presStyleIdx="2" presStyleCnt="4" custScaleX="205690" custScaleY="120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23065-B91E-494A-9399-65A8212530CA}" type="pres">
      <dgm:prSet presAssocID="{87D82D62-AF0E-49C0-B1A0-A0FEFFCE06B9}" presName="vSp" presStyleCnt="0"/>
      <dgm:spPr/>
    </dgm:pt>
    <dgm:pt modelId="{9C56C082-FD59-4585-AC3E-4D223E792DB2}" type="pres">
      <dgm:prSet presAssocID="{C076352C-F842-49AB-B633-46DDD9808405}" presName="horFlow" presStyleCnt="0"/>
      <dgm:spPr/>
    </dgm:pt>
    <dgm:pt modelId="{6EB602B7-F60A-49F8-8FD8-9CECDCA80C39}" type="pres">
      <dgm:prSet presAssocID="{C076352C-F842-49AB-B633-46DDD9808405}" presName="bigChev" presStyleLbl="node1" presStyleIdx="3" presStyleCnt="4" custLinFactNeighborX="13567" custLinFactNeighborY="2750"/>
      <dgm:spPr/>
      <dgm:t>
        <a:bodyPr/>
        <a:lstStyle/>
        <a:p>
          <a:endParaRPr lang="ru-RU"/>
        </a:p>
      </dgm:t>
    </dgm:pt>
    <dgm:pt modelId="{079AE085-5A2D-4767-BAA0-C50517FCF36A}" type="pres">
      <dgm:prSet presAssocID="{453A8C78-EFE2-48C1-AF31-064BC434DAB2}" presName="parTrans" presStyleCnt="0"/>
      <dgm:spPr/>
    </dgm:pt>
    <dgm:pt modelId="{A1FFECB8-EC21-4241-9AC0-976F3620E1F7}" type="pres">
      <dgm:prSet presAssocID="{E93CA9BB-A363-458F-B81F-7347A8146F95}" presName="node" presStyleLbl="alignAccFollowNode1" presStyleIdx="3" presStyleCnt="4" custScaleX="205912" custScaleY="112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3DDBE-422F-45C7-BF66-828FD02C625D}" type="presOf" srcId="{DB58E8E7-B5D3-47F2-95F1-F1747D7D0087}" destId="{AEF32B6B-F2BB-40DE-98C8-CC4E7A94A7DE}" srcOrd="0" destOrd="0" presId="urn:microsoft.com/office/officeart/2005/8/layout/lProcess3"/>
    <dgm:cxn modelId="{8506E9C7-4A8B-48D4-A02F-123A3E1FA8DF}" srcId="{24A20FD6-5545-4D3D-B761-CEEEAA6516F1}" destId="{87D82D62-AF0E-49C0-B1A0-A0FEFFCE06B9}" srcOrd="2" destOrd="0" parTransId="{9745704A-3733-4186-8100-1670A81352D0}" sibTransId="{F2F0F442-C482-4B9B-B510-551C6EA659A3}"/>
    <dgm:cxn modelId="{F0C3E506-FFC7-470A-98A0-87E77217C728}" srcId="{24A20FD6-5545-4D3D-B761-CEEEAA6516F1}" destId="{C076352C-F842-49AB-B633-46DDD9808405}" srcOrd="3" destOrd="0" parTransId="{0A3E52E7-A06F-41DA-B837-3AD4D00727F6}" sibTransId="{1388F0E2-22A9-41E1-87A6-6E128214CCB2}"/>
    <dgm:cxn modelId="{1129FCAB-C730-4CB5-8CEA-E11CDE709EC9}" type="presOf" srcId="{87D82D62-AF0E-49C0-B1A0-A0FEFFCE06B9}" destId="{A8557EEB-9B14-4ABB-9E17-10BD3B068CAD}" srcOrd="0" destOrd="0" presId="urn:microsoft.com/office/officeart/2005/8/layout/lProcess3"/>
    <dgm:cxn modelId="{0936C6C5-111E-4D28-9A0A-8972B93983AC}" type="presOf" srcId="{CA4F7CBF-A1F6-433D-B8F2-964119CBE520}" destId="{170DC5DC-FBF0-4ACE-B6CA-37B2E808B099}" srcOrd="0" destOrd="0" presId="urn:microsoft.com/office/officeart/2005/8/layout/lProcess3"/>
    <dgm:cxn modelId="{4C46CDF6-C4A4-4CE5-95E7-E50979BD10FB}" type="presOf" srcId="{05EBC5AF-1BEC-4B47-BD98-6EEC75D2EBEF}" destId="{B6355E03-A9D9-4424-A555-5FD716786291}" srcOrd="0" destOrd="0" presId="urn:microsoft.com/office/officeart/2005/8/layout/lProcess3"/>
    <dgm:cxn modelId="{FBF6365F-1323-4996-8E33-217C6EC38A20}" srcId="{24A20FD6-5545-4D3D-B761-CEEEAA6516F1}" destId="{3542D30B-4A17-4E4C-B46A-4D598337DB21}" srcOrd="1" destOrd="0" parTransId="{1E7207E2-5B27-4411-8B73-C54CEF25EB47}" sibTransId="{EA877766-EA15-4400-B3EE-F5584B646538}"/>
    <dgm:cxn modelId="{6C7ABBFB-13EE-4494-AFB0-7FC84E14FDAC}" srcId="{3542D30B-4A17-4E4C-B46A-4D598337DB21}" destId="{6AE8B3E2-8E53-472C-96F8-26DD524FCA29}" srcOrd="0" destOrd="0" parTransId="{36C25F1D-4790-4EFB-856E-DA55FD735B22}" sibTransId="{8A5A71D0-5560-425D-872B-3DD3533C3448}"/>
    <dgm:cxn modelId="{E17B3DC7-E04D-4E4B-B8BC-886468001DC5}" type="presOf" srcId="{E93CA9BB-A363-458F-B81F-7347A8146F95}" destId="{A1FFECB8-EC21-4241-9AC0-976F3620E1F7}" srcOrd="0" destOrd="0" presId="urn:microsoft.com/office/officeart/2005/8/layout/lProcess3"/>
    <dgm:cxn modelId="{BE885B6C-B812-4AA2-9886-27A78B02F3C2}" srcId="{CA4F7CBF-A1F6-433D-B8F2-964119CBE520}" destId="{DB58E8E7-B5D3-47F2-95F1-F1747D7D0087}" srcOrd="0" destOrd="0" parTransId="{2A76EE4B-0E6C-4C7C-99AD-20770463818C}" sibTransId="{F805E1EE-731D-46BE-B8C3-160D1AA16012}"/>
    <dgm:cxn modelId="{58B5AAB7-40B6-4E29-87A2-F0C8C458B7D2}" type="presOf" srcId="{3542D30B-4A17-4E4C-B46A-4D598337DB21}" destId="{52FAE881-0CCD-4584-9D84-4F47CC419CB8}" srcOrd="0" destOrd="0" presId="urn:microsoft.com/office/officeart/2005/8/layout/lProcess3"/>
    <dgm:cxn modelId="{506C3011-146A-445C-A716-90AD93651E04}" type="presOf" srcId="{C076352C-F842-49AB-B633-46DDD9808405}" destId="{6EB602B7-F60A-49F8-8FD8-9CECDCA80C39}" srcOrd="0" destOrd="0" presId="urn:microsoft.com/office/officeart/2005/8/layout/lProcess3"/>
    <dgm:cxn modelId="{BA6C8E58-4F0D-40CD-B9A4-30FFED1AC70D}" type="presOf" srcId="{6AE8B3E2-8E53-472C-96F8-26DD524FCA29}" destId="{B69B75D5-71CC-46DA-AEE0-74F42463A5C1}" srcOrd="0" destOrd="0" presId="urn:microsoft.com/office/officeart/2005/8/layout/lProcess3"/>
    <dgm:cxn modelId="{3C24BFA4-327D-4A27-AE2A-89C4926BCAD3}" srcId="{24A20FD6-5545-4D3D-B761-CEEEAA6516F1}" destId="{CA4F7CBF-A1F6-433D-B8F2-964119CBE520}" srcOrd="0" destOrd="0" parTransId="{09724E40-C4C7-445D-BDD4-671D703021FB}" sibTransId="{A02DD397-0236-45C0-B72E-9A2D29E24DBD}"/>
    <dgm:cxn modelId="{E0D08CCB-EF01-466E-A75D-FB2773D749E3}" type="presOf" srcId="{24A20FD6-5545-4D3D-B761-CEEEAA6516F1}" destId="{0B5D1E7E-B9B2-49F6-8112-99BBE4D2747A}" srcOrd="0" destOrd="0" presId="urn:microsoft.com/office/officeart/2005/8/layout/lProcess3"/>
    <dgm:cxn modelId="{33912E56-22A7-4773-BDBF-EDED0E63B00D}" srcId="{C076352C-F842-49AB-B633-46DDD9808405}" destId="{E93CA9BB-A363-458F-B81F-7347A8146F95}" srcOrd="0" destOrd="0" parTransId="{453A8C78-EFE2-48C1-AF31-064BC434DAB2}" sibTransId="{1ECD513F-0DB9-4586-98AE-56D1D1608DEC}"/>
    <dgm:cxn modelId="{2691FA12-CBC3-4E27-B866-2C44CE1C554B}" srcId="{87D82D62-AF0E-49C0-B1A0-A0FEFFCE06B9}" destId="{05EBC5AF-1BEC-4B47-BD98-6EEC75D2EBEF}" srcOrd="0" destOrd="0" parTransId="{73BAD790-6784-4C5D-9D45-E78DA03AB832}" sibTransId="{061FE068-328E-4CB8-8D4D-C2696CB6D7E5}"/>
    <dgm:cxn modelId="{5BB44290-A0D4-44A5-976F-3018D7974372}" type="presParOf" srcId="{0B5D1E7E-B9B2-49F6-8112-99BBE4D2747A}" destId="{B4A40F6D-060D-4812-AF35-DE6D04F70631}" srcOrd="0" destOrd="0" presId="urn:microsoft.com/office/officeart/2005/8/layout/lProcess3"/>
    <dgm:cxn modelId="{22702E98-BB6B-421E-B366-D5AB9CFF180C}" type="presParOf" srcId="{B4A40F6D-060D-4812-AF35-DE6D04F70631}" destId="{170DC5DC-FBF0-4ACE-B6CA-37B2E808B099}" srcOrd="0" destOrd="0" presId="urn:microsoft.com/office/officeart/2005/8/layout/lProcess3"/>
    <dgm:cxn modelId="{CEA7D6F8-5638-4343-9572-70799FE780F4}" type="presParOf" srcId="{B4A40F6D-060D-4812-AF35-DE6D04F70631}" destId="{02260C45-43CA-4184-AE2D-9186CBAEE0B2}" srcOrd="1" destOrd="0" presId="urn:microsoft.com/office/officeart/2005/8/layout/lProcess3"/>
    <dgm:cxn modelId="{0321B039-42A7-4527-8A2C-640890632649}" type="presParOf" srcId="{B4A40F6D-060D-4812-AF35-DE6D04F70631}" destId="{AEF32B6B-F2BB-40DE-98C8-CC4E7A94A7DE}" srcOrd="2" destOrd="0" presId="urn:microsoft.com/office/officeart/2005/8/layout/lProcess3"/>
    <dgm:cxn modelId="{8DF35F99-699D-41E9-ABCC-F299814A4FB6}" type="presParOf" srcId="{0B5D1E7E-B9B2-49F6-8112-99BBE4D2747A}" destId="{07C5C62C-FC53-4CD6-9707-4CF70FCFDA67}" srcOrd="1" destOrd="0" presId="urn:microsoft.com/office/officeart/2005/8/layout/lProcess3"/>
    <dgm:cxn modelId="{0D814015-8F0F-4F00-83FC-37F48E203D61}" type="presParOf" srcId="{0B5D1E7E-B9B2-49F6-8112-99BBE4D2747A}" destId="{DE1DD696-E9CB-4A6B-988F-0FD8EA10C91B}" srcOrd="2" destOrd="0" presId="urn:microsoft.com/office/officeart/2005/8/layout/lProcess3"/>
    <dgm:cxn modelId="{88A7EB48-DCCA-4F2A-971B-3DD4AC73DD68}" type="presParOf" srcId="{DE1DD696-E9CB-4A6B-988F-0FD8EA10C91B}" destId="{52FAE881-0CCD-4584-9D84-4F47CC419CB8}" srcOrd="0" destOrd="0" presId="urn:microsoft.com/office/officeart/2005/8/layout/lProcess3"/>
    <dgm:cxn modelId="{6138038D-C799-4E07-A5E9-D47AAD48D81E}" type="presParOf" srcId="{DE1DD696-E9CB-4A6B-988F-0FD8EA10C91B}" destId="{71C6AACE-68BA-4F07-80B6-F5EB93771A9B}" srcOrd="1" destOrd="0" presId="urn:microsoft.com/office/officeart/2005/8/layout/lProcess3"/>
    <dgm:cxn modelId="{88A0A105-08CB-4100-84AB-F4FBFCF91EB9}" type="presParOf" srcId="{DE1DD696-E9CB-4A6B-988F-0FD8EA10C91B}" destId="{B69B75D5-71CC-46DA-AEE0-74F42463A5C1}" srcOrd="2" destOrd="0" presId="urn:microsoft.com/office/officeart/2005/8/layout/lProcess3"/>
    <dgm:cxn modelId="{49388181-E0F5-4346-AD07-5C4EA662C8F5}" type="presParOf" srcId="{0B5D1E7E-B9B2-49F6-8112-99BBE4D2747A}" destId="{F38EB2BE-499E-4D5E-8317-59CE492F71D8}" srcOrd="3" destOrd="0" presId="urn:microsoft.com/office/officeart/2005/8/layout/lProcess3"/>
    <dgm:cxn modelId="{35A84170-6EAD-472B-9DAE-BF47E7E7ACCE}" type="presParOf" srcId="{0B5D1E7E-B9B2-49F6-8112-99BBE4D2747A}" destId="{55A2EF08-1BEF-4D9E-B981-F75E7A6CDAC7}" srcOrd="4" destOrd="0" presId="urn:microsoft.com/office/officeart/2005/8/layout/lProcess3"/>
    <dgm:cxn modelId="{060E67C7-CC4E-4FA5-8929-611B97951146}" type="presParOf" srcId="{55A2EF08-1BEF-4D9E-B981-F75E7A6CDAC7}" destId="{A8557EEB-9B14-4ABB-9E17-10BD3B068CAD}" srcOrd="0" destOrd="0" presId="urn:microsoft.com/office/officeart/2005/8/layout/lProcess3"/>
    <dgm:cxn modelId="{B0A197EA-E0E1-4298-8711-FEF47781BD49}" type="presParOf" srcId="{55A2EF08-1BEF-4D9E-B981-F75E7A6CDAC7}" destId="{1A4053FB-0EEA-4184-9133-540B0C42B731}" srcOrd="1" destOrd="0" presId="urn:microsoft.com/office/officeart/2005/8/layout/lProcess3"/>
    <dgm:cxn modelId="{A2FFADFF-0341-40C8-AEB0-46AF3B16E4F1}" type="presParOf" srcId="{55A2EF08-1BEF-4D9E-B981-F75E7A6CDAC7}" destId="{B6355E03-A9D9-4424-A555-5FD716786291}" srcOrd="2" destOrd="0" presId="urn:microsoft.com/office/officeart/2005/8/layout/lProcess3"/>
    <dgm:cxn modelId="{CB200A47-8D96-449F-B93E-7AD4937246E0}" type="presParOf" srcId="{0B5D1E7E-B9B2-49F6-8112-99BBE4D2747A}" destId="{B6023065-B91E-494A-9399-65A8212530CA}" srcOrd="5" destOrd="0" presId="urn:microsoft.com/office/officeart/2005/8/layout/lProcess3"/>
    <dgm:cxn modelId="{718A2287-865F-43F3-8603-2704BDFCD95A}" type="presParOf" srcId="{0B5D1E7E-B9B2-49F6-8112-99BBE4D2747A}" destId="{9C56C082-FD59-4585-AC3E-4D223E792DB2}" srcOrd="6" destOrd="0" presId="urn:microsoft.com/office/officeart/2005/8/layout/lProcess3"/>
    <dgm:cxn modelId="{D90E2D3F-9327-41F1-B667-A8555900A5B3}" type="presParOf" srcId="{9C56C082-FD59-4585-AC3E-4D223E792DB2}" destId="{6EB602B7-F60A-49F8-8FD8-9CECDCA80C39}" srcOrd="0" destOrd="0" presId="urn:microsoft.com/office/officeart/2005/8/layout/lProcess3"/>
    <dgm:cxn modelId="{1EA19012-0F94-4299-92D9-EAEBFDE6D130}" type="presParOf" srcId="{9C56C082-FD59-4585-AC3E-4D223E792DB2}" destId="{079AE085-5A2D-4767-BAA0-C50517FCF36A}" srcOrd="1" destOrd="0" presId="urn:microsoft.com/office/officeart/2005/8/layout/lProcess3"/>
    <dgm:cxn modelId="{E5FD2ED9-3F7F-4EE6-BA20-1684E9D7077C}" type="presParOf" srcId="{9C56C082-FD59-4585-AC3E-4D223E792DB2}" destId="{A1FFECB8-EC21-4241-9AC0-976F3620E1F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A0346-4DBB-44BB-BC81-26AF4403209B}" type="doc">
      <dgm:prSet loTypeId="urn:microsoft.com/office/officeart/2005/8/layout/hList1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698EF2F-1DCC-4E76-A79D-80034D973B4D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F61D51A-D4F3-460D-B2C7-0737C591E097}" type="parTrans" cxnId="{8EA82623-4E30-4C87-80FD-6C98614A43C1}">
      <dgm:prSet/>
      <dgm:spPr/>
      <dgm:t>
        <a:bodyPr/>
        <a:lstStyle/>
        <a:p>
          <a:endParaRPr lang="ru-RU"/>
        </a:p>
      </dgm:t>
    </dgm:pt>
    <dgm:pt modelId="{59DE3848-471C-43F3-8984-12E02222A9CC}" type="sibTrans" cxnId="{8EA82623-4E30-4C87-80FD-6C98614A43C1}">
      <dgm:prSet/>
      <dgm:spPr/>
      <dgm:t>
        <a:bodyPr/>
        <a:lstStyle/>
        <a:p>
          <a:endParaRPr lang="ru-RU"/>
        </a:p>
      </dgm:t>
    </dgm:pt>
    <dgm:pt modelId="{198AF48B-54B2-4ED7-BC83-B1068388D2F4}">
      <dgm:prSet phldrT="[Текст]"/>
      <dgm:spPr/>
      <dgm:t>
        <a:bodyPr/>
        <a:lstStyle/>
        <a:p>
          <a:r>
            <a:rPr lang="en-US" i="1" dirty="0" smtClean="0">
              <a:latin typeface="Times New Roman" pitchFamily="18" charset="0"/>
              <a:cs typeface="Times New Roman" pitchFamily="18" charset="0"/>
            </a:rPr>
            <a:t>n</a:t>
          </a:r>
          <a:r>
            <a:rPr lang="en-US" i="1" baseline="-25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 -</a:t>
          </a:r>
          <a:r>
            <a:rPr lang="en-US" i="1" dirty="0" smtClean="0"/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абсолютный показатель преломления первой среды относительно вакуума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6ED248-0AE2-4E59-B6A5-BD3FBDA9F7D5}" type="parTrans" cxnId="{DA834281-C5D1-4929-AB46-24790BA80DFA}">
      <dgm:prSet/>
      <dgm:spPr/>
      <dgm:t>
        <a:bodyPr/>
        <a:lstStyle/>
        <a:p>
          <a:endParaRPr lang="ru-RU"/>
        </a:p>
      </dgm:t>
    </dgm:pt>
    <dgm:pt modelId="{C9685AA8-E6E3-4EBE-9E9E-98D106E3ECD8}" type="sibTrans" cxnId="{DA834281-C5D1-4929-AB46-24790BA80DFA}">
      <dgm:prSet/>
      <dgm:spPr/>
      <dgm:t>
        <a:bodyPr/>
        <a:lstStyle/>
        <a:p>
          <a:endParaRPr lang="ru-RU"/>
        </a:p>
      </dgm:t>
    </dgm:pt>
    <dgm:pt modelId="{F1CAB25B-1CF5-4764-9BEA-E60E57223AE4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6FC3D8A-8CA0-4B03-A235-4F4D75ADD25F}" type="parTrans" cxnId="{489C3B0B-7BDB-47D9-89A8-5B94278915C0}">
      <dgm:prSet/>
      <dgm:spPr/>
      <dgm:t>
        <a:bodyPr/>
        <a:lstStyle/>
        <a:p>
          <a:endParaRPr lang="ru-RU"/>
        </a:p>
      </dgm:t>
    </dgm:pt>
    <dgm:pt modelId="{527294D7-134E-499F-8052-97AD3A551426}" type="sibTrans" cxnId="{489C3B0B-7BDB-47D9-89A8-5B94278915C0}">
      <dgm:prSet/>
      <dgm:spPr/>
      <dgm:t>
        <a:bodyPr/>
        <a:lstStyle/>
        <a:p>
          <a:endParaRPr lang="ru-RU"/>
        </a:p>
      </dgm:t>
    </dgm:pt>
    <dgm:pt modelId="{66B33501-A4BB-40C7-A154-4D9391327795}">
      <dgm:prSet phldrT="[Текст]"/>
      <dgm:spPr/>
      <dgm:t>
        <a:bodyPr/>
        <a:lstStyle/>
        <a:p>
          <a:r>
            <a:rPr lang="en-US" i="1" dirty="0" smtClean="0">
              <a:latin typeface="Times New Roman" pitchFamily="18" charset="0"/>
              <a:cs typeface="Times New Roman" pitchFamily="18" charset="0"/>
            </a:rPr>
            <a:t>n</a:t>
          </a:r>
          <a:r>
            <a:rPr lang="en-US" i="1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абсолютный показатель преломления второй среды относительно вакуума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C67AA9-E1E6-4569-ACD4-BF89E8773905}" type="parTrans" cxnId="{53DE9132-B0B3-40B9-B4B1-B6329CCB2350}">
      <dgm:prSet/>
      <dgm:spPr/>
      <dgm:t>
        <a:bodyPr/>
        <a:lstStyle/>
        <a:p>
          <a:endParaRPr lang="ru-RU"/>
        </a:p>
      </dgm:t>
    </dgm:pt>
    <dgm:pt modelId="{0C8BD9B4-5B41-4E67-8286-74E983D80101}" type="sibTrans" cxnId="{53DE9132-B0B3-40B9-B4B1-B6329CCB2350}">
      <dgm:prSet/>
      <dgm:spPr/>
      <dgm:t>
        <a:bodyPr/>
        <a:lstStyle/>
        <a:p>
          <a:endParaRPr lang="ru-RU"/>
        </a:p>
      </dgm:t>
    </dgm:pt>
    <dgm:pt modelId="{FC031915-B7A8-4277-A0F0-C41C8739FDE1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B6FD16A-9970-4409-81CD-59FC2934C098}" type="parTrans" cxnId="{B46F0CD2-5585-4608-957F-898B8513AAF1}">
      <dgm:prSet/>
      <dgm:spPr/>
      <dgm:t>
        <a:bodyPr/>
        <a:lstStyle/>
        <a:p>
          <a:endParaRPr lang="ru-RU"/>
        </a:p>
      </dgm:t>
    </dgm:pt>
    <dgm:pt modelId="{5478A77C-DED2-4904-A7F0-35CE5D76FEF9}" type="sibTrans" cxnId="{B46F0CD2-5585-4608-957F-898B8513AAF1}">
      <dgm:prSet/>
      <dgm:spPr/>
      <dgm:t>
        <a:bodyPr/>
        <a:lstStyle/>
        <a:p>
          <a:endParaRPr lang="ru-RU"/>
        </a:p>
      </dgm:t>
    </dgm:pt>
    <dgm:pt modelId="{0F431291-FA33-4ADB-B994-60C50C0EFFC3}">
      <dgm:prSet phldrT="[Текст]"/>
      <dgm:spPr/>
      <dgm:t>
        <a:bodyPr/>
        <a:lstStyle/>
        <a:p>
          <a:r>
            <a:rPr lang="en-US" i="1" dirty="0" smtClean="0">
              <a:latin typeface="Times New Roman" pitchFamily="18" charset="0"/>
              <a:cs typeface="Times New Roman" pitchFamily="18" charset="0"/>
            </a:rPr>
            <a:t>n</a:t>
          </a:r>
          <a:r>
            <a:rPr lang="en-US" i="1" baseline="-25000" dirty="0" smtClean="0">
              <a:latin typeface="Times New Roman" pitchFamily="18" charset="0"/>
              <a:cs typeface="Times New Roman" pitchFamily="18" charset="0"/>
            </a:rPr>
            <a:t>21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относительный показатель преломления второй среды относительно первой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CB32D9-87DF-4E26-8682-4A15F9FCBE31}" type="parTrans" cxnId="{D91086EE-10CA-4CE7-845A-1DFA1474D33E}">
      <dgm:prSet/>
      <dgm:spPr/>
      <dgm:t>
        <a:bodyPr/>
        <a:lstStyle/>
        <a:p>
          <a:endParaRPr lang="ru-RU"/>
        </a:p>
      </dgm:t>
    </dgm:pt>
    <dgm:pt modelId="{AAD8CCBE-C5D2-4CA5-B9CD-B84A05168BE1}" type="sibTrans" cxnId="{D91086EE-10CA-4CE7-845A-1DFA1474D33E}">
      <dgm:prSet/>
      <dgm:spPr/>
      <dgm:t>
        <a:bodyPr/>
        <a:lstStyle/>
        <a:p>
          <a:endParaRPr lang="ru-RU"/>
        </a:p>
      </dgm:t>
    </dgm:pt>
    <dgm:pt modelId="{4E5569C9-D80A-4117-AE2B-C2ED088819C1}" type="pres">
      <dgm:prSet presAssocID="{771A0346-4DBB-44BB-BC81-26AF440320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52D60E-C74B-4C57-B1C1-81A73FF59CD0}" type="pres">
      <dgm:prSet presAssocID="{4698EF2F-1DCC-4E76-A79D-80034D973B4D}" presName="composite" presStyleCnt="0"/>
      <dgm:spPr/>
    </dgm:pt>
    <dgm:pt modelId="{24659DA7-441F-40E5-B125-C60A5852ADE2}" type="pres">
      <dgm:prSet presAssocID="{4698EF2F-1DCC-4E76-A79D-80034D973B4D}" presName="parTx" presStyleLbl="alignNode1" presStyleIdx="0" presStyleCnt="3" custScaleX="70353" custScaleY="138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EACAE-E59F-40CC-9FF7-B325F3CACE01}" type="pres">
      <dgm:prSet presAssocID="{4698EF2F-1DCC-4E76-A79D-80034D973B4D}" presName="desTx" presStyleLbl="alignAccFollowNode1" presStyleIdx="0" presStyleCnt="3" custLinFactNeighborX="962" custLinFactNeighborY="17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2505E-7BED-4232-A402-C53EA613C791}" type="pres">
      <dgm:prSet presAssocID="{59DE3848-471C-43F3-8984-12E02222A9CC}" presName="space" presStyleCnt="0"/>
      <dgm:spPr/>
    </dgm:pt>
    <dgm:pt modelId="{84710FE8-8083-4605-86D5-83F7F1236717}" type="pres">
      <dgm:prSet presAssocID="{F1CAB25B-1CF5-4764-9BEA-E60E57223AE4}" presName="composite" presStyleCnt="0"/>
      <dgm:spPr/>
    </dgm:pt>
    <dgm:pt modelId="{1B51C8AE-1F88-4AB3-82FB-3D94F291F8AF}" type="pres">
      <dgm:prSet presAssocID="{F1CAB25B-1CF5-4764-9BEA-E60E57223AE4}" presName="parTx" presStyleLbl="alignNode1" presStyleIdx="1" presStyleCnt="3" custScaleX="73433" custScaleY="131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D17F7-491B-4C6C-B4D7-6467EB99A5CF}" type="pres">
      <dgm:prSet presAssocID="{F1CAB25B-1CF5-4764-9BEA-E60E57223AE4}" presName="desTx" presStyleLbl="alignAccFollowNode1" presStyleIdx="1" presStyleCnt="3" custLinFactNeighborX="3566" custLinFactNeighborY="17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48CBD-CE4E-487F-B29E-F054E0E266A6}" type="pres">
      <dgm:prSet presAssocID="{527294D7-134E-499F-8052-97AD3A551426}" presName="space" presStyleCnt="0"/>
      <dgm:spPr/>
    </dgm:pt>
    <dgm:pt modelId="{1CABA510-E52C-430A-9555-C4082A828DC5}" type="pres">
      <dgm:prSet presAssocID="{FC031915-B7A8-4277-A0F0-C41C8739FDE1}" presName="composite" presStyleCnt="0"/>
      <dgm:spPr/>
    </dgm:pt>
    <dgm:pt modelId="{7EFBA59E-5F6E-4484-A9AF-064B0B5CF020}" type="pres">
      <dgm:prSet presAssocID="{FC031915-B7A8-4277-A0F0-C41C8739FDE1}" presName="parTx" presStyleLbl="alignNode1" presStyleIdx="2" presStyleCnt="3" custScaleX="81180" custScaleY="125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C13DA-DC50-4882-A54A-AD90197C0CDA}" type="pres">
      <dgm:prSet presAssocID="{FC031915-B7A8-4277-A0F0-C41C8739FDE1}" presName="desTx" presStyleLbl="alignAccFollowNode1" presStyleIdx="2" presStyleCnt="3" custLinFactNeighborX="-307" custLinFactNeighborY="2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F0CD2-5585-4608-957F-898B8513AAF1}" srcId="{771A0346-4DBB-44BB-BC81-26AF4403209B}" destId="{FC031915-B7A8-4277-A0F0-C41C8739FDE1}" srcOrd="2" destOrd="0" parTransId="{3B6FD16A-9970-4409-81CD-59FC2934C098}" sibTransId="{5478A77C-DED2-4904-A7F0-35CE5D76FEF9}"/>
    <dgm:cxn modelId="{6892BFC4-9DC6-484D-923F-4823812309C7}" type="presOf" srcId="{771A0346-4DBB-44BB-BC81-26AF4403209B}" destId="{4E5569C9-D80A-4117-AE2B-C2ED088819C1}" srcOrd="0" destOrd="0" presId="urn:microsoft.com/office/officeart/2005/8/layout/hList1"/>
    <dgm:cxn modelId="{62EF8EDD-3C18-4F05-BA63-75C675F62746}" type="presOf" srcId="{F1CAB25B-1CF5-4764-9BEA-E60E57223AE4}" destId="{1B51C8AE-1F88-4AB3-82FB-3D94F291F8AF}" srcOrd="0" destOrd="0" presId="urn:microsoft.com/office/officeart/2005/8/layout/hList1"/>
    <dgm:cxn modelId="{D91086EE-10CA-4CE7-845A-1DFA1474D33E}" srcId="{FC031915-B7A8-4277-A0F0-C41C8739FDE1}" destId="{0F431291-FA33-4ADB-B994-60C50C0EFFC3}" srcOrd="0" destOrd="0" parTransId="{92CB32D9-87DF-4E26-8682-4A15F9FCBE31}" sibTransId="{AAD8CCBE-C5D2-4CA5-B9CD-B84A05168BE1}"/>
    <dgm:cxn modelId="{489C3B0B-7BDB-47D9-89A8-5B94278915C0}" srcId="{771A0346-4DBB-44BB-BC81-26AF4403209B}" destId="{F1CAB25B-1CF5-4764-9BEA-E60E57223AE4}" srcOrd="1" destOrd="0" parTransId="{76FC3D8A-8CA0-4B03-A235-4F4D75ADD25F}" sibTransId="{527294D7-134E-499F-8052-97AD3A551426}"/>
    <dgm:cxn modelId="{8EA82623-4E30-4C87-80FD-6C98614A43C1}" srcId="{771A0346-4DBB-44BB-BC81-26AF4403209B}" destId="{4698EF2F-1DCC-4E76-A79D-80034D973B4D}" srcOrd="0" destOrd="0" parTransId="{BF61D51A-D4F3-460D-B2C7-0737C591E097}" sibTransId="{59DE3848-471C-43F3-8984-12E02222A9CC}"/>
    <dgm:cxn modelId="{E7BA502B-FBB6-4EDC-A441-4C1B324019B0}" type="presOf" srcId="{66B33501-A4BB-40C7-A154-4D9391327795}" destId="{940D17F7-491B-4C6C-B4D7-6467EB99A5CF}" srcOrd="0" destOrd="0" presId="urn:microsoft.com/office/officeart/2005/8/layout/hList1"/>
    <dgm:cxn modelId="{6BEA01E9-6103-4FB1-A829-191DA901C22D}" type="presOf" srcId="{4698EF2F-1DCC-4E76-A79D-80034D973B4D}" destId="{24659DA7-441F-40E5-B125-C60A5852ADE2}" srcOrd="0" destOrd="0" presId="urn:microsoft.com/office/officeart/2005/8/layout/hList1"/>
    <dgm:cxn modelId="{53DE9132-B0B3-40B9-B4B1-B6329CCB2350}" srcId="{F1CAB25B-1CF5-4764-9BEA-E60E57223AE4}" destId="{66B33501-A4BB-40C7-A154-4D9391327795}" srcOrd="0" destOrd="0" parTransId="{3BC67AA9-E1E6-4569-ACD4-BF89E8773905}" sibTransId="{0C8BD9B4-5B41-4E67-8286-74E983D80101}"/>
    <dgm:cxn modelId="{08BAA8C1-D2FD-4A2D-BC68-A1D2B3C06439}" type="presOf" srcId="{198AF48B-54B2-4ED7-BC83-B1068388D2F4}" destId="{CA9EACAE-E59F-40CC-9FF7-B325F3CACE01}" srcOrd="0" destOrd="0" presId="urn:microsoft.com/office/officeart/2005/8/layout/hList1"/>
    <dgm:cxn modelId="{A8D24BB7-9E8B-4FEC-BA6A-3300AED4AC21}" type="presOf" srcId="{0F431291-FA33-4ADB-B994-60C50C0EFFC3}" destId="{33BC13DA-DC50-4882-A54A-AD90197C0CDA}" srcOrd="0" destOrd="0" presId="urn:microsoft.com/office/officeart/2005/8/layout/hList1"/>
    <dgm:cxn modelId="{DA834281-C5D1-4929-AB46-24790BA80DFA}" srcId="{4698EF2F-1DCC-4E76-A79D-80034D973B4D}" destId="{198AF48B-54B2-4ED7-BC83-B1068388D2F4}" srcOrd="0" destOrd="0" parTransId="{4B6ED248-0AE2-4E59-B6A5-BD3FBDA9F7D5}" sibTransId="{C9685AA8-E6E3-4EBE-9E9E-98D106E3ECD8}"/>
    <dgm:cxn modelId="{FDEA0A27-1515-4AB4-9F50-99342B64EAAF}" type="presOf" srcId="{FC031915-B7A8-4277-A0F0-C41C8739FDE1}" destId="{7EFBA59E-5F6E-4484-A9AF-064B0B5CF020}" srcOrd="0" destOrd="0" presId="urn:microsoft.com/office/officeart/2005/8/layout/hList1"/>
    <dgm:cxn modelId="{692121B0-50BF-4894-A4C4-3127CD00397D}" type="presParOf" srcId="{4E5569C9-D80A-4117-AE2B-C2ED088819C1}" destId="{4F52D60E-C74B-4C57-B1C1-81A73FF59CD0}" srcOrd="0" destOrd="0" presId="urn:microsoft.com/office/officeart/2005/8/layout/hList1"/>
    <dgm:cxn modelId="{9C23C194-F1A4-4AB7-9E3E-72C96BF5EA32}" type="presParOf" srcId="{4F52D60E-C74B-4C57-B1C1-81A73FF59CD0}" destId="{24659DA7-441F-40E5-B125-C60A5852ADE2}" srcOrd="0" destOrd="0" presId="urn:microsoft.com/office/officeart/2005/8/layout/hList1"/>
    <dgm:cxn modelId="{EF39F21C-699E-4E4E-A6E3-BD5E98EA6773}" type="presParOf" srcId="{4F52D60E-C74B-4C57-B1C1-81A73FF59CD0}" destId="{CA9EACAE-E59F-40CC-9FF7-B325F3CACE01}" srcOrd="1" destOrd="0" presId="urn:microsoft.com/office/officeart/2005/8/layout/hList1"/>
    <dgm:cxn modelId="{E5A6C1E1-BE3E-40BA-B9E5-151FCA5EF1A1}" type="presParOf" srcId="{4E5569C9-D80A-4117-AE2B-C2ED088819C1}" destId="{3362505E-7BED-4232-A402-C53EA613C791}" srcOrd="1" destOrd="0" presId="urn:microsoft.com/office/officeart/2005/8/layout/hList1"/>
    <dgm:cxn modelId="{5B32AEE5-1026-4570-9A77-D2D8047C0FA9}" type="presParOf" srcId="{4E5569C9-D80A-4117-AE2B-C2ED088819C1}" destId="{84710FE8-8083-4605-86D5-83F7F1236717}" srcOrd="2" destOrd="0" presId="urn:microsoft.com/office/officeart/2005/8/layout/hList1"/>
    <dgm:cxn modelId="{82C52A59-0285-4D5D-9F33-242F4BF71A48}" type="presParOf" srcId="{84710FE8-8083-4605-86D5-83F7F1236717}" destId="{1B51C8AE-1F88-4AB3-82FB-3D94F291F8AF}" srcOrd="0" destOrd="0" presId="urn:microsoft.com/office/officeart/2005/8/layout/hList1"/>
    <dgm:cxn modelId="{91BC43C9-DA76-4F2D-9D9B-277757D82CDB}" type="presParOf" srcId="{84710FE8-8083-4605-86D5-83F7F1236717}" destId="{940D17F7-491B-4C6C-B4D7-6467EB99A5CF}" srcOrd="1" destOrd="0" presId="urn:microsoft.com/office/officeart/2005/8/layout/hList1"/>
    <dgm:cxn modelId="{7D0D5822-5378-453D-8101-EDDA4A106162}" type="presParOf" srcId="{4E5569C9-D80A-4117-AE2B-C2ED088819C1}" destId="{11848CBD-CE4E-487F-B29E-F054E0E266A6}" srcOrd="3" destOrd="0" presId="urn:microsoft.com/office/officeart/2005/8/layout/hList1"/>
    <dgm:cxn modelId="{9E46395E-19ED-4EBD-BE35-D5FD4D362513}" type="presParOf" srcId="{4E5569C9-D80A-4117-AE2B-C2ED088819C1}" destId="{1CABA510-E52C-430A-9555-C4082A828DC5}" srcOrd="4" destOrd="0" presId="urn:microsoft.com/office/officeart/2005/8/layout/hList1"/>
    <dgm:cxn modelId="{C03C1A68-962A-4D63-BFD7-7621364036D2}" type="presParOf" srcId="{1CABA510-E52C-430A-9555-C4082A828DC5}" destId="{7EFBA59E-5F6E-4484-A9AF-064B0B5CF020}" srcOrd="0" destOrd="0" presId="urn:microsoft.com/office/officeart/2005/8/layout/hList1"/>
    <dgm:cxn modelId="{49D767E1-3701-446F-A366-FF0D2937D3A9}" type="presParOf" srcId="{1CABA510-E52C-430A-9555-C4082A828DC5}" destId="{33BC13DA-DC50-4882-A54A-AD90197C0C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0DC5DC-FBF0-4ACE-B6CA-37B2E808B099}">
      <dsp:nvSpPr>
        <dsp:cNvPr id="0" name=""/>
        <dsp:cNvSpPr/>
      </dsp:nvSpPr>
      <dsp:spPr>
        <a:xfrm>
          <a:off x="366513" y="0"/>
          <a:ext cx="2870447" cy="114817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shade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мнимое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513" y="0"/>
        <a:ext cx="2870447" cy="1148179"/>
      </dsp:txXfrm>
    </dsp:sp>
    <dsp:sp modelId="{AEF32B6B-F2BB-40DE-98C8-CC4E7A94A7DE}">
      <dsp:nvSpPr>
        <dsp:cNvPr id="0" name=""/>
        <dsp:cNvSpPr/>
      </dsp:nvSpPr>
      <dsp:spPr>
        <a:xfrm>
          <a:off x="2741168" y="504"/>
          <a:ext cx="4905795" cy="1149761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Находится на пересечении продолжений отраженных лучей, а не самих лучей.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168" y="504"/>
        <a:ext cx="4905795" cy="1149761"/>
      </dsp:txXfrm>
    </dsp:sp>
    <dsp:sp modelId="{52FAE881-0CCD-4584-9D84-4F47CC419CB8}">
      <dsp:nvSpPr>
        <dsp:cNvPr id="0" name=""/>
        <dsp:cNvSpPr/>
      </dsp:nvSpPr>
      <dsp:spPr>
        <a:xfrm>
          <a:off x="438521" y="1368156"/>
          <a:ext cx="2870447" cy="114817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36052"/>
                <a:satOff val="1856"/>
                <a:lumOff val="25360"/>
                <a:alphaOff val="0"/>
                <a:tint val="92000"/>
                <a:satMod val="170000"/>
              </a:schemeClr>
            </a:gs>
            <a:gs pos="15000">
              <a:schemeClr val="accent2">
                <a:shade val="50000"/>
                <a:hueOff val="-336052"/>
                <a:satOff val="1856"/>
                <a:lumOff val="2536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50000"/>
                <a:hueOff val="-336052"/>
                <a:satOff val="1856"/>
                <a:lumOff val="2536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50000"/>
                <a:hueOff val="-336052"/>
                <a:satOff val="1856"/>
                <a:lumOff val="2536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50000"/>
                <a:hueOff val="-336052"/>
                <a:satOff val="1856"/>
                <a:lumOff val="2536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равное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21" y="1368156"/>
        <a:ext cx="2870447" cy="1148179"/>
      </dsp:txXfrm>
    </dsp:sp>
    <dsp:sp modelId="{B69B75D5-71CC-46DA-AEE0-74F42463A5C1}">
      <dsp:nvSpPr>
        <dsp:cNvPr id="0" name=""/>
        <dsp:cNvSpPr/>
      </dsp:nvSpPr>
      <dsp:spPr>
        <a:xfrm>
          <a:off x="2814784" y="1368147"/>
          <a:ext cx="4821551" cy="1126346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 размерам предмету.</a:t>
          </a:r>
          <a:endParaRPr lang="ru-RU" sz="4800" kern="1200" dirty="0"/>
        </a:p>
      </dsp:txBody>
      <dsp:txXfrm>
        <a:off x="2814784" y="1368147"/>
        <a:ext cx="4821551" cy="1126346"/>
      </dsp:txXfrm>
    </dsp:sp>
    <dsp:sp modelId="{A8557EEB-9B14-4ABB-9E17-10BD3B068CAD}">
      <dsp:nvSpPr>
        <dsp:cNvPr id="0" name=""/>
        <dsp:cNvSpPr/>
      </dsp:nvSpPr>
      <dsp:spPr>
        <a:xfrm>
          <a:off x="366513" y="2592287"/>
          <a:ext cx="2870447" cy="114817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672105"/>
                <a:satOff val="3712"/>
                <a:lumOff val="50720"/>
                <a:alphaOff val="0"/>
                <a:tint val="92000"/>
                <a:satMod val="170000"/>
              </a:schemeClr>
            </a:gs>
            <a:gs pos="15000">
              <a:schemeClr val="accent2">
                <a:shade val="50000"/>
                <a:hueOff val="-672105"/>
                <a:satOff val="3712"/>
                <a:lumOff val="5072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50000"/>
                <a:hueOff val="-672105"/>
                <a:satOff val="3712"/>
                <a:lumOff val="5072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50000"/>
                <a:hueOff val="-672105"/>
                <a:satOff val="3712"/>
                <a:lumOff val="5072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50000"/>
                <a:hueOff val="-672105"/>
                <a:satOff val="3712"/>
                <a:lumOff val="5072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прямое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513" y="2592287"/>
        <a:ext cx="2870447" cy="1148179"/>
      </dsp:txXfrm>
    </dsp:sp>
    <dsp:sp modelId="{B6355E03-A9D9-4424-A555-5FD716786291}">
      <dsp:nvSpPr>
        <dsp:cNvPr id="0" name=""/>
        <dsp:cNvSpPr/>
      </dsp:nvSpPr>
      <dsp:spPr>
        <a:xfrm>
          <a:off x="2741168" y="2620545"/>
          <a:ext cx="4900506" cy="1146960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Образованное пересечением отраженных лучей.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168" y="2620545"/>
        <a:ext cx="4900506" cy="1146960"/>
      </dsp:txXfrm>
    </dsp:sp>
    <dsp:sp modelId="{6EB602B7-F60A-49F8-8FD8-9CECDCA80C39}">
      <dsp:nvSpPr>
        <dsp:cNvPr id="0" name=""/>
        <dsp:cNvSpPr/>
      </dsp:nvSpPr>
      <dsp:spPr>
        <a:xfrm>
          <a:off x="294504" y="3929364"/>
          <a:ext cx="2870447" cy="114817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36052"/>
                <a:satOff val="1856"/>
                <a:lumOff val="25360"/>
                <a:alphaOff val="0"/>
                <a:tint val="92000"/>
                <a:satMod val="170000"/>
              </a:schemeClr>
            </a:gs>
            <a:gs pos="15000">
              <a:schemeClr val="accent2">
                <a:shade val="50000"/>
                <a:hueOff val="-336052"/>
                <a:satOff val="1856"/>
                <a:lumOff val="2536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50000"/>
                <a:hueOff val="-336052"/>
                <a:satOff val="1856"/>
                <a:lumOff val="2536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50000"/>
                <a:hueOff val="-336052"/>
                <a:satOff val="1856"/>
                <a:lumOff val="2536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50000"/>
                <a:hueOff val="-336052"/>
                <a:satOff val="1856"/>
                <a:lumOff val="2536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симметричное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504" y="3929364"/>
        <a:ext cx="2870447" cy="1148179"/>
      </dsp:txXfrm>
    </dsp:sp>
    <dsp:sp modelId="{A1FFECB8-EC21-4241-9AC0-976F3620E1F7}">
      <dsp:nvSpPr>
        <dsp:cNvPr id="0" name=""/>
        <dsp:cNvSpPr/>
      </dsp:nvSpPr>
      <dsp:spPr>
        <a:xfrm>
          <a:off x="2741168" y="3965335"/>
          <a:ext cx="4905795" cy="107522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Относительно плоскости зеркала.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168" y="3965335"/>
        <a:ext cx="4905795" cy="10752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659DA7-441F-40E5-B125-C60A5852ADE2}">
      <dsp:nvSpPr>
        <dsp:cNvPr id="0" name=""/>
        <dsp:cNvSpPr/>
      </dsp:nvSpPr>
      <dsp:spPr>
        <a:xfrm>
          <a:off x="331827" y="1042871"/>
          <a:ext cx="1564048" cy="79495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31827" y="1042871"/>
        <a:ext cx="1564048" cy="794954"/>
      </dsp:txXfrm>
    </dsp:sp>
    <dsp:sp modelId="{CA9EACAE-E59F-40CC-9FF7-B325F3CACE01}">
      <dsp:nvSpPr>
        <dsp:cNvPr id="0" name=""/>
        <dsp:cNvSpPr/>
      </dsp:nvSpPr>
      <dsp:spPr>
        <a:xfrm>
          <a:off x="23666" y="2097538"/>
          <a:ext cx="2223143" cy="214109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>
              <a:latin typeface="Times New Roman" pitchFamily="18" charset="0"/>
              <a:cs typeface="Times New Roman" pitchFamily="18" charset="0"/>
            </a:rPr>
            <a:t>n</a:t>
          </a:r>
          <a:r>
            <a:rPr lang="en-US" sz="2000" i="1" kern="1200" baseline="-25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i="1" kern="1200" dirty="0" smtClean="0">
              <a:latin typeface="Times New Roman" pitchFamily="18" charset="0"/>
              <a:cs typeface="Times New Roman" pitchFamily="18" charset="0"/>
            </a:rPr>
            <a:t> -</a:t>
          </a:r>
          <a:r>
            <a:rPr lang="en-US" sz="2000" i="1" kern="1200" dirty="0" smtClean="0"/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абсолютный показатель преломления первой среды относительно вакуума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66" y="2097538"/>
        <a:ext cx="2223143" cy="2141099"/>
      </dsp:txXfrm>
    </dsp:sp>
    <dsp:sp modelId="{1B51C8AE-1F88-4AB3-82FB-3D94F291F8AF}">
      <dsp:nvSpPr>
        <dsp:cNvPr id="0" name=""/>
        <dsp:cNvSpPr/>
      </dsp:nvSpPr>
      <dsp:spPr>
        <a:xfrm>
          <a:off x="2831975" y="1051770"/>
          <a:ext cx="1632521" cy="75935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-448070"/>
              <a:satOff val="2475"/>
              <a:lumOff val="3381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831975" y="1051770"/>
        <a:ext cx="1632521" cy="759358"/>
      </dsp:txXfrm>
    </dsp:sp>
    <dsp:sp modelId="{940D17F7-491B-4C6C-B4D7-6467EB99A5CF}">
      <dsp:nvSpPr>
        <dsp:cNvPr id="0" name=""/>
        <dsp:cNvSpPr/>
      </dsp:nvSpPr>
      <dsp:spPr>
        <a:xfrm>
          <a:off x="2615941" y="2099152"/>
          <a:ext cx="2223143" cy="214109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>
              <a:latin typeface="Times New Roman" pitchFamily="18" charset="0"/>
              <a:cs typeface="Times New Roman" pitchFamily="18" charset="0"/>
            </a:rPr>
            <a:t>n</a:t>
          </a:r>
          <a:r>
            <a:rPr lang="en-US" sz="2000" i="1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000" i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абсолютный показатель преломления второй среды относительно вакуума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5941" y="2099152"/>
        <a:ext cx="2223143" cy="2141099"/>
      </dsp:txXfrm>
    </dsp:sp>
    <dsp:sp modelId="{7EFBA59E-5F6E-4484-A9AF-064B0B5CF020}">
      <dsp:nvSpPr>
        <dsp:cNvPr id="0" name=""/>
        <dsp:cNvSpPr/>
      </dsp:nvSpPr>
      <dsp:spPr>
        <a:xfrm>
          <a:off x="5280245" y="1061162"/>
          <a:ext cx="1804748" cy="72179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-448070"/>
              <a:satOff val="2475"/>
              <a:lumOff val="3381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280245" y="1061162"/>
        <a:ext cx="1804748" cy="721791"/>
      </dsp:txXfrm>
    </dsp:sp>
    <dsp:sp modelId="{33BC13DA-DC50-4882-A54A-AD90197C0CDA}">
      <dsp:nvSpPr>
        <dsp:cNvPr id="0" name=""/>
        <dsp:cNvSpPr/>
      </dsp:nvSpPr>
      <dsp:spPr>
        <a:xfrm>
          <a:off x="5064222" y="2140461"/>
          <a:ext cx="2223143" cy="214109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>
              <a:latin typeface="Times New Roman" pitchFamily="18" charset="0"/>
              <a:cs typeface="Times New Roman" pitchFamily="18" charset="0"/>
            </a:rPr>
            <a:t>n</a:t>
          </a:r>
          <a:r>
            <a:rPr lang="en-US" sz="2000" i="1" kern="1200" baseline="-25000" dirty="0" smtClean="0">
              <a:latin typeface="Times New Roman" pitchFamily="18" charset="0"/>
              <a:cs typeface="Times New Roman" pitchFamily="18" charset="0"/>
            </a:rPr>
            <a:t>21</a:t>
          </a:r>
          <a:r>
            <a:rPr lang="en-US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относительный показатель преломления второй среды относительно первой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4222" y="2140461"/>
        <a:ext cx="2223143" cy="2141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-1714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Геометрическая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оптика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105400"/>
            <a:ext cx="3571488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 учитель информатики: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Горяйнова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к стать невидимым Официальный сайт Всероссийского Фестиваля на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504056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80340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Изображение  точечного источника света в плоском зеркале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7786112" cy="480060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Точки, в которых пересекаются световые лучи (или их продолжения), исходящие из точечного источника света, называются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изображениями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этого источника света.</a:t>
            </a: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Изображение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мнимое.</a:t>
            </a: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Термин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«мнимое»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выражает тот факт, что там, где мы видим это изображение, пучки света на самом деле не сходятся, и лишь свойство нашего глаза собирать на сетчатке расходящиеся пучки света дает ощущение видимости «мнимой» светящейся точки. Световая энергия в эту точку не поступает.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Изображение предмета в плоском зеркале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890080" cy="5005536"/>
          </a:xfrm>
        </p:spPr>
        <p:txBody>
          <a:bodyPr/>
          <a:lstStyle/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построения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изображения предмета в плоском зеркале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достаточно построить точки, симметричные точкам предмета относительно плоскости зеркала.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259632" y="3356992"/>
            <a:ext cx="360612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148064" y="3501008"/>
            <a:ext cx="34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Свойства изображения в плоском зеркале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3608" y="1780456"/>
          <a:ext cx="7890842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Диффузное отражение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013176"/>
            <a:ext cx="7488832" cy="1560240"/>
          </a:xfrm>
        </p:spPr>
        <p:txBody>
          <a:bodyPr>
            <a:normAutofit fontScale="77500" lnSpcReduction="20000"/>
          </a:bodyPr>
          <a:lstStyle/>
          <a:p>
            <a:pPr marL="0" lvl="0" indent="0" algn="ctr" hangingPunct="0">
              <a:buNone/>
            </a:pPr>
            <a:r>
              <a:rPr lang="ru-RU" sz="3100" dirty="0" smtClean="0">
                <a:latin typeface="Times New Roman" pitchFamily="18"/>
                <a:ea typeface="Lucida Sans Unicode" pitchFamily="2"/>
                <a:cs typeface="Tahoma" pitchFamily="2"/>
              </a:rPr>
              <a:t>Отраженные от шероховатой поверхности лучи</a:t>
            </a:r>
          </a:p>
          <a:p>
            <a:pPr marL="0" lvl="0" indent="0" algn="ctr" hangingPunct="0">
              <a:buNone/>
            </a:pPr>
            <a:r>
              <a:rPr lang="ru-RU" sz="3100" dirty="0" smtClean="0">
                <a:latin typeface="Times New Roman" pitchFamily="18"/>
                <a:ea typeface="Lucida Sans Unicode" pitchFamily="2"/>
                <a:cs typeface="Tahoma" pitchFamily="2"/>
              </a:rPr>
              <a:t>направлены случайным образом.</a:t>
            </a:r>
          </a:p>
          <a:p>
            <a:pPr marL="0" lvl="0" indent="0" algn="ctr" hangingPunct="0">
              <a:buNone/>
            </a:pPr>
            <a:r>
              <a:rPr lang="ru-RU" sz="3100" dirty="0" smtClean="0">
                <a:latin typeface="Times New Roman" pitchFamily="18"/>
                <a:ea typeface="Lucida Sans Unicode" pitchFamily="2"/>
                <a:cs typeface="Tahoma" pitchFamily="2"/>
              </a:rPr>
              <a:t>Такое отражение называется </a:t>
            </a:r>
            <a:r>
              <a:rPr lang="ru-RU" sz="3100" i="1" dirty="0" smtClean="0">
                <a:latin typeface="Times New Roman" pitchFamily="18"/>
                <a:ea typeface="Lucida Sans Unicode" pitchFamily="2"/>
                <a:cs typeface="Tahoma" pitchFamily="2"/>
              </a:rPr>
              <a:t>диффузным </a:t>
            </a:r>
            <a:r>
              <a:rPr lang="ru-RU" sz="3100" dirty="0" smtClean="0">
                <a:latin typeface="Times New Roman" pitchFamily="18"/>
                <a:ea typeface="Lucida Sans Unicode" pitchFamily="2"/>
                <a:cs typeface="Tahoma" pitchFamily="2"/>
              </a:rPr>
              <a:t>или</a:t>
            </a:r>
          </a:p>
          <a:p>
            <a:pPr marL="0" lvl="0" indent="0" algn="ctr" hangingPunct="0">
              <a:buNone/>
            </a:pPr>
            <a:r>
              <a:rPr lang="ru-RU" sz="3100" i="1" dirty="0" smtClean="0">
                <a:latin typeface="Times New Roman" pitchFamily="18"/>
                <a:ea typeface="Lucida Sans Unicode" pitchFamily="2"/>
                <a:cs typeface="Tahoma" pitchFamily="2"/>
              </a:rPr>
              <a:t>рассеянным.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835696" y="1700808"/>
            <a:ext cx="6500160" cy="2643120"/>
            <a:chOff x="1000080" y="1714680"/>
            <a:chExt cx="6500160" cy="2643120"/>
          </a:xfrm>
        </p:grpSpPr>
        <p:sp>
          <p:nvSpPr>
            <p:cNvPr id="5" name="Прямая соединительная линия 4"/>
            <p:cNvSpPr/>
            <p:nvPr/>
          </p:nvSpPr>
          <p:spPr>
            <a:xfrm>
              <a:off x="1000080" y="3714840"/>
              <a:ext cx="1428840" cy="500039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Прямая соединительная линия 6"/>
            <p:cNvSpPr/>
            <p:nvPr/>
          </p:nvSpPr>
          <p:spPr>
            <a:xfrm flipV="1">
              <a:off x="2428920" y="4071600"/>
              <a:ext cx="2071800" cy="142920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Прямая соединительная линия 8"/>
            <p:cNvSpPr/>
            <p:nvPr/>
          </p:nvSpPr>
          <p:spPr>
            <a:xfrm>
              <a:off x="4429080" y="4071960"/>
              <a:ext cx="571680" cy="285840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Прямая соединительная линия 10"/>
            <p:cNvSpPr/>
            <p:nvPr/>
          </p:nvSpPr>
          <p:spPr>
            <a:xfrm flipV="1">
              <a:off x="4929120" y="4285800"/>
              <a:ext cx="2285999" cy="71640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Овал 12"/>
            <p:cNvSpPr/>
            <p:nvPr/>
          </p:nvSpPr>
          <p:spPr>
            <a:xfrm>
              <a:off x="4071960" y="1928879"/>
              <a:ext cx="142920" cy="14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0" name="Прямая соединительная линия 15"/>
            <p:cNvSpPr/>
            <p:nvPr/>
          </p:nvSpPr>
          <p:spPr>
            <a:xfrm flipH="1">
              <a:off x="1714680" y="1999439"/>
              <a:ext cx="2357280" cy="200052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1" name="Прямая соединительная линия 17"/>
            <p:cNvSpPr/>
            <p:nvPr/>
          </p:nvSpPr>
          <p:spPr>
            <a:xfrm flipH="1">
              <a:off x="3642840" y="2071800"/>
              <a:ext cx="428760" cy="207144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Прямая соединительная линия 20"/>
            <p:cNvSpPr/>
            <p:nvPr/>
          </p:nvSpPr>
          <p:spPr>
            <a:xfrm>
              <a:off x="4091760" y="1949400"/>
              <a:ext cx="622440" cy="22654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Прямая соединительная линия 22"/>
            <p:cNvSpPr/>
            <p:nvPr/>
          </p:nvSpPr>
          <p:spPr>
            <a:xfrm>
              <a:off x="4091760" y="1949400"/>
              <a:ext cx="1908360" cy="240840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4" name="Прямая соединительная линия 25"/>
            <p:cNvSpPr/>
            <p:nvPr/>
          </p:nvSpPr>
          <p:spPr>
            <a:xfrm flipV="1">
              <a:off x="1714680" y="1928519"/>
              <a:ext cx="785520" cy="2071801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5" name="Прямая соединительная линия 27"/>
            <p:cNvSpPr/>
            <p:nvPr/>
          </p:nvSpPr>
          <p:spPr>
            <a:xfrm flipH="1" flipV="1">
              <a:off x="1285560" y="1714680"/>
              <a:ext cx="428759" cy="228600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16" name="Прямая со стрелкой 35"/>
            <p:cNvCxnSpPr>
              <a:stCxn id="9" idx="6"/>
            </p:cNvCxnSpPr>
            <p:nvPr/>
          </p:nvCxnSpPr>
          <p:spPr>
            <a:xfrm flipH="1">
              <a:off x="2785680" y="2000160"/>
              <a:ext cx="1286280" cy="1070999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17" name="Прямая со стрелкой 37"/>
            <p:cNvCxnSpPr/>
            <p:nvPr/>
          </p:nvCxnSpPr>
          <p:spPr>
            <a:xfrm flipH="1" flipV="1">
              <a:off x="1499759" y="2714400"/>
              <a:ext cx="214921" cy="128628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18" name="Прямая со стрелкой 40"/>
            <p:cNvCxnSpPr>
              <a:stCxn id="9" idx="6"/>
            </p:cNvCxnSpPr>
            <p:nvPr/>
          </p:nvCxnSpPr>
          <p:spPr>
            <a:xfrm flipH="1">
              <a:off x="3785760" y="2000160"/>
              <a:ext cx="286200" cy="135684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9" name="Прямая соединительная линия 44"/>
            <p:cNvSpPr/>
            <p:nvPr/>
          </p:nvSpPr>
          <p:spPr>
            <a:xfrm flipH="1" flipV="1">
              <a:off x="3571920" y="1928519"/>
              <a:ext cx="71279" cy="2214360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Прямая соединительная линия 48"/>
            <p:cNvSpPr/>
            <p:nvPr/>
          </p:nvSpPr>
          <p:spPr>
            <a:xfrm flipH="1" flipV="1">
              <a:off x="2857680" y="1857240"/>
              <a:ext cx="785519" cy="228600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21" name="Прямая со стрелкой 50"/>
            <p:cNvCxnSpPr/>
            <p:nvPr/>
          </p:nvCxnSpPr>
          <p:spPr>
            <a:xfrm flipH="1" flipV="1">
              <a:off x="3285719" y="3071520"/>
              <a:ext cx="357480" cy="107172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22" name="Прямая со стрелкой 62"/>
            <p:cNvCxnSpPr>
              <a:stCxn id="9" idx="6"/>
            </p:cNvCxnSpPr>
            <p:nvPr/>
          </p:nvCxnSpPr>
          <p:spPr>
            <a:xfrm>
              <a:off x="4071960" y="2000160"/>
              <a:ext cx="357480" cy="1142279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23" name="Прямая соединительная линия 66"/>
            <p:cNvSpPr/>
            <p:nvPr/>
          </p:nvSpPr>
          <p:spPr>
            <a:xfrm flipV="1">
              <a:off x="4714920" y="1928879"/>
              <a:ext cx="1071360" cy="2286000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4" name="Прямая соединительная линия 68"/>
            <p:cNvSpPr/>
            <p:nvPr/>
          </p:nvSpPr>
          <p:spPr>
            <a:xfrm flipV="1">
              <a:off x="4714920" y="2643120"/>
              <a:ext cx="2714760" cy="157175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25" name="Прямая со стрелкой 70"/>
            <p:cNvCxnSpPr/>
            <p:nvPr/>
          </p:nvCxnSpPr>
          <p:spPr>
            <a:xfrm flipV="1">
              <a:off x="4714920" y="3214440"/>
              <a:ext cx="1714680" cy="1000439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26" name="Прямая соединительная линия 72"/>
            <p:cNvSpPr/>
            <p:nvPr/>
          </p:nvSpPr>
          <p:spPr>
            <a:xfrm flipH="1" flipV="1">
              <a:off x="5857560" y="2214360"/>
              <a:ext cx="142920" cy="2143080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27" name="Прямая со стрелкой 74"/>
            <p:cNvCxnSpPr>
              <a:stCxn id="9" idx="5"/>
            </p:cNvCxnSpPr>
            <p:nvPr/>
          </p:nvCxnSpPr>
          <p:spPr>
            <a:xfrm>
              <a:off x="4092480" y="1949400"/>
              <a:ext cx="907560" cy="112248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28" name="Прямая соединительная линия 76"/>
            <p:cNvSpPr/>
            <p:nvPr/>
          </p:nvSpPr>
          <p:spPr>
            <a:xfrm flipV="1">
              <a:off x="6000120" y="1999800"/>
              <a:ext cx="1500120" cy="235764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29" name="Прямая со стрелкой 78"/>
            <p:cNvCxnSpPr/>
            <p:nvPr/>
          </p:nvCxnSpPr>
          <p:spPr>
            <a:xfrm flipV="1">
              <a:off x="6000840" y="2714400"/>
              <a:ext cx="1071720" cy="164340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Преломление света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628800"/>
            <a:ext cx="3929640" cy="3312368"/>
          </a:xfrm>
        </p:spPr>
        <p:txBody>
          <a:bodyPr>
            <a:normAutofit/>
          </a:bodyPr>
          <a:lstStyle/>
          <a:p>
            <a:pPr marL="0" lvl="0" indent="0">
              <a:spcBef>
                <a:spcPts val="697"/>
              </a:spcBef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падающий луч;</a:t>
            </a:r>
          </a:p>
          <a:p>
            <a:pPr marL="0" lvl="0" indent="0">
              <a:spcBef>
                <a:spcPts val="697"/>
              </a:spcBef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отраженный луч;</a:t>
            </a:r>
          </a:p>
          <a:p>
            <a:pPr marL="0" lvl="0" indent="0">
              <a:spcBef>
                <a:spcPts val="598"/>
              </a:spcBef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6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преломленный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луч;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spcBef>
                <a:spcPts val="697"/>
              </a:spcBef>
              <a:buNone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угол падения;</a:t>
            </a:r>
          </a:p>
          <a:p>
            <a:pPr marL="0" lvl="0" indent="0">
              <a:spcBef>
                <a:spcPts val="598"/>
              </a:spcBef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угол отражения;</a:t>
            </a:r>
          </a:p>
          <a:p>
            <a:pPr marL="0" lvl="0" indent="0">
              <a:spcBef>
                <a:spcPts val="598"/>
              </a:spcBef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угол преломления.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1556792"/>
            <a:ext cx="3358080" cy="4525921"/>
            <a:chOff x="214200" y="1571759"/>
            <a:chExt cx="3358080" cy="4525921"/>
          </a:xfrm>
        </p:grpSpPr>
        <p:sp>
          <p:nvSpPr>
            <p:cNvPr id="5" name="Прямая соединительная линия 8"/>
            <p:cNvSpPr/>
            <p:nvPr/>
          </p:nvSpPr>
          <p:spPr>
            <a:xfrm>
              <a:off x="214200" y="1571759"/>
              <a:ext cx="2143080" cy="1857241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Прямая соединительная линия 10"/>
            <p:cNvSpPr/>
            <p:nvPr/>
          </p:nvSpPr>
          <p:spPr>
            <a:xfrm>
              <a:off x="2356560" y="3429000"/>
              <a:ext cx="785879" cy="264312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Прямая соединительная линия 14"/>
            <p:cNvSpPr/>
            <p:nvPr/>
          </p:nvSpPr>
          <p:spPr>
            <a:xfrm>
              <a:off x="2357280" y="1571759"/>
              <a:ext cx="0" cy="4525921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8" name="Прямая со стрелкой 16"/>
            <p:cNvCxnSpPr/>
            <p:nvPr/>
          </p:nvCxnSpPr>
          <p:spPr>
            <a:xfrm>
              <a:off x="214200" y="1571759"/>
              <a:ext cx="1215000" cy="1071721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9" name="Прямая со стрелкой 19"/>
            <p:cNvCxnSpPr/>
            <p:nvPr/>
          </p:nvCxnSpPr>
          <p:spPr>
            <a:xfrm flipV="1">
              <a:off x="2357280" y="2356560"/>
              <a:ext cx="1215000" cy="1072079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10" name="Прямая со стрелкой 21"/>
            <p:cNvCxnSpPr/>
            <p:nvPr/>
          </p:nvCxnSpPr>
          <p:spPr>
            <a:xfrm>
              <a:off x="2357280" y="3429000"/>
              <a:ext cx="500760" cy="164340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1" name="TextBox 25"/>
            <p:cNvSpPr/>
            <p:nvPr/>
          </p:nvSpPr>
          <p:spPr>
            <a:xfrm>
              <a:off x="1571759" y="2214719"/>
              <a:ext cx="642960" cy="545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l-GR" sz="3200" b="1">
                  <a:latin typeface="Times New Roman" pitchFamily="18"/>
                  <a:ea typeface="Lucida Sans Unicode" pitchFamily="2"/>
                  <a:cs typeface="Tahoma" pitchFamily="2"/>
                </a:rPr>
                <a:t>α</a:t>
              </a:r>
            </a:p>
          </p:txBody>
        </p:sp>
        <p:sp>
          <p:nvSpPr>
            <p:cNvPr id="12" name="TextBox 27"/>
            <p:cNvSpPr/>
            <p:nvPr/>
          </p:nvSpPr>
          <p:spPr>
            <a:xfrm flipH="1">
              <a:off x="2500200" y="2214719"/>
              <a:ext cx="571680" cy="545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l-GR" sz="3200" b="1">
                  <a:latin typeface="Times New Roman" pitchFamily="18"/>
                  <a:ea typeface="Lucida Sans Unicode" pitchFamily="2"/>
                  <a:cs typeface="Tahoma" pitchFamily="2"/>
                </a:rPr>
                <a:t>β</a:t>
              </a:r>
            </a:p>
          </p:txBody>
        </p:sp>
        <p:sp>
          <p:nvSpPr>
            <p:cNvPr id="13" name="TextBox 29"/>
            <p:cNvSpPr/>
            <p:nvPr/>
          </p:nvSpPr>
          <p:spPr>
            <a:xfrm flipV="1">
              <a:off x="2830680" y="4973760"/>
              <a:ext cx="0" cy="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l-GR" sz="3200" b="1">
                  <a:latin typeface="Times New Roman" pitchFamily="18"/>
                  <a:ea typeface="Lucida Sans Unicode" pitchFamily="2"/>
                  <a:cs typeface="Tahoma" pitchFamily="2"/>
                </a:rPr>
                <a:t>γ</a:t>
              </a:r>
            </a:p>
          </p:txBody>
        </p:sp>
        <p:sp>
          <p:nvSpPr>
            <p:cNvPr id="14" name="Полилиния 49"/>
            <p:cNvSpPr/>
            <p:nvPr/>
          </p:nvSpPr>
          <p:spPr>
            <a:xfrm>
              <a:off x="1712880" y="2714760"/>
              <a:ext cx="623880" cy="129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4114"/>
                <a:gd name="f7" fmla="val 130628"/>
                <a:gd name="f8" fmla="val 107647"/>
                <a:gd name="f9" fmla="val 79828"/>
                <a:gd name="f10" fmla="val 215295"/>
                <a:gd name="f11" fmla="val 29028"/>
                <a:gd name="f12" fmla="val 319314"/>
                <a:gd name="f13" fmla="val 14514"/>
                <a:gd name="f14" fmla="val 423333"/>
                <a:gd name="f15" fmla="val 43542"/>
                <a:gd name="f16" fmla="+- 0 0 0"/>
                <a:gd name="f17" fmla="*/ f3 1 624114"/>
                <a:gd name="f18" fmla="*/ f4 1 130628"/>
                <a:gd name="f19" fmla="*/ f16 f0 1"/>
                <a:gd name="f20" fmla="*/ 0 f17 1"/>
                <a:gd name="f21" fmla="*/ 130628 f18 1"/>
                <a:gd name="f22" fmla="*/ f19 1 f2"/>
                <a:gd name="f23" fmla="*/ 319315 f17 1"/>
                <a:gd name="f24" fmla="*/ 14514 f18 1"/>
                <a:gd name="f25" fmla="*/ 624115 f17 1"/>
                <a:gd name="f26" fmla="*/ 43542 f18 1"/>
                <a:gd name="f27" fmla="+- f22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0" y="f21"/>
                </a:cxn>
                <a:cxn ang="f27">
                  <a:pos x="f23" y="f24"/>
                </a:cxn>
                <a:cxn ang="f27">
                  <a:pos x="f25" y="f26"/>
                </a:cxn>
                <a:cxn ang="f27">
                  <a:pos x="f25" y="f26"/>
                </a:cxn>
              </a:cxnLst>
              <a:rect l="l" t="t" r="r" b="b"/>
              <a:pathLst>
                <a:path w="624114" h="130628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5"/>
                    <a:pt x="f6" y="f15"/>
                    <a:pt x="f6" y="f15"/>
                  </a:cubicBezTo>
                  <a:lnTo>
                    <a:pt x="f6" y="f15"/>
                  </a:ln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5" name="Полилиния 50"/>
            <p:cNvSpPr/>
            <p:nvPr/>
          </p:nvSpPr>
          <p:spPr>
            <a:xfrm>
              <a:off x="2351160" y="2719440"/>
              <a:ext cx="623880" cy="168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4115"/>
                <a:gd name="f7" fmla="val 169333"/>
                <a:gd name="f8" fmla="val 24190"/>
                <a:gd name="f9" fmla="val 100390"/>
                <a:gd name="f10" fmla="val 12095"/>
                <a:gd name="f11" fmla="val 200781"/>
                <a:gd name="f12" fmla="val 304800"/>
                <a:gd name="f13" fmla="val 408819"/>
                <a:gd name="f14" fmla="val 48380"/>
                <a:gd name="f15" fmla="val 516467"/>
                <a:gd name="f16" fmla="val 108856"/>
                <a:gd name="f17" fmla="+- 0 0 0"/>
                <a:gd name="f18" fmla="*/ f3 1 624115"/>
                <a:gd name="f19" fmla="*/ f4 1 169333"/>
                <a:gd name="f20" fmla="*/ f17 f0 1"/>
                <a:gd name="f21" fmla="*/ 0 f18 1"/>
                <a:gd name="f22" fmla="*/ 24190 f19 1"/>
                <a:gd name="f23" fmla="*/ f20 1 f2"/>
                <a:gd name="f24" fmla="*/ 304800 f18 1"/>
                <a:gd name="f25" fmla="*/ 624115 f18 1"/>
                <a:gd name="f26" fmla="*/ 169333 f19 1"/>
                <a:gd name="f27" fmla="+- f2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1" y="f22"/>
                </a:cxn>
                <a:cxn ang="f27">
                  <a:pos x="f24" y="f22"/>
                </a:cxn>
                <a:cxn ang="f27">
                  <a:pos x="f25" y="f26"/>
                </a:cxn>
              </a:cxnLst>
              <a:rect l="l" t="t" r="r" b="b"/>
              <a:pathLst>
                <a:path w="624115" h="169333">
                  <a:moveTo>
                    <a:pt x="f5" y="f8"/>
                  </a:moveTo>
                  <a:cubicBezTo>
                    <a:pt x="f9" y="f10"/>
                    <a:pt x="f11" y="f5"/>
                    <a:pt x="f12" y="f8"/>
                  </a:cubicBezTo>
                  <a:cubicBezTo>
                    <a:pt x="f13" y="f14"/>
                    <a:pt x="f15" y="f16"/>
                    <a:pt x="f6" y="f7"/>
                  </a:cubicBez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Полилиния 51"/>
            <p:cNvSpPr/>
            <p:nvPr/>
          </p:nvSpPr>
          <p:spPr>
            <a:xfrm>
              <a:off x="2336760" y="4325760"/>
              <a:ext cx="262080" cy="98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1257"/>
                <a:gd name="f7" fmla="val 99181"/>
                <a:gd name="f8" fmla="val 72572"/>
                <a:gd name="f9" fmla="val 36285"/>
                <a:gd name="f10" fmla="val 85876"/>
                <a:gd name="f11" fmla="val 72571"/>
                <a:gd name="f12" fmla="val 116114"/>
                <a:gd name="f13" fmla="val 87086"/>
                <a:gd name="f14" fmla="val 159657"/>
                <a:gd name="f15" fmla="val 74991"/>
                <a:gd name="f16" fmla="+- 0 0 0"/>
                <a:gd name="f17" fmla="*/ f3 1 261257"/>
                <a:gd name="f18" fmla="*/ f4 1 99181"/>
                <a:gd name="f19" fmla="*/ f16 f0 1"/>
                <a:gd name="f20" fmla="*/ 0 f17 1"/>
                <a:gd name="f21" fmla="*/ 72572 f18 1"/>
                <a:gd name="f22" fmla="*/ f19 1 f2"/>
                <a:gd name="f23" fmla="*/ 116114 f17 1"/>
                <a:gd name="f24" fmla="*/ 87086 f18 1"/>
                <a:gd name="f25" fmla="*/ 261257 f17 1"/>
                <a:gd name="f26" fmla="*/ 0 f18 1"/>
                <a:gd name="f27" fmla="+- f22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0" y="f21"/>
                </a:cxn>
                <a:cxn ang="f27">
                  <a:pos x="f23" y="f24"/>
                </a:cxn>
                <a:cxn ang="f27">
                  <a:pos x="f25" y="f26"/>
                </a:cxn>
                <a:cxn ang="f27">
                  <a:pos x="f25" y="f26"/>
                </a:cxn>
              </a:cxnLst>
              <a:rect l="l" t="t" r="r" b="b"/>
              <a:pathLst>
                <a:path w="261257" h="99181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6" y="f5"/>
                    <a:pt x="f6" y="f5"/>
                  </a:cubicBezTo>
                  <a:lnTo>
                    <a:pt x="f6" y="f5"/>
                  </a:ln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TextBox 60"/>
            <p:cNvSpPr/>
            <p:nvPr/>
          </p:nvSpPr>
          <p:spPr>
            <a:xfrm>
              <a:off x="2000160" y="3286079"/>
              <a:ext cx="444599" cy="49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o</a:t>
              </a:r>
            </a:p>
          </p:txBody>
        </p:sp>
      </p:grpSp>
      <p:sp>
        <p:nvSpPr>
          <p:cNvPr id="18" name="TextBox 53"/>
          <p:cNvSpPr/>
          <p:nvPr/>
        </p:nvSpPr>
        <p:spPr>
          <a:xfrm>
            <a:off x="4572000" y="1124744"/>
            <a:ext cx="899279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  <a:r>
              <a:rPr lang="en-US" sz="2800" b="1" i="1" baseline="-25000" dirty="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19" name="TextBox 52"/>
          <p:cNvSpPr/>
          <p:nvPr/>
        </p:nvSpPr>
        <p:spPr>
          <a:xfrm>
            <a:off x="1259632" y="1052736"/>
            <a:ext cx="5770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</a:p>
        </p:txBody>
      </p:sp>
      <p:sp>
        <p:nvSpPr>
          <p:cNvPr id="20" name="Прямая соединительная линия 12"/>
          <p:cNvSpPr/>
          <p:nvPr/>
        </p:nvSpPr>
        <p:spPr>
          <a:xfrm flipV="1">
            <a:off x="3131840" y="1556792"/>
            <a:ext cx="2143440" cy="185724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1" name="TextBox 54"/>
          <p:cNvSpPr/>
          <p:nvPr/>
        </p:nvSpPr>
        <p:spPr>
          <a:xfrm>
            <a:off x="3851920" y="5910841"/>
            <a:ext cx="95976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  <a:r>
              <a:rPr lang="en-US" sz="2800" b="1" i="1" baseline="-25000" dirty="0">
                <a:latin typeface="Times New Roman" pitchFamily="18"/>
                <a:ea typeface="Lucida Sans Unicode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Законы преломления света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3205336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Преломленный луч, падающий луч и перпендикуляр к границе раздела двух сред, восставленный в точке падения луча, лежат в одной плоскости.</a:t>
            </a:r>
          </a:p>
          <a:p>
            <a:pPr marL="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Отношение синуса угла падения к синусу угла преломления есть величина постоянная для данных двух сред, равная отношению скоростей света в этих средах.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95736" y="4509120"/>
            <a:ext cx="5462640" cy="2000519"/>
            <a:chOff x="1876320" y="2071800"/>
            <a:chExt cx="5462640" cy="2000519"/>
          </a:xfrm>
        </p:grpSpPr>
        <p:graphicFrame>
          <p:nvGraphicFramePr>
            <p:cNvPr id="5" name="Содержимое 6"/>
            <p:cNvGraphicFramePr>
              <a:graphicFrameLocks noChangeAspect="1"/>
            </p:cNvGraphicFramePr>
            <p:nvPr/>
          </p:nvGraphicFramePr>
          <p:xfrm>
            <a:off x="1876320" y="2071800"/>
            <a:ext cx="5462640" cy="2000160"/>
          </p:xfrm>
          <a:graphic>
            <a:graphicData uri="http://schemas.openxmlformats.org/presentationml/2006/ole">
              <p:oleObj spid="_x0000_s1026" name="Формула" r:id="rId3" imgW="58521600" imgH="21430445" progId="Equation.3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876320" y="2071800"/>
              <a:ext cx="5462640" cy="20005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преломления света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2964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Полное внутреннее отражение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581128"/>
            <a:ext cx="7746064" cy="1883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свет падает из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оптически более плотной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среды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оптически менее плотную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&gt; n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при определенном  для каждой среды угле падения (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угол преломления становится равным 90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187624" y="1556792"/>
            <a:ext cx="7740352" cy="284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Полное внутреннее отражение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25144"/>
            <a:ext cx="7746064" cy="1944216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90000"/>
              </a:lnSpc>
              <a:spcBef>
                <a:spcPts val="748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дальнейшем увеличении угла падения преломленный луч исчезает. Наблюдается только отражение. </a:t>
            </a:r>
          </a:p>
          <a:p>
            <a:pPr marL="0" lvl="0" indent="0" algn="ctr">
              <a:lnSpc>
                <a:spcPct val="90000"/>
              </a:lnSpc>
              <a:spcBef>
                <a:spcPts val="748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 явление называется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полным внутренним отражением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187624" y="1556792"/>
            <a:ext cx="7740352" cy="284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Предельный угол полного отражения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628800"/>
            <a:ext cx="3353576" cy="46196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697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 между двумя любыми средами:</a:t>
            </a:r>
          </a:p>
          <a:p>
            <a:pPr lvl="0">
              <a:spcBef>
                <a:spcPts val="697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97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97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697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 в вакуум или в воздух:</a:t>
            </a:r>
          </a:p>
          <a:p>
            <a:pPr lvl="0">
              <a:spcBef>
                <a:spcPts val="697"/>
              </a:spcBef>
              <a:buNone/>
            </a:pPr>
            <a:endParaRPr lang="ru-RU" dirty="0" smtClean="0"/>
          </a:p>
          <a:p>
            <a:pPr lvl="0">
              <a:spcBef>
                <a:spcPts val="697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15616" y="1700808"/>
            <a:ext cx="4200479" cy="4000681"/>
            <a:chOff x="428760" y="1643039"/>
            <a:chExt cx="4200479" cy="4000681"/>
          </a:xfrm>
        </p:grpSpPr>
        <p:sp>
          <p:nvSpPr>
            <p:cNvPr id="5" name="Прямая соединительная линия 9"/>
            <p:cNvSpPr/>
            <p:nvPr/>
          </p:nvSpPr>
          <p:spPr>
            <a:xfrm>
              <a:off x="428760" y="2714760"/>
              <a:ext cx="0" cy="0"/>
            </a:xfrm>
            <a:prstGeom prst="line">
              <a:avLst/>
            </a:prstGeom>
            <a:noFill/>
            <a:ln w="936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Прямая соединительная линия 13"/>
            <p:cNvSpPr/>
            <p:nvPr/>
          </p:nvSpPr>
          <p:spPr>
            <a:xfrm>
              <a:off x="500040" y="2714760"/>
              <a:ext cx="4071960" cy="0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Прямая соединительная линия 19"/>
            <p:cNvSpPr/>
            <p:nvPr/>
          </p:nvSpPr>
          <p:spPr>
            <a:xfrm>
              <a:off x="2428920" y="1643039"/>
              <a:ext cx="0" cy="4000681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Прямая соединительная линия 25"/>
            <p:cNvSpPr/>
            <p:nvPr/>
          </p:nvSpPr>
          <p:spPr>
            <a:xfrm flipV="1">
              <a:off x="500040" y="2714400"/>
              <a:ext cx="1928880" cy="285732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Прямая соединительная линия 27"/>
            <p:cNvSpPr/>
            <p:nvPr/>
          </p:nvSpPr>
          <p:spPr>
            <a:xfrm>
              <a:off x="2428200" y="2714760"/>
              <a:ext cx="1785960" cy="285732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10" name="Прямая со стрелкой 30"/>
            <p:cNvCxnSpPr/>
            <p:nvPr/>
          </p:nvCxnSpPr>
          <p:spPr>
            <a:xfrm flipV="1">
              <a:off x="500040" y="4214520"/>
              <a:ext cx="929160" cy="135756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11" name="Прямая со стрелкой 32"/>
            <p:cNvCxnSpPr/>
            <p:nvPr/>
          </p:nvCxnSpPr>
          <p:spPr>
            <a:xfrm>
              <a:off x="2428920" y="2714400"/>
              <a:ext cx="929160" cy="1500479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2" name="Прямая соединительная линия 35"/>
            <p:cNvSpPr/>
            <p:nvPr/>
          </p:nvSpPr>
          <p:spPr>
            <a:xfrm flipH="1">
              <a:off x="2428560" y="2714760"/>
              <a:ext cx="1428840" cy="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13" name="Прямая со стрелкой 38"/>
            <p:cNvCxnSpPr/>
            <p:nvPr/>
          </p:nvCxnSpPr>
          <p:spPr>
            <a:xfrm>
              <a:off x="2428920" y="2714760"/>
              <a:ext cx="929160" cy="180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4" name="Полилиния 39"/>
            <p:cNvSpPr/>
            <p:nvPr/>
          </p:nvSpPr>
          <p:spPr>
            <a:xfrm>
              <a:off x="2003399" y="3338639"/>
              <a:ext cx="42084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0915"/>
                <a:gd name="f7" fmla="val 116114"/>
                <a:gd name="f8" fmla="val 44753"/>
                <a:gd name="f9" fmla="val 58057"/>
                <a:gd name="f10" fmla="val 89506"/>
                <a:gd name="f11" fmla="val 159658"/>
                <a:gd name="f12" fmla="val 229810"/>
                <a:gd name="f13" fmla="val 14514"/>
                <a:gd name="f14" fmla="+- 0 0 0"/>
                <a:gd name="f15" fmla="*/ f3 1 420915"/>
                <a:gd name="f16" fmla="*/ f4 1 116114"/>
                <a:gd name="f17" fmla="*/ f14 f0 1"/>
                <a:gd name="f18" fmla="*/ 0 f15 1"/>
                <a:gd name="f19" fmla="*/ 0 f16 1"/>
                <a:gd name="f20" fmla="*/ f17 1 f2"/>
                <a:gd name="f21" fmla="*/ 159658 f15 1"/>
                <a:gd name="f22" fmla="*/ 116114 f16 1"/>
                <a:gd name="f23" fmla="*/ 420915 f15 1"/>
                <a:gd name="f24" fmla="*/ 14514 f16 1"/>
                <a:gd name="f25" fmla="+- f20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18" y="f19"/>
                </a:cxn>
                <a:cxn ang="f25">
                  <a:pos x="f21" y="f22"/>
                </a:cxn>
                <a:cxn ang="f25">
                  <a:pos x="f23" y="f19"/>
                </a:cxn>
                <a:cxn ang="f25">
                  <a:pos x="f23" y="f19"/>
                </a:cxn>
                <a:cxn ang="f25">
                  <a:pos x="f23" y="f24"/>
                </a:cxn>
              </a:cxnLst>
              <a:rect l="l" t="t" r="r" b="b"/>
              <a:pathLst>
                <a:path w="420915" h="116114">
                  <a:moveTo>
                    <a:pt x="f5" y="f5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6" y="f5"/>
                    <a:pt x="f6" y="f5"/>
                  </a:cubicBezTo>
                  <a:lnTo>
                    <a:pt x="f6" y="f5"/>
                  </a:lnTo>
                  <a:lnTo>
                    <a:pt x="f6" y="f13"/>
                  </a:ln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5" name="Полилиния 41"/>
            <p:cNvSpPr/>
            <p:nvPr/>
          </p:nvSpPr>
          <p:spPr>
            <a:xfrm>
              <a:off x="2409839" y="3367080"/>
              <a:ext cx="39204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886"/>
                <a:gd name="f7" fmla="val 116115"/>
                <a:gd name="f8" fmla="val 39914"/>
                <a:gd name="f9" fmla="val 58057"/>
                <a:gd name="f10" fmla="val 79829"/>
                <a:gd name="f11" fmla="val 145143"/>
                <a:gd name="f12" fmla="val 210457"/>
                <a:gd name="f13" fmla="+- 0 0 0"/>
                <a:gd name="f14" fmla="*/ f3 1 391886"/>
                <a:gd name="f15" fmla="*/ f4 1 116115"/>
                <a:gd name="f16" fmla="*/ f13 f0 1"/>
                <a:gd name="f17" fmla="*/ 0 f14 1"/>
                <a:gd name="f18" fmla="*/ 0 f15 1"/>
                <a:gd name="f19" fmla="*/ f16 1 f2"/>
                <a:gd name="f20" fmla="*/ 145143 f14 1"/>
                <a:gd name="f21" fmla="*/ 116115 f15 1"/>
                <a:gd name="f22" fmla="*/ 391887 f14 1"/>
                <a:gd name="f23" fmla="+- f19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17" y="f18"/>
                </a:cxn>
                <a:cxn ang="f23">
                  <a:pos x="f20" y="f21"/>
                </a:cxn>
                <a:cxn ang="f23">
                  <a:pos x="f22" y="f18"/>
                </a:cxn>
                <a:cxn ang="f23">
                  <a:pos x="f22" y="f18"/>
                </a:cxn>
              </a:cxnLst>
              <a:rect l="l" t="t" r="r" b="b"/>
              <a:pathLst>
                <a:path w="391886" h="116115">
                  <a:moveTo>
                    <a:pt x="f5" y="f5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6" y="f5"/>
                    <a:pt x="f6" y="f5"/>
                  </a:cubicBezTo>
                  <a:lnTo>
                    <a:pt x="f6" y="f5"/>
                  </a:ln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Полилиния 42"/>
            <p:cNvSpPr/>
            <p:nvPr/>
          </p:nvSpPr>
          <p:spPr>
            <a:xfrm>
              <a:off x="2424240" y="2438280"/>
              <a:ext cx="260280" cy="262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1257"/>
                <a:gd name="f7" fmla="val 58057"/>
                <a:gd name="f8" fmla="val 116114"/>
                <a:gd name="f9" fmla="val 159657"/>
                <a:gd name="f10" fmla="val 43543"/>
                <a:gd name="f11" fmla="val 203200"/>
                <a:gd name="f12" fmla="val 87086"/>
                <a:gd name="f13" fmla="val 246743"/>
                <a:gd name="f14" fmla="+- 0 0 0"/>
                <a:gd name="f15" fmla="*/ f3 1 261257"/>
                <a:gd name="f16" fmla="*/ f4 1 261257"/>
                <a:gd name="f17" fmla="*/ f14 f0 1"/>
                <a:gd name="f18" fmla="*/ 0 f15 1"/>
                <a:gd name="f19" fmla="*/ 0 f16 1"/>
                <a:gd name="f20" fmla="*/ f17 1 f2"/>
                <a:gd name="f21" fmla="*/ 159657 f15 1"/>
                <a:gd name="f22" fmla="*/ 43543 f16 1"/>
                <a:gd name="f23" fmla="*/ 261257 f15 1"/>
                <a:gd name="f24" fmla="*/ 261257 f16 1"/>
                <a:gd name="f25" fmla="*/ 246743 f15 1"/>
                <a:gd name="f26" fmla="*/ 246743 f16 1"/>
                <a:gd name="f27" fmla="+- f20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18" y="f19"/>
                </a:cxn>
                <a:cxn ang="f27">
                  <a:pos x="f21" y="f22"/>
                </a:cxn>
                <a:cxn ang="f27">
                  <a:pos x="f23" y="f24"/>
                </a:cxn>
                <a:cxn ang="f27">
                  <a:pos x="f23" y="f24"/>
                </a:cxn>
                <a:cxn ang="f27">
                  <a:pos x="f25" y="f26"/>
                </a:cxn>
              </a:cxnLst>
              <a:rect l="l" t="t" r="r" b="b"/>
              <a:pathLst>
                <a:path w="261257" h="261257">
                  <a:moveTo>
                    <a:pt x="f5" y="f5"/>
                  </a:moveTo>
                  <a:cubicBezTo>
                    <a:pt x="f7" y="f5"/>
                    <a:pt x="f8" y="f5"/>
                    <a:pt x="f9" y="f10"/>
                  </a:cubicBezTo>
                  <a:cubicBezTo>
                    <a:pt x="f11" y="f12"/>
                    <a:pt x="f6" y="f6"/>
                    <a:pt x="f6" y="f6"/>
                  </a:cubicBezTo>
                  <a:lnTo>
                    <a:pt x="f6" y="f6"/>
                  </a:lnTo>
                  <a:lnTo>
                    <a:pt x="f13" y="f13"/>
                  </a:ln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TextBox 47"/>
            <p:cNvSpPr/>
            <p:nvPr/>
          </p:nvSpPr>
          <p:spPr>
            <a:xfrm>
              <a:off x="1857240" y="3500279"/>
              <a:ext cx="842759" cy="947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l-GR" sz="2800">
                  <a:latin typeface="Times New Roman" pitchFamily="18"/>
                  <a:ea typeface="Lucida Sans Unicode" pitchFamily="2"/>
                  <a:cs typeface="Tahoma" pitchFamily="2"/>
                </a:rPr>
                <a:t>α</a:t>
              </a:r>
              <a:r>
                <a:rPr lang="el-GR" sz="2800" baseline="-25000"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8" name="TextBox 48"/>
            <p:cNvSpPr/>
            <p:nvPr/>
          </p:nvSpPr>
          <p:spPr>
            <a:xfrm>
              <a:off x="2500200" y="3500279"/>
              <a:ext cx="1099800" cy="947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l-GR" sz="2800">
                  <a:latin typeface="Times New Roman" pitchFamily="18"/>
                  <a:ea typeface="Lucida Sans Unicode" pitchFamily="2"/>
                  <a:cs typeface="Tahoma" pitchFamily="2"/>
                </a:rPr>
                <a:t>α</a:t>
              </a:r>
              <a:r>
                <a:rPr lang="el-GR" sz="2800" baseline="-25000"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9" name="TextBox 52"/>
            <p:cNvSpPr/>
            <p:nvPr/>
          </p:nvSpPr>
          <p:spPr>
            <a:xfrm>
              <a:off x="785880" y="1980000"/>
              <a:ext cx="834119" cy="1110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n</a:t>
              </a:r>
              <a:r>
                <a:rPr lang="en-US" sz="2800" b="1" i="1" baseline="-25000"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20" name="TextBox 53"/>
            <p:cNvSpPr/>
            <p:nvPr/>
          </p:nvSpPr>
          <p:spPr>
            <a:xfrm flipH="1">
              <a:off x="703440" y="2786040"/>
              <a:ext cx="726120" cy="947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n</a:t>
              </a:r>
              <a:r>
                <a:rPr lang="en-US" sz="2800" b="1" i="1" baseline="-25000"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4514759" y="3321000"/>
            <a:ext cx="114480" cy="216000"/>
          </p:xfrm>
          <a:graphic>
            <a:graphicData uri="http://schemas.openxmlformats.org/presentationml/2006/ole">
              <p:oleObj spid="_x0000_s2050" name="Формула" r:id="rId3" imgW="3709115" imgH="7006107" progId="Equation.3">
                <p:embed/>
              </p:oleObj>
            </a:graphicData>
          </a:graphic>
        </p:graphicFrame>
      </p:grpSp>
      <p:sp>
        <p:nvSpPr>
          <p:cNvPr id="22" name="TextBox 50"/>
          <p:cNvSpPr/>
          <p:nvPr/>
        </p:nvSpPr>
        <p:spPr>
          <a:xfrm>
            <a:off x="2555776" y="5661248"/>
            <a:ext cx="174276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n</a:t>
            </a:r>
            <a:r>
              <a:rPr lang="en-US" sz="2800" b="1" i="1" baseline="-25000" dirty="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 &gt; n</a:t>
            </a:r>
            <a:r>
              <a:rPr lang="en-US" sz="2800" b="1" i="1" baseline="-25000" dirty="0">
                <a:latin typeface="Times New Roman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23" name="TextBox 45"/>
          <p:cNvSpPr/>
          <p:nvPr/>
        </p:nvSpPr>
        <p:spPr>
          <a:xfrm>
            <a:off x="3419872" y="1772816"/>
            <a:ext cx="1965240" cy="118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2800" b="1" dirty="0">
                <a:latin typeface="Times New Roman" pitchFamily="18"/>
                <a:ea typeface="Lucida Sans Unicode" pitchFamily="2"/>
                <a:cs typeface="Tahoma" pitchFamily="2"/>
              </a:rPr>
              <a:t>γ</a:t>
            </a:r>
            <a:r>
              <a:rPr lang="en-US" sz="2800" b="1" dirty="0">
                <a:latin typeface="Times New Roman" pitchFamily="18"/>
                <a:ea typeface="Lucida Sans Unicode" pitchFamily="2"/>
                <a:cs typeface="Tahoma" pitchFamily="2"/>
              </a:rPr>
              <a:t> = 90</a:t>
            </a:r>
            <a:r>
              <a:rPr lang="en-US" sz="2800" b="1" baseline="30000" dirty="0">
                <a:latin typeface="Times New Roman" pitchFamily="18"/>
                <a:ea typeface="Lucida Sans Unicode" pitchFamily="2"/>
                <a:cs typeface="Tahoma" pitchFamily="2"/>
              </a:rPr>
              <a:t>o</a:t>
            </a:r>
          </a:p>
        </p:txBody>
      </p:sp>
      <p:graphicFrame>
        <p:nvGraphicFramePr>
          <p:cNvPr id="24" name="Содержимое 55"/>
          <p:cNvGraphicFramePr>
            <a:graphicFrameLocks noChangeAspect="1"/>
          </p:cNvGraphicFramePr>
          <p:nvPr/>
        </p:nvGraphicFramePr>
        <p:xfrm>
          <a:off x="5940152" y="2636912"/>
          <a:ext cx="1890790" cy="1106703"/>
        </p:xfrm>
        <a:graphic>
          <a:graphicData uri="http://schemas.openxmlformats.org/presentationml/2006/ole">
            <p:oleObj spid="_x0000_s2051" name="Формула" r:id="rId4" imgW="24727437" imgH="14012214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940152" y="4941168"/>
          <a:ext cx="2077616" cy="959768"/>
        </p:xfrm>
        <a:graphic>
          <a:graphicData uri="http://schemas.openxmlformats.org/presentationml/2006/ole">
            <p:oleObj spid="_x0000_s2052" name="Формула" r:id="rId5" imgW="22666817" imgH="1277584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Геометрическая оптика . . 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14955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размеры препятствий для света намного больше длины световой волны, то применимо представление 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лучах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света. 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этих случаях волновые свойства света не проявляются и   можно использовать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законы геометрической оптики.</a:t>
            </a:r>
          </a:p>
          <a:p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259632" y="2924944"/>
            <a:ext cx="2880000" cy="1800000"/>
          </a:xfrm>
          <a:prstGeom prst="rect">
            <a:avLst/>
          </a:prstGeom>
          <a:noFill/>
          <a:ln w="36000">
            <a:solidFill>
              <a:srgbClr val="008000"/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36096" y="2924944"/>
            <a:ext cx="2880000" cy="1800000"/>
          </a:xfrm>
          <a:prstGeom prst="rect">
            <a:avLst/>
          </a:prstGeom>
          <a:noFill/>
          <a:ln w="36000">
            <a:solidFill>
              <a:srgbClr val="008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Сферические зеркала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818072" cy="1333128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Сферическим зеркалом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называют зеркально отражающую поверхность, имеющую форму сферического сегмента.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187624" y="2492896"/>
            <a:ext cx="936104" cy="792088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452320" y="2564904"/>
            <a:ext cx="864096" cy="792088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85293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Вогнутые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9249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Выпуклые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3024336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вогнутого сферического зеркала главный фокус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действительный.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расположен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посередине между центром и полюсом зеркала.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71800" y="3284984"/>
            <a:ext cx="432048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44208" y="3356992"/>
            <a:ext cx="432048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87624" y="3789040"/>
            <a:ext cx="360040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Главный фокус выпуклого зеркала является мнимым. Если на выпуклое зеркало падает пучок лучей, параллельных главной оптической оси, то после отражения в фокусе пересекутся не сами лучи, а их продолжения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lide.ru/images/10/16622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slide.ru/images/10/16622/96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Преломление на сферической поверхности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6176" t="75284" r="34454" b="16193"/>
          <a:stretch/>
        </p:blipFill>
        <p:spPr>
          <a:xfrm>
            <a:off x="4427984" y="1628800"/>
            <a:ext cx="1584176" cy="810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2564904"/>
            <a:ext cx="7884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Формулой преломления на сферической поверхности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отношению к этой формуле оказывается справедливым правило знаков, однако, это правило, имеет два формальных отличия от аналогичного правила для зеркала.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поскольку данная система контактирующих сред работает «на просвет» а не на отражение, как зеркало, положительными считаются d и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отложенные в разные стороны от сферической поверхности.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это следует из самого вывода формулы, R&gt;0 здесь соответствует не вогнутой поверхности, как у зеркала, а выпуклой, т. е.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обращённой своей выпуклостью навстречу падающему лучу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Базовые лучи. Линейное увеличение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818072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Базовыми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называются падающие на зеркало лучи, дальнейший ход которых (после отражения) известен.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всего четыре: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проходящий через оптический центр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зеркала. После отражения идёт строго в обратном направлении.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параллельный главной оптической оси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зеркала. После отражения луч (или его продолжение) проходит через главный фокус.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идущий через фокус.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отражения идёт параллельно главной оптической оси зеркала.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попадающий в полюс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Симметрично отражается относительно главной оптической оси зеркала.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Линейным увеличением зеркала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 отношение какого-либо размера изображения к соответствующему размеру предмета.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749808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Световые пучки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2629272"/>
          </a:xfrm>
        </p:spPr>
        <p:txBody>
          <a:bodyPr>
            <a:normAutofit lnSpcReduction="10000"/>
          </a:bodyPr>
          <a:lstStyle/>
          <a:p>
            <a:pPr marL="0" lvl="0" indent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Световые пучки распространяются независимо друг от друга: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проходя один через другой, они не влияют на взаимное распространение.</a:t>
            </a:r>
          </a:p>
          <a:p>
            <a:pPr marL="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Световые пучки обратимы: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поменять местами источник света и изображение, полученное с помощью оптической системы, то ход лучей не изменится.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Световой пучок - информация и поиск товаров в интернет-магазинах. . Распродажа. . Бесплатная доставка. . Низкие цены. . Купоны 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09120"/>
            <a:ext cx="3816424" cy="1984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Световой луч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564904"/>
            <a:ext cx="4572000" cy="52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Световой луч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линия, вдоль которой распространяется энергия от источника света.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луча ввел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Евклид</a:t>
            </a:r>
            <a:endParaRPr lang="ru-RU" sz="2400" dirty="0"/>
          </a:p>
        </p:txBody>
      </p:sp>
      <p:pic>
        <p:nvPicPr>
          <p:cNvPr id="4" name="Picture 2" descr="http://s.pikabu.ru/images/big_size_comm/2012-08_5/13458980965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3278527" cy="2160240"/>
          </a:xfrm>
          <a:prstGeom prst="rect">
            <a:avLst/>
          </a:prstGeom>
          <a:noFill/>
        </p:spPr>
      </p:pic>
      <p:pic>
        <p:nvPicPr>
          <p:cNvPr id="17410" name="Picture 2" descr="Математика Би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3024335" cy="3024336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139952" y="5013176"/>
            <a:ext cx="720080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11960" y="2636912"/>
            <a:ext cx="720080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Закон прямолинейного распространения света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8448"/>
            <a:ext cx="8100392" cy="5149552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675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вакууме и в однородной среде свет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распространяется прямолинейно.</a:t>
            </a:r>
          </a:p>
          <a:p>
            <a:pPr marL="0" lvl="0" indent="0">
              <a:lnSpc>
                <a:spcPct val="90000"/>
              </a:lnSpc>
              <a:spcBef>
                <a:spcPts val="675"/>
              </a:spcBef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675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Среда, в которой свет распространяется с постоянной скоростью,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оптически однородной.</a:t>
            </a:r>
          </a:p>
          <a:p>
            <a:endParaRPr lang="ru-RU" dirty="0"/>
          </a:p>
        </p:txBody>
      </p:sp>
      <p:pic>
        <p:nvPicPr>
          <p:cNvPr id="4" name="Picture 2" descr="http://optika8.narod.ru/images/i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443221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5888" y="764704"/>
            <a:ext cx="8178112" cy="2485256"/>
          </a:xfrm>
        </p:spPr>
        <p:txBody>
          <a:bodyPr/>
          <a:lstStyle/>
          <a:p>
            <a:pPr lvl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   Если имеются две среды, в которых свет распространяется с различными скоростями, то среду, где свет распространяется с меньшей скоростью называют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оптически более плотной,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а среду, где свет распространяется с большей скоростью –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оптически менее плотной.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3563888" y="3429000"/>
            <a:ext cx="378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Отражение света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2057400"/>
            <a:ext cx="4361688" cy="48006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97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падающий луч;</a:t>
            </a:r>
          </a:p>
          <a:p>
            <a:pPr marL="0" lvl="0" indent="0">
              <a:spcBef>
                <a:spcPts val="697"/>
              </a:spcBef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отраженный луч;</a:t>
            </a:r>
          </a:p>
          <a:p>
            <a:pPr marL="0" lvl="0" indent="0">
              <a:spcBef>
                <a:spcPts val="697"/>
              </a:spcBef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угол падения;</a:t>
            </a:r>
          </a:p>
          <a:p>
            <a:pPr marL="0" lvl="0" indent="0">
              <a:spcBef>
                <a:spcPts val="697"/>
              </a:spcBef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угол отражения;</a:t>
            </a:r>
          </a:p>
          <a:p>
            <a:pPr marL="0" lvl="0" indent="0">
              <a:spcBef>
                <a:spcPts val="697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граница раздела </a:t>
            </a:r>
          </a:p>
          <a:p>
            <a:pPr marL="0" lvl="0" indent="0">
              <a:spcBef>
                <a:spcPts val="697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двух сред.</a:t>
            </a:r>
          </a:p>
          <a:p>
            <a:pPr lvl="0">
              <a:spcBef>
                <a:spcPts val="697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47664" y="2060848"/>
            <a:ext cx="3929040" cy="3714480"/>
            <a:chOff x="500040" y="2071800"/>
            <a:chExt cx="3929040" cy="3714480"/>
          </a:xfrm>
        </p:grpSpPr>
        <p:sp>
          <p:nvSpPr>
            <p:cNvPr id="6" name="Прямая соединительная линия 14"/>
            <p:cNvSpPr/>
            <p:nvPr/>
          </p:nvSpPr>
          <p:spPr>
            <a:xfrm>
              <a:off x="500040" y="5143679"/>
              <a:ext cx="3929040" cy="0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7" name="Прямая со стрелкой 21"/>
            <p:cNvCxnSpPr/>
            <p:nvPr/>
          </p:nvCxnSpPr>
          <p:spPr>
            <a:xfrm>
              <a:off x="928800" y="2571839"/>
              <a:ext cx="714599" cy="1357561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8" name="Прямая соединительная линия 26"/>
            <p:cNvSpPr/>
            <p:nvPr/>
          </p:nvSpPr>
          <p:spPr>
            <a:xfrm>
              <a:off x="1571759" y="3786120"/>
              <a:ext cx="642960" cy="135755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9" name="Прямая со стрелкой 29"/>
            <p:cNvCxnSpPr/>
            <p:nvPr/>
          </p:nvCxnSpPr>
          <p:spPr>
            <a:xfrm flipV="1">
              <a:off x="2213640" y="3428280"/>
              <a:ext cx="857519" cy="1715040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0" name="Прямая соединительная линия 33"/>
            <p:cNvSpPr/>
            <p:nvPr/>
          </p:nvSpPr>
          <p:spPr>
            <a:xfrm flipV="1">
              <a:off x="2999520" y="2499840"/>
              <a:ext cx="500039" cy="107172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1" name="Прямая соединительная линия 38"/>
            <p:cNvSpPr/>
            <p:nvPr/>
          </p:nvSpPr>
          <p:spPr>
            <a:xfrm flipV="1">
              <a:off x="2214719" y="2499840"/>
              <a:ext cx="0" cy="2643480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Полилиния 49"/>
            <p:cNvSpPr/>
            <p:nvPr/>
          </p:nvSpPr>
          <p:spPr>
            <a:xfrm>
              <a:off x="1871640" y="4280040"/>
              <a:ext cx="349200" cy="16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343"/>
                <a:gd name="f7" fmla="val 162075"/>
                <a:gd name="f8" fmla="val 29028"/>
                <a:gd name="f9" fmla="val 97970"/>
                <a:gd name="f10" fmla="val 58057"/>
                <a:gd name="f11" fmla="val 33866"/>
                <a:gd name="f12" fmla="val 116114"/>
                <a:gd name="f13" fmla="val 16933"/>
                <a:gd name="f14" fmla="val 174171"/>
                <a:gd name="f15" fmla="val 261257"/>
                <a:gd name="f16" fmla="val 30237"/>
                <a:gd name="f17" fmla="val 60475"/>
                <a:gd name="f18" fmla="+- 0 0 0"/>
                <a:gd name="f19" fmla="*/ f3 1 348343"/>
                <a:gd name="f20" fmla="*/ f4 1 162075"/>
                <a:gd name="f21" fmla="*/ f18 f0 1"/>
                <a:gd name="f22" fmla="*/ 0 f19 1"/>
                <a:gd name="f23" fmla="*/ 162075 f20 1"/>
                <a:gd name="f24" fmla="*/ f21 1 f2"/>
                <a:gd name="f25" fmla="*/ 116114 f19 1"/>
                <a:gd name="f26" fmla="*/ 16933 f20 1"/>
                <a:gd name="f27" fmla="*/ 348343 f19 1"/>
                <a:gd name="f28" fmla="*/ 60475 f20 1"/>
                <a:gd name="f29" fmla="+- f24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25" y="f26"/>
                </a:cxn>
                <a:cxn ang="f29">
                  <a:pos x="f27" y="f28"/>
                </a:cxn>
              </a:cxnLst>
              <a:rect l="l" t="t" r="r" b="b"/>
              <a:pathLst>
                <a:path w="348343" h="162075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5"/>
                    <a:pt x="f15" y="f16"/>
                    <a:pt x="f6" y="f17"/>
                  </a:cubicBez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Полилиния 52"/>
            <p:cNvSpPr/>
            <p:nvPr/>
          </p:nvSpPr>
          <p:spPr>
            <a:xfrm>
              <a:off x="2206800" y="4257720"/>
              <a:ext cx="376200" cy="139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7372"/>
                <a:gd name="f7" fmla="val 140305"/>
                <a:gd name="f8" fmla="val 82247"/>
                <a:gd name="f9" fmla="val 77410"/>
                <a:gd name="f10" fmla="val 41123"/>
                <a:gd name="f11" fmla="val 154820"/>
                <a:gd name="f12" fmla="val 217715"/>
                <a:gd name="f13" fmla="val 9676"/>
                <a:gd name="f14" fmla="val 280610"/>
                <a:gd name="f15" fmla="val 19352"/>
                <a:gd name="f16" fmla="val 328991"/>
                <a:gd name="f17" fmla="val 79828"/>
                <a:gd name="f18" fmla="+- 0 0 0"/>
                <a:gd name="f19" fmla="*/ f3 1 377372"/>
                <a:gd name="f20" fmla="*/ f4 1 140305"/>
                <a:gd name="f21" fmla="*/ f18 f0 1"/>
                <a:gd name="f22" fmla="*/ 0 f19 1"/>
                <a:gd name="f23" fmla="*/ 82247 f20 1"/>
                <a:gd name="f24" fmla="*/ f21 1 f2"/>
                <a:gd name="f25" fmla="*/ 217715 f19 1"/>
                <a:gd name="f26" fmla="*/ 9676 f20 1"/>
                <a:gd name="f27" fmla="*/ 377372 f19 1"/>
                <a:gd name="f28" fmla="*/ 140305 f20 1"/>
                <a:gd name="f29" fmla="+- f24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25" y="f26"/>
                </a:cxn>
                <a:cxn ang="f29">
                  <a:pos x="f27" y="f28"/>
                </a:cxn>
              </a:cxnLst>
              <a:rect l="l" t="t" r="r" b="b"/>
              <a:pathLst>
                <a:path w="377372" h="140305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16" y="f17"/>
                    <a:pt x="f6" y="f7"/>
                  </a:cubicBezTo>
                </a:path>
              </a:pathLst>
            </a:custGeom>
            <a:noFill/>
            <a:ln w="9360">
              <a:solidFill>
                <a:srgbClr val="4A7EBB"/>
              </a:solidFill>
              <a:prstDash val="solid"/>
              <a:round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4" name="TextBox 15"/>
            <p:cNvSpPr/>
            <p:nvPr/>
          </p:nvSpPr>
          <p:spPr>
            <a:xfrm>
              <a:off x="714240" y="2143080"/>
              <a:ext cx="725759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 dirty="0">
                  <a:latin typeface="Times New Roman" pitchFamily="18"/>
                  <a:ea typeface="Lucida Sans Unicode" pitchFamily="2"/>
                  <a:cs typeface="Tahoma" pitchFamily="2"/>
                </a:rPr>
                <a:t>S</a:t>
              </a:r>
            </a:p>
          </p:txBody>
        </p:sp>
        <p:sp>
          <p:nvSpPr>
            <p:cNvPr id="15" name="TextBox 18"/>
            <p:cNvSpPr/>
            <p:nvPr/>
          </p:nvSpPr>
          <p:spPr>
            <a:xfrm>
              <a:off x="3429000" y="2071800"/>
              <a:ext cx="642960" cy="606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S</a:t>
              </a:r>
              <a:r>
                <a:rPr lang="en-US" sz="2800" b="1" i="1" baseline="-25000"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6" name="Прямая соединительная линия 22"/>
            <p:cNvSpPr/>
            <p:nvPr/>
          </p:nvSpPr>
          <p:spPr>
            <a:xfrm>
              <a:off x="2214719" y="5143679"/>
              <a:ext cx="0" cy="642601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TextBox 23"/>
            <p:cNvSpPr/>
            <p:nvPr/>
          </p:nvSpPr>
          <p:spPr>
            <a:xfrm>
              <a:off x="1857240" y="5072040"/>
              <a:ext cx="500040" cy="49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O</a:t>
              </a:r>
            </a:p>
          </p:txBody>
        </p:sp>
        <p:sp>
          <p:nvSpPr>
            <p:cNvPr id="18" name="TextBox 24"/>
            <p:cNvSpPr/>
            <p:nvPr/>
          </p:nvSpPr>
          <p:spPr>
            <a:xfrm>
              <a:off x="785880" y="4643280"/>
              <a:ext cx="357120" cy="433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 i="1"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9" name="TextBox 25"/>
            <p:cNvSpPr/>
            <p:nvPr/>
          </p:nvSpPr>
          <p:spPr>
            <a:xfrm>
              <a:off x="785880" y="5214960"/>
              <a:ext cx="4741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 i="1"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20" name="Прямая соединительная линия 56"/>
            <p:cNvSpPr/>
            <p:nvPr/>
          </p:nvSpPr>
          <p:spPr>
            <a:xfrm>
              <a:off x="2214719" y="5429160"/>
              <a:ext cx="285481" cy="0"/>
            </a:xfrm>
            <a:prstGeom prst="line">
              <a:avLst/>
            </a:prstGeom>
            <a:noFill/>
            <a:ln w="936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1" name="Прямая соединительная линия 58"/>
            <p:cNvSpPr/>
            <p:nvPr/>
          </p:nvSpPr>
          <p:spPr>
            <a:xfrm flipV="1">
              <a:off x="2500200" y="5143320"/>
              <a:ext cx="0" cy="285480"/>
            </a:xfrm>
            <a:prstGeom prst="line">
              <a:avLst/>
            </a:prstGeom>
            <a:noFill/>
            <a:ln w="936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22" name="TextBox 27"/>
          <p:cNvSpPr/>
          <p:nvPr/>
        </p:nvSpPr>
        <p:spPr>
          <a:xfrm>
            <a:off x="1187624" y="5229200"/>
            <a:ext cx="685799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M</a:t>
            </a:r>
          </a:p>
        </p:txBody>
      </p:sp>
      <p:sp>
        <p:nvSpPr>
          <p:cNvPr id="23" name="TextBox 28"/>
          <p:cNvSpPr/>
          <p:nvPr/>
        </p:nvSpPr>
        <p:spPr>
          <a:xfrm>
            <a:off x="5148064" y="5229200"/>
            <a:ext cx="492120" cy="49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N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386104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386104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Законы отражения света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356537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Отраженный луч лежит в одной плоскости с падающим лучом и перпендикуляром к границе раздела двух сред, восставленным в точке падения луча.</a:t>
            </a:r>
          </a:p>
          <a:p>
            <a:pPr marL="0" lvl="0" indent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отражения равен углу падения.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/>
          <p:nvPr/>
        </p:nvSpPr>
        <p:spPr>
          <a:xfrm>
            <a:off x="4427984" y="4869160"/>
            <a:ext cx="1357560" cy="59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3600" b="1" dirty="0">
                <a:latin typeface="Times New Roman" pitchFamily="18"/>
                <a:ea typeface="Lucida Sans Unicode" pitchFamily="2"/>
                <a:cs typeface="Tahoma" pitchFamily="2"/>
              </a:rPr>
              <a:t>β = 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Зеркальное отражение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1628800"/>
            <a:ext cx="7654320" cy="2916720"/>
            <a:chOff x="775440" y="1459439"/>
            <a:chExt cx="7654320" cy="2916720"/>
          </a:xfrm>
        </p:grpSpPr>
        <p:sp>
          <p:nvSpPr>
            <p:cNvPr id="5" name="Прямая соединительная линия 32"/>
            <p:cNvSpPr/>
            <p:nvPr/>
          </p:nvSpPr>
          <p:spPr>
            <a:xfrm>
              <a:off x="1000080" y="3429000"/>
              <a:ext cx="7215120" cy="0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Овал 33"/>
            <p:cNvSpPr/>
            <p:nvPr/>
          </p:nvSpPr>
          <p:spPr>
            <a:xfrm flipH="1">
              <a:off x="1643039" y="1928879"/>
              <a:ext cx="11736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Прямая соединительная линия 36"/>
            <p:cNvSpPr/>
            <p:nvPr/>
          </p:nvSpPr>
          <p:spPr>
            <a:xfrm>
              <a:off x="1643039" y="2000160"/>
              <a:ext cx="0" cy="142884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Прямая соединительная линия 46"/>
            <p:cNvSpPr/>
            <p:nvPr/>
          </p:nvSpPr>
          <p:spPr>
            <a:xfrm>
              <a:off x="1714680" y="2000160"/>
              <a:ext cx="1428479" cy="142884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Прямая соединительная линия 48"/>
            <p:cNvSpPr/>
            <p:nvPr/>
          </p:nvSpPr>
          <p:spPr>
            <a:xfrm flipV="1">
              <a:off x="3142439" y="1999800"/>
              <a:ext cx="1428840" cy="142883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10" name="Прямая со стрелкой 54"/>
            <p:cNvCxnSpPr>
              <a:stCxn id="6" idx="9"/>
            </p:cNvCxnSpPr>
            <p:nvPr/>
          </p:nvCxnSpPr>
          <p:spPr>
            <a:xfrm>
              <a:off x="1743119" y="1989360"/>
              <a:ext cx="613441" cy="65376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11" name="Прямая со стрелкой 56"/>
            <p:cNvCxnSpPr/>
            <p:nvPr/>
          </p:nvCxnSpPr>
          <p:spPr>
            <a:xfrm flipV="1">
              <a:off x="3142079" y="2714400"/>
              <a:ext cx="714960" cy="71460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2" name="Прямая соединительная линия 58"/>
            <p:cNvSpPr/>
            <p:nvPr/>
          </p:nvSpPr>
          <p:spPr>
            <a:xfrm>
              <a:off x="3143159" y="2071800"/>
              <a:ext cx="0" cy="1357200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Прямая соединительная линия 61"/>
            <p:cNvSpPr/>
            <p:nvPr/>
          </p:nvSpPr>
          <p:spPr>
            <a:xfrm>
              <a:off x="1659960" y="1940040"/>
              <a:ext cx="2911319" cy="148896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14" name="Прямая со стрелкой 69"/>
            <p:cNvCxnSpPr>
              <a:stCxn id="6" idx="11"/>
            </p:cNvCxnSpPr>
            <p:nvPr/>
          </p:nvCxnSpPr>
          <p:spPr>
            <a:xfrm>
              <a:off x="1743119" y="1938960"/>
              <a:ext cx="1239120" cy="69336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15" name="Прямая со стрелкой 72"/>
            <p:cNvCxnSpPr/>
            <p:nvPr/>
          </p:nvCxnSpPr>
          <p:spPr>
            <a:xfrm flipV="1">
              <a:off x="4572000" y="2642400"/>
              <a:ext cx="1572120" cy="786239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6" name="Прямая соединительная линия 74"/>
            <p:cNvSpPr/>
            <p:nvPr/>
          </p:nvSpPr>
          <p:spPr>
            <a:xfrm>
              <a:off x="4572000" y="2000160"/>
              <a:ext cx="0" cy="1428840"/>
            </a:xfrm>
            <a:prstGeom prst="line">
              <a:avLst/>
            </a:prstGeom>
            <a:noFill/>
            <a:ln w="28440">
              <a:solidFill>
                <a:srgbClr val="4A7EBB"/>
              </a:solidFill>
              <a:custDash>
                <a:ds d="401266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Овал 90"/>
            <p:cNvSpPr/>
            <p:nvPr/>
          </p:nvSpPr>
          <p:spPr>
            <a:xfrm>
              <a:off x="1643039" y="1928879"/>
              <a:ext cx="46080" cy="4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Овал 91"/>
            <p:cNvSpPr/>
            <p:nvPr/>
          </p:nvSpPr>
          <p:spPr>
            <a:xfrm flipV="1">
              <a:off x="1643039" y="1846439"/>
              <a:ext cx="460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9" name="Овал 92"/>
            <p:cNvSpPr/>
            <p:nvPr/>
          </p:nvSpPr>
          <p:spPr>
            <a:xfrm>
              <a:off x="1571759" y="1928879"/>
              <a:ext cx="71280" cy="4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TextBox 97"/>
            <p:cNvSpPr/>
            <p:nvPr/>
          </p:nvSpPr>
          <p:spPr>
            <a:xfrm>
              <a:off x="1260000" y="1459439"/>
              <a:ext cx="72000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S</a:t>
              </a:r>
            </a:p>
          </p:txBody>
        </p:sp>
        <p:sp>
          <p:nvSpPr>
            <p:cNvPr id="21" name="TextBox 99"/>
            <p:cNvSpPr/>
            <p:nvPr/>
          </p:nvSpPr>
          <p:spPr>
            <a:xfrm flipH="1">
              <a:off x="775440" y="3429000"/>
              <a:ext cx="6541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 b="1" i="1">
                  <a:latin typeface="Times New Roman" pitchFamily="18"/>
                  <a:ea typeface="Lucida Sans Unicode" pitchFamily="2"/>
                  <a:cs typeface="Tahoma" pitchFamily="2"/>
                </a:rPr>
                <a:t>M</a:t>
              </a:r>
            </a:p>
          </p:txBody>
        </p:sp>
        <p:sp>
          <p:nvSpPr>
            <p:cNvPr id="22" name="TextBox 100"/>
            <p:cNvSpPr/>
            <p:nvPr/>
          </p:nvSpPr>
          <p:spPr>
            <a:xfrm>
              <a:off x="7929720" y="3357720"/>
              <a:ext cx="500040" cy="49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N</a:t>
              </a:r>
            </a:p>
          </p:txBody>
        </p:sp>
        <p:sp>
          <p:nvSpPr>
            <p:cNvPr id="23" name="Прямая соединительная линия 102"/>
            <p:cNvSpPr/>
            <p:nvPr/>
          </p:nvSpPr>
          <p:spPr>
            <a:xfrm flipV="1">
              <a:off x="4572000" y="1999800"/>
              <a:ext cx="2857680" cy="142883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4" name="TextBox 103"/>
            <p:cNvSpPr/>
            <p:nvPr/>
          </p:nvSpPr>
          <p:spPr>
            <a:xfrm>
              <a:off x="1285919" y="3357720"/>
              <a:ext cx="5140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O</a:t>
              </a:r>
            </a:p>
          </p:txBody>
        </p:sp>
        <p:sp>
          <p:nvSpPr>
            <p:cNvPr id="25" name="TextBox 104"/>
            <p:cNvSpPr/>
            <p:nvPr/>
          </p:nvSpPr>
          <p:spPr>
            <a:xfrm>
              <a:off x="3071880" y="3429000"/>
              <a:ext cx="888120" cy="947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O</a:t>
              </a:r>
              <a:r>
                <a:rPr lang="en-US" sz="2800" b="1" i="1" baseline="-25000"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26" name="TextBox 105"/>
            <p:cNvSpPr/>
            <p:nvPr/>
          </p:nvSpPr>
          <p:spPr>
            <a:xfrm>
              <a:off x="4429080" y="3429000"/>
              <a:ext cx="970920" cy="947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800" b="1" i="1">
                  <a:latin typeface="Times New Roman" pitchFamily="18"/>
                  <a:ea typeface="Lucida Sans Unicode" pitchFamily="2"/>
                  <a:cs typeface="Tahoma" pitchFamily="2"/>
                </a:rPr>
                <a:t>O</a:t>
              </a:r>
              <a:r>
                <a:rPr lang="en-US" sz="2800" b="1" i="1" baseline="-25000"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</p:grpSp>
      <p:sp>
        <p:nvSpPr>
          <p:cNvPr id="27" name="TextBox 108"/>
          <p:cNvSpPr/>
          <p:nvPr/>
        </p:nvSpPr>
        <p:spPr>
          <a:xfrm>
            <a:off x="6357960" y="4214879"/>
            <a:ext cx="210204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OS = OS</a:t>
            </a:r>
            <a:r>
              <a:rPr lang="en-US" sz="2800" b="1" i="1" baseline="-25000" dirty="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59632" y="508518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/>
                <a:ea typeface="Lucida Sans Unicode" pitchFamily="2"/>
                <a:cs typeface="Tahoma" pitchFamily="2"/>
              </a:rPr>
              <a:t>После отражения от зеркальной плоской поверхности лучи идут так, как будто они испущены из одной </a:t>
            </a:r>
          </a:p>
          <a:p>
            <a:pPr lvl="0" algn="ctr"/>
            <a:r>
              <a:rPr lang="ru-RU" sz="2400" i="1" dirty="0" smtClean="0">
                <a:latin typeface="Times New Roman" pitchFamily="18"/>
                <a:ea typeface="Lucida Sans Unicode" pitchFamily="2"/>
                <a:cs typeface="Tahoma" pitchFamily="2"/>
              </a:rPr>
              <a:t>точки</a:t>
            </a:r>
            <a:r>
              <a:rPr lang="ru-RU" sz="24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US" sz="2400" i="1" dirty="0" smtClean="0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  <a:r>
              <a:rPr lang="en-US" sz="2400" i="1" baseline="-25000" dirty="0" smtClean="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  <a:endParaRPr lang="ru-RU" sz="2400" b="1" i="1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</TotalTime>
  <Words>944</Words>
  <Application>Microsoft Office PowerPoint</Application>
  <PresentationFormat>Экран (4:3)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Солнцестояние</vt:lpstr>
      <vt:lpstr>Формула</vt:lpstr>
      <vt:lpstr>Геометрическая оптика</vt:lpstr>
      <vt:lpstr>Геометрическая оптика . . .</vt:lpstr>
      <vt:lpstr>Световые пучки</vt:lpstr>
      <vt:lpstr>Световой луч</vt:lpstr>
      <vt:lpstr>Закон прямолинейного распространения света</vt:lpstr>
      <vt:lpstr>Слайд 6</vt:lpstr>
      <vt:lpstr>Отражение света</vt:lpstr>
      <vt:lpstr>Законы отражения света</vt:lpstr>
      <vt:lpstr>Зеркальное отражение</vt:lpstr>
      <vt:lpstr>Изображение  точечного источника света в плоском зеркале</vt:lpstr>
      <vt:lpstr>Изображение предмета в плоском зеркале</vt:lpstr>
      <vt:lpstr>Свойства изображения в плоском зеркале</vt:lpstr>
      <vt:lpstr>Диффузное отражение</vt:lpstr>
      <vt:lpstr>Преломление света</vt:lpstr>
      <vt:lpstr>Законы преломления света</vt:lpstr>
      <vt:lpstr>Показатели преломления света</vt:lpstr>
      <vt:lpstr>Полное внутреннее отражение</vt:lpstr>
      <vt:lpstr>Полное внутреннее отражение</vt:lpstr>
      <vt:lpstr>Предельный угол полного отражения</vt:lpstr>
      <vt:lpstr>Сферические зеркала</vt:lpstr>
      <vt:lpstr>Слайд 21</vt:lpstr>
      <vt:lpstr>Слайд 22</vt:lpstr>
      <vt:lpstr>Преломление на сферической поверхности </vt:lpstr>
      <vt:lpstr>Базовые лучи. Линейное увеличение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оптика</dc:title>
  <dc:creator>User</dc:creator>
  <cp:lastModifiedBy>User</cp:lastModifiedBy>
  <cp:revision>27</cp:revision>
  <dcterms:created xsi:type="dcterms:W3CDTF">2015-05-18T18:24:31Z</dcterms:created>
  <dcterms:modified xsi:type="dcterms:W3CDTF">2018-11-20T14:25:16Z</dcterms:modified>
</cp:coreProperties>
</file>