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6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F171CF7-B59D-4169-AB14-250FAC30AC2C}" type="datetimeFigureOut">
              <a:rPr lang="ru-RU" smtClean="0"/>
              <a:t>19.02.2017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CDA9F31-AA02-4FE5-8EFF-2C75BF7113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42493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 smtClean="0">
                <a:solidFill>
                  <a:srgbClr val="00B050"/>
                </a:solidFill>
                <a:effectLst/>
                <a:latin typeface="Times New Roman"/>
              </a:rPr>
              <a:t>Тема урока: </a:t>
            </a:r>
          </a:p>
          <a:p>
            <a:pPr algn="ctr">
              <a:spcAft>
                <a:spcPts val="0"/>
              </a:spcAft>
            </a:pPr>
            <a:r>
              <a:rPr lang="ru-RU" sz="4800" b="1" dirty="0" smtClean="0">
                <a:solidFill>
                  <a:srgbClr val="002060"/>
                </a:solidFill>
                <a:effectLst/>
                <a:latin typeface="Times New Roman"/>
              </a:rPr>
              <a:t>"Определение геометрической </a:t>
            </a:r>
            <a:r>
              <a:rPr lang="ru-RU" sz="4800" b="1" dirty="0">
                <a:solidFill>
                  <a:srgbClr val="002060"/>
                </a:solidFill>
              </a:rPr>
              <a:t>прогрессии. Формула п – </a:t>
            </a:r>
            <a:r>
              <a:rPr lang="ru-RU" sz="4800" b="1" dirty="0" err="1">
                <a:solidFill>
                  <a:srgbClr val="002060"/>
                </a:solidFill>
              </a:rPr>
              <a:t>го</a:t>
            </a:r>
            <a:r>
              <a:rPr lang="ru-RU" sz="4800" b="1" dirty="0">
                <a:solidFill>
                  <a:srgbClr val="002060"/>
                </a:solidFill>
              </a:rPr>
              <a:t> члена геометрической прогрессии"</a:t>
            </a:r>
            <a:endParaRPr lang="ru-RU" sz="4800" b="1" dirty="0">
              <a:solidFill>
                <a:srgbClr val="002060"/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4533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2151" y="2967335"/>
            <a:ext cx="7359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внимание!!!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948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Цели урока:</a:t>
            </a:r>
            <a:endParaRPr lang="ru-RU" sz="2800" dirty="0" smtClean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  <a:p>
            <a:pPr marL="1485900" indent="-2400300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                    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- 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образовательная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: обеспечить восприятие, осмысление и первичное запоминание учащимися понятий «геометрическая прогрессия», «знаменатель геометрической прогрессии», «формулы n-</a:t>
            </a:r>
            <a:r>
              <a:rPr lang="ru-RU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го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члена»; организовать деятельность учащихся по воспроизведению изученного материала и упражнениям в его применении по образцу.; сформировать у учащихся умение находить знаменатель и </a:t>
            </a:r>
            <a:r>
              <a:rPr lang="ru-RU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п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-</a:t>
            </a:r>
            <a:r>
              <a:rPr lang="ru-RU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ый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член  геометрической прогрессии.</a:t>
            </a:r>
          </a:p>
          <a:p>
            <a:pPr marL="1485900" indent="-2400300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                     </a:t>
            </a:r>
            <a:r>
              <a:rPr lang="ru-RU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- </a:t>
            </a:r>
            <a:r>
              <a:rPr lang="ru-RU" b="1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развивающая</a:t>
            </a:r>
            <a:r>
              <a:rPr lang="ru-RU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: способствовать развитию наблюдательности, умения анализировать, применять приемы сравнения, переноса знаний в новую ситуацию; развитию логического мышления, творческих способностей учащихся путем решения </a:t>
            </a:r>
            <a:r>
              <a:rPr lang="ru-RU" dirty="0" err="1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межпредметных</a:t>
            </a:r>
            <a:r>
              <a:rPr lang="ru-RU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 (физика, биология, экономика) задач.</a:t>
            </a:r>
          </a:p>
          <a:p>
            <a:pPr marL="1485900" indent="-2400300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                   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-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воспитательная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: побуждать учащихся к преодолению трудностей, к самоконтролю, взаимоконтролю в процессе умственной деятельности. Воспитывать познавательную активность, самостоятельность, стремление расширять свой кругозор. </a:t>
            </a:r>
            <a:endParaRPr lang="ru-RU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47579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17869"/>
              </p:ext>
            </p:extLst>
          </p:nvPr>
        </p:nvGraphicFramePr>
        <p:xfrm>
          <a:off x="755576" y="1628800"/>
          <a:ext cx="6711200" cy="3978062"/>
        </p:xfrm>
        <a:graphic>
          <a:graphicData uri="http://schemas.openxmlformats.org/drawingml/2006/table">
            <a:tbl>
              <a:tblPr/>
              <a:tblGrid>
                <a:gridCol w="3358756"/>
                <a:gridCol w="3352444"/>
              </a:tblGrid>
              <a:tr h="449067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Garamond"/>
                          <a:ea typeface="Times New Roman"/>
                        </a:rPr>
                        <a:t>Арифметическая прогрессия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b="1" i="1">
                          <a:effectLst/>
                          <a:latin typeface="Garamond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831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aramond"/>
                          <a:ea typeface="Times New Roman"/>
                        </a:rPr>
                        <a:t>Пример: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aramond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831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aramond"/>
                          <a:ea typeface="Times New Roman"/>
                        </a:rPr>
                        <a:t>Формула </a:t>
                      </a:r>
                      <a:r>
                        <a:rPr lang="en-US" sz="2000" dirty="0">
                          <a:effectLst/>
                          <a:latin typeface="Garamond"/>
                          <a:ea typeface="Times New Roman"/>
                        </a:rPr>
                        <a:t>n</a:t>
                      </a:r>
                      <a:r>
                        <a:rPr lang="ru-RU" sz="2000" dirty="0">
                          <a:effectLst/>
                          <a:latin typeface="Garamond"/>
                          <a:ea typeface="Times New Roman"/>
                        </a:rPr>
                        <a:t>-го члена: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aramond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Garamond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831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aramond"/>
                          <a:ea typeface="Times New Roman"/>
                        </a:rPr>
                        <a:t>Формула для нахождения разности: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aramond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aramond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831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aramond"/>
                          <a:ea typeface="Times New Roman"/>
                        </a:rPr>
                        <a:t>Формула суммы </a:t>
                      </a:r>
                      <a:r>
                        <a:rPr lang="en-US" sz="2000" dirty="0">
                          <a:effectLst/>
                          <a:latin typeface="Garamond"/>
                          <a:ea typeface="Times New Roman"/>
                        </a:rPr>
                        <a:t>n</a:t>
                      </a:r>
                      <a:r>
                        <a:rPr lang="ru-RU" sz="2000" dirty="0">
                          <a:effectLst/>
                          <a:latin typeface="Garamond"/>
                          <a:ea typeface="Times New Roman"/>
                        </a:rPr>
                        <a:t> первых членов: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aramond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Garamond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755576" y="476672"/>
            <a:ext cx="79414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Заполним таблицу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736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660382"/>
              </p:ext>
            </p:extLst>
          </p:nvPr>
        </p:nvGraphicFramePr>
        <p:xfrm>
          <a:off x="683568" y="476672"/>
          <a:ext cx="8136904" cy="30243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12019"/>
                <a:gridCol w="2712017"/>
                <a:gridCol w="2712868"/>
              </a:tblGrid>
              <a:tr h="97210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Вставьте пропущенное число: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2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I: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1) 18, 21, 24, 27, .?.</a:t>
                      </a:r>
                      <a:b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2) 2,.?., 6,… </a:t>
                      </a:r>
                      <a:b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3) 1, 3, 9, 27,.?.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Times New Roman"/>
                        </a:rPr>
                        <a:t>II:</a:t>
                      </a:r>
                      <a:r>
                        <a:rPr lang="ru-RU" sz="24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Times New Roman"/>
                        </a:rPr>
                        <a:t>1) 7, 10, 13, 16,.?.</a:t>
                      </a:r>
                      <a:br>
                        <a:rPr lang="ru-RU" sz="24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24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Times New Roman"/>
                        </a:rPr>
                        <a:t>2) 9,.?., 21,… </a:t>
                      </a:r>
                      <a:br>
                        <a:rPr lang="ru-RU" sz="24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24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Times New Roman"/>
                        </a:rPr>
                        <a:t>3) 5, 10, 20, 40,.?.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III: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1) 4, 9, 14, 19,.?.</a:t>
                      </a:r>
                      <a:b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2) 3,.?., 13,…</a:t>
                      </a:r>
                      <a:b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3) 2, 6, 12, 24,.?.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1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9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i="1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«Выпишите последовательность, соответствующую условию задачи». Время 3 минуты.</a:t>
            </a:r>
            <a:endParaRPr lang="ru-RU" sz="2800" b="1" dirty="0" smtClean="0">
              <a:solidFill>
                <a:srgbClr val="00B050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I. 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(Физика) Имеется радиоактивное вещество массой 256г, масса которого за сутки уменьшается вдвое. Какова станет масса вещества на вторые сутки? На третьи? На пятые? (256; 128;64; 32; 16;…)</a:t>
            </a:r>
          </a:p>
          <a:p>
            <a:pPr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/>
                <a:ea typeface="Times New Roman"/>
              </a:rPr>
              <a:t> 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II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(Экономика) Срочный вклад, положенный в сберегательный банк, ежегодно увеличивается на 5%. Каким станет вклад через 5 лет, если вначале он был равен 1000р.? (1000; 1050; 1102,5; 1157,625;1215,5025;…)</a:t>
            </a:r>
            <a:endParaRPr lang="ru-RU" sz="20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4813994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</a:rPr>
              <a:t>Выпишите на доске ваши полученные последовательности. Как получается второй член последовательности? Третий?...</a:t>
            </a:r>
            <a:endParaRPr lang="ru-RU" sz="1600" i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8761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001505"/>
              </p:ext>
            </p:extLst>
          </p:nvPr>
        </p:nvGraphicFramePr>
        <p:xfrm>
          <a:off x="2051720" y="2492896"/>
          <a:ext cx="4366443" cy="36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Формула" r:id="rId3" imgW="545863" imgH="444307" progId="Equation.3">
                  <p:embed/>
                </p:oleObj>
              </mc:Choice>
              <mc:Fallback>
                <p:oleObj name="Формула" r:id="rId3" imgW="545863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492896"/>
                        <a:ext cx="4366443" cy="3600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88640"/>
            <a:ext cx="92256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Знаменатель геометрической </a:t>
            </a:r>
          </a:p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прогрессии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4469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55576" y="101578"/>
            <a:ext cx="838842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ормулу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-го члена геометрической прогрессии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463489"/>
              </p:ext>
            </p:extLst>
          </p:nvPr>
        </p:nvGraphicFramePr>
        <p:xfrm>
          <a:off x="755576" y="1671238"/>
          <a:ext cx="7344816" cy="2765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Формула" r:id="rId3" imgW="812447" imgH="241195" progId="Equation.3">
                  <p:embed/>
                </p:oleObj>
              </mc:Choice>
              <mc:Fallback>
                <p:oleObj name="Формула" r:id="rId3" imgW="812447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671238"/>
                        <a:ext cx="7344816" cy="27658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5604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Picture 13" descr="img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77072"/>
            <a:ext cx="2553011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14" descr="img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42522"/>
            <a:ext cx="2566392" cy="64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23528" y="332656"/>
            <a:ext cx="792698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Найдите по формуле</a:t>
            </a:r>
          </a:p>
          <a:p>
            <a:pPr algn="ctr"/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159" name="Picture 15" descr="img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212766"/>
            <a:ext cx="4680520" cy="12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899592" y="3332105"/>
            <a:ext cx="338742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группа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66926" y="3244334"/>
            <a:ext cx="34574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2</a:t>
            </a:r>
            <a:r>
              <a:rPr lang="ru-RU" sz="3200" b="1" dirty="0" smtClean="0">
                <a:solidFill>
                  <a:srgbClr val="0070C0"/>
                </a:solidFill>
              </a:rPr>
              <a:t> группа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445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772816"/>
            <a:ext cx="74168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400" b="1" dirty="0">
                <a:solidFill>
                  <a:srgbClr val="00B050"/>
                </a:solidFill>
                <a:latin typeface="Times New Roman"/>
                <a:ea typeface="Times New Roman"/>
              </a:rPr>
              <a:t>Домашнее задание: </a:t>
            </a:r>
            <a:endParaRPr lang="ru-RU" sz="4400" b="1" dirty="0" smtClean="0">
              <a:solidFill>
                <a:srgbClr val="00B05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400" i="1" dirty="0" smtClean="0">
                <a:latin typeface="Times New Roman"/>
                <a:ea typeface="Times New Roman"/>
              </a:rPr>
              <a:t>П.27</a:t>
            </a:r>
            <a:r>
              <a:rPr lang="ru-RU" sz="4400" i="1" dirty="0">
                <a:latin typeface="Times New Roman"/>
                <a:ea typeface="Times New Roman"/>
              </a:rPr>
              <a:t>, №№ 625, 627(</a:t>
            </a:r>
            <a:r>
              <a:rPr lang="ru-RU" sz="4400" i="1" dirty="0" err="1">
                <a:latin typeface="Times New Roman"/>
                <a:ea typeface="Times New Roman"/>
              </a:rPr>
              <a:t>б,в</a:t>
            </a:r>
            <a:r>
              <a:rPr lang="ru-RU" sz="4400" i="1" dirty="0">
                <a:latin typeface="Times New Roman"/>
                <a:ea typeface="Times New Roman"/>
              </a:rPr>
              <a:t>), 630</a:t>
            </a:r>
            <a:endParaRPr lang="ru-RU" sz="4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8450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264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Апекс</vt:lpstr>
      <vt:lpstr>Соседство</vt:lpstr>
      <vt:lpstr>Воздушный поток</vt:lpstr>
      <vt:lpstr>Справедливость</vt:lpstr>
      <vt:lpstr>Твердый переплет</vt:lpstr>
      <vt:lpstr>Углы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Моляков С.В.</dc:creator>
  <cp:lastModifiedBy>www.PHILka.RU</cp:lastModifiedBy>
  <cp:revision>7</cp:revision>
  <dcterms:created xsi:type="dcterms:W3CDTF">2013-02-13T16:11:40Z</dcterms:created>
  <dcterms:modified xsi:type="dcterms:W3CDTF">2017-02-19T15:44:52Z</dcterms:modified>
</cp:coreProperties>
</file>