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26"/>
  </p:notesMasterIdLst>
  <p:sldIdLst>
    <p:sldId id="256" r:id="rId2"/>
    <p:sldId id="257" r:id="rId3"/>
    <p:sldId id="258" r:id="rId4"/>
    <p:sldId id="259" r:id="rId5"/>
    <p:sldId id="261" r:id="rId6"/>
    <p:sldId id="260" r:id="rId7"/>
    <p:sldId id="262" r:id="rId8"/>
    <p:sldId id="265" r:id="rId9"/>
    <p:sldId id="264" r:id="rId10"/>
    <p:sldId id="263" r:id="rId11"/>
    <p:sldId id="277" r:id="rId12"/>
    <p:sldId id="267" r:id="rId13"/>
    <p:sldId id="278" r:id="rId14"/>
    <p:sldId id="279" r:id="rId15"/>
    <p:sldId id="268" r:id="rId16"/>
    <p:sldId id="269" r:id="rId17"/>
    <p:sldId id="270" r:id="rId18"/>
    <p:sldId id="271" r:id="rId19"/>
    <p:sldId id="272" r:id="rId20"/>
    <p:sldId id="273" r:id="rId21"/>
    <p:sldId id="274" r:id="rId22"/>
    <p:sldId id="280" r:id="rId23"/>
    <p:sldId id="275" r:id="rId24"/>
    <p:sldId id="27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4660"/>
  </p:normalViewPr>
  <p:slideViewPr>
    <p:cSldViewPr snapToGrid="0">
      <p:cViewPr varScale="1">
        <p:scale>
          <a:sx n="43" d="100"/>
          <a:sy n="43" d="100"/>
        </p:scale>
        <p:origin x="-510"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3182B6-D9C2-450C-A0DA-90B5AD40882C}" type="datetimeFigureOut">
              <a:rPr lang="ru-RU"/>
              <a:pPr/>
              <a:t>14.03.2017</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83FA01-AA07-48AD-BCDC-A8EA1E979235}" type="slidenum">
              <a:rPr lang="ru-RU"/>
              <a:pPr/>
              <a:t>‹#›</a:t>
            </a:fld>
            <a:endParaRPr lang="ru-RU"/>
          </a:p>
        </p:txBody>
      </p:sp>
    </p:spTree>
    <p:extLst>
      <p:ext uri="{BB962C8B-B14F-4D97-AF65-F5344CB8AC3E}">
        <p14:creationId xmlns:p14="http://schemas.microsoft.com/office/powerpoint/2010/main" xmlns="" val="3923457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83FA01-AA07-48AD-BCDC-A8EA1E979235}" type="slidenum">
              <a:rPr lang="ru-RU"/>
              <a:pPr/>
              <a:t>1</a:t>
            </a:fld>
            <a:endParaRPr lang="ru-RU"/>
          </a:p>
        </p:txBody>
      </p:sp>
    </p:spTree>
    <p:extLst>
      <p:ext uri="{BB962C8B-B14F-4D97-AF65-F5344CB8AC3E}">
        <p14:creationId xmlns:p14="http://schemas.microsoft.com/office/powerpoint/2010/main" xmlns="" val="390734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83FA01-AA07-48AD-BCDC-A8EA1E979235}" type="slidenum">
              <a:rPr lang="ru-RU"/>
              <a:pPr/>
              <a:t>10</a:t>
            </a:fld>
            <a:endParaRPr lang="ru-RU"/>
          </a:p>
        </p:txBody>
      </p:sp>
    </p:spTree>
    <p:extLst>
      <p:ext uri="{BB962C8B-B14F-4D97-AF65-F5344CB8AC3E}">
        <p14:creationId xmlns:p14="http://schemas.microsoft.com/office/powerpoint/2010/main" xmlns="" val="2704300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83FA01-AA07-48AD-BCDC-A8EA1E979235}" type="slidenum">
              <a:rPr lang="ru-RU"/>
              <a:pPr/>
              <a:t>11</a:t>
            </a:fld>
            <a:endParaRPr lang="ru-RU"/>
          </a:p>
        </p:txBody>
      </p:sp>
    </p:spTree>
    <p:extLst>
      <p:ext uri="{BB962C8B-B14F-4D97-AF65-F5344CB8AC3E}">
        <p14:creationId xmlns:p14="http://schemas.microsoft.com/office/powerpoint/2010/main" xmlns="" val="4011295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83FA01-AA07-48AD-BCDC-A8EA1E979235}" type="slidenum">
              <a:rPr lang="ru-RU"/>
              <a:pPr/>
              <a:t>12</a:t>
            </a:fld>
            <a:endParaRPr lang="ru-RU"/>
          </a:p>
        </p:txBody>
      </p:sp>
    </p:spTree>
    <p:extLst>
      <p:ext uri="{BB962C8B-B14F-4D97-AF65-F5344CB8AC3E}">
        <p14:creationId xmlns:p14="http://schemas.microsoft.com/office/powerpoint/2010/main" xmlns="" val="2974093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83FA01-AA07-48AD-BCDC-A8EA1E979235}" type="slidenum">
              <a:rPr lang="ru-RU"/>
              <a:pPr/>
              <a:t>13</a:t>
            </a:fld>
            <a:endParaRPr lang="ru-RU"/>
          </a:p>
        </p:txBody>
      </p:sp>
    </p:spTree>
    <p:extLst>
      <p:ext uri="{BB962C8B-B14F-4D97-AF65-F5344CB8AC3E}">
        <p14:creationId xmlns:p14="http://schemas.microsoft.com/office/powerpoint/2010/main" xmlns="" val="2138936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83FA01-AA07-48AD-BCDC-A8EA1E979235}" type="slidenum">
              <a:rPr lang="ru-RU"/>
              <a:pPr/>
              <a:t>14</a:t>
            </a:fld>
            <a:endParaRPr lang="ru-RU"/>
          </a:p>
        </p:txBody>
      </p:sp>
    </p:spTree>
    <p:extLst>
      <p:ext uri="{BB962C8B-B14F-4D97-AF65-F5344CB8AC3E}">
        <p14:creationId xmlns:p14="http://schemas.microsoft.com/office/powerpoint/2010/main" xmlns="" val="1553671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83FA01-AA07-48AD-BCDC-A8EA1E979235}" type="slidenum">
              <a:rPr lang="ru-RU"/>
              <a:pPr/>
              <a:t>15</a:t>
            </a:fld>
            <a:endParaRPr lang="ru-RU"/>
          </a:p>
        </p:txBody>
      </p:sp>
    </p:spTree>
    <p:extLst>
      <p:ext uri="{BB962C8B-B14F-4D97-AF65-F5344CB8AC3E}">
        <p14:creationId xmlns:p14="http://schemas.microsoft.com/office/powerpoint/2010/main" xmlns="" val="4252674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83FA01-AA07-48AD-BCDC-A8EA1E979235}" type="slidenum">
              <a:rPr lang="ru-RU"/>
              <a:pPr/>
              <a:t>16</a:t>
            </a:fld>
            <a:endParaRPr lang="ru-RU"/>
          </a:p>
        </p:txBody>
      </p:sp>
    </p:spTree>
    <p:extLst>
      <p:ext uri="{BB962C8B-B14F-4D97-AF65-F5344CB8AC3E}">
        <p14:creationId xmlns:p14="http://schemas.microsoft.com/office/powerpoint/2010/main" xmlns="" val="1724607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83FA01-AA07-48AD-BCDC-A8EA1E979235}" type="slidenum">
              <a:rPr lang="ru-RU"/>
              <a:pPr/>
              <a:t>17</a:t>
            </a:fld>
            <a:endParaRPr lang="ru-RU"/>
          </a:p>
        </p:txBody>
      </p:sp>
    </p:spTree>
    <p:extLst>
      <p:ext uri="{BB962C8B-B14F-4D97-AF65-F5344CB8AC3E}">
        <p14:creationId xmlns:p14="http://schemas.microsoft.com/office/powerpoint/2010/main" xmlns="" val="796676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83FA01-AA07-48AD-BCDC-A8EA1E979235}" type="slidenum">
              <a:rPr lang="ru-RU"/>
              <a:pPr/>
              <a:t>18</a:t>
            </a:fld>
            <a:endParaRPr lang="ru-RU"/>
          </a:p>
        </p:txBody>
      </p:sp>
    </p:spTree>
    <p:extLst>
      <p:ext uri="{BB962C8B-B14F-4D97-AF65-F5344CB8AC3E}">
        <p14:creationId xmlns:p14="http://schemas.microsoft.com/office/powerpoint/2010/main" xmlns="" val="3160110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83FA01-AA07-48AD-BCDC-A8EA1E979235}" type="slidenum">
              <a:rPr lang="ru-RU"/>
              <a:pPr/>
              <a:t>19</a:t>
            </a:fld>
            <a:endParaRPr lang="ru-RU"/>
          </a:p>
        </p:txBody>
      </p:sp>
    </p:spTree>
    <p:extLst>
      <p:ext uri="{BB962C8B-B14F-4D97-AF65-F5344CB8AC3E}">
        <p14:creationId xmlns:p14="http://schemas.microsoft.com/office/powerpoint/2010/main" xmlns="" val="1811342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83FA01-AA07-48AD-BCDC-A8EA1E979235}" type="slidenum">
              <a:rPr lang="ru-RU"/>
              <a:pPr/>
              <a:t>2</a:t>
            </a:fld>
            <a:endParaRPr lang="ru-RU"/>
          </a:p>
        </p:txBody>
      </p:sp>
    </p:spTree>
    <p:extLst>
      <p:ext uri="{BB962C8B-B14F-4D97-AF65-F5344CB8AC3E}">
        <p14:creationId xmlns:p14="http://schemas.microsoft.com/office/powerpoint/2010/main" xmlns="" val="652824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83FA01-AA07-48AD-BCDC-A8EA1E979235}" type="slidenum">
              <a:rPr lang="ru-RU"/>
              <a:pPr/>
              <a:t>20</a:t>
            </a:fld>
            <a:endParaRPr lang="ru-RU"/>
          </a:p>
        </p:txBody>
      </p:sp>
    </p:spTree>
    <p:extLst>
      <p:ext uri="{BB962C8B-B14F-4D97-AF65-F5344CB8AC3E}">
        <p14:creationId xmlns:p14="http://schemas.microsoft.com/office/powerpoint/2010/main" xmlns="" val="245168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83FA01-AA07-48AD-BCDC-A8EA1E979235}" type="slidenum">
              <a:rPr lang="ru-RU"/>
              <a:pPr/>
              <a:t>21</a:t>
            </a:fld>
            <a:endParaRPr lang="ru-RU"/>
          </a:p>
        </p:txBody>
      </p:sp>
    </p:spTree>
    <p:extLst>
      <p:ext uri="{BB962C8B-B14F-4D97-AF65-F5344CB8AC3E}">
        <p14:creationId xmlns:p14="http://schemas.microsoft.com/office/powerpoint/2010/main" xmlns="" val="1382710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83FA01-AA07-48AD-BCDC-A8EA1E979235}" type="slidenum">
              <a:rPr lang="ru-RU"/>
              <a:pPr/>
              <a:t>22</a:t>
            </a:fld>
            <a:endParaRPr lang="ru-RU"/>
          </a:p>
        </p:txBody>
      </p:sp>
    </p:spTree>
    <p:extLst>
      <p:ext uri="{BB962C8B-B14F-4D97-AF65-F5344CB8AC3E}">
        <p14:creationId xmlns:p14="http://schemas.microsoft.com/office/powerpoint/2010/main" xmlns="" val="2657381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83FA01-AA07-48AD-BCDC-A8EA1E979235}" type="slidenum">
              <a:rPr lang="ru-RU"/>
              <a:pPr/>
              <a:t>23</a:t>
            </a:fld>
            <a:endParaRPr lang="ru-RU"/>
          </a:p>
        </p:txBody>
      </p:sp>
    </p:spTree>
    <p:extLst>
      <p:ext uri="{BB962C8B-B14F-4D97-AF65-F5344CB8AC3E}">
        <p14:creationId xmlns:p14="http://schemas.microsoft.com/office/powerpoint/2010/main" xmlns="" val="3779619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83FA01-AA07-48AD-BCDC-A8EA1E979235}" type="slidenum">
              <a:rPr lang="ru-RU"/>
              <a:pPr/>
              <a:t>24</a:t>
            </a:fld>
            <a:endParaRPr lang="ru-RU"/>
          </a:p>
        </p:txBody>
      </p:sp>
    </p:spTree>
    <p:extLst>
      <p:ext uri="{BB962C8B-B14F-4D97-AF65-F5344CB8AC3E}">
        <p14:creationId xmlns:p14="http://schemas.microsoft.com/office/powerpoint/2010/main" xmlns="" val="998893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83FA01-AA07-48AD-BCDC-A8EA1E979235}" type="slidenum">
              <a:rPr lang="ru-RU"/>
              <a:pPr/>
              <a:t>3</a:t>
            </a:fld>
            <a:endParaRPr lang="ru-RU"/>
          </a:p>
        </p:txBody>
      </p:sp>
    </p:spTree>
    <p:extLst>
      <p:ext uri="{BB962C8B-B14F-4D97-AF65-F5344CB8AC3E}">
        <p14:creationId xmlns:p14="http://schemas.microsoft.com/office/powerpoint/2010/main" xmlns="" val="699151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83FA01-AA07-48AD-BCDC-A8EA1E979235}" type="slidenum">
              <a:rPr lang="ru-RU"/>
              <a:pPr/>
              <a:t>4</a:t>
            </a:fld>
            <a:endParaRPr lang="ru-RU"/>
          </a:p>
        </p:txBody>
      </p:sp>
    </p:spTree>
    <p:extLst>
      <p:ext uri="{BB962C8B-B14F-4D97-AF65-F5344CB8AC3E}">
        <p14:creationId xmlns:p14="http://schemas.microsoft.com/office/powerpoint/2010/main" xmlns="" val="2937457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83FA01-AA07-48AD-BCDC-A8EA1E979235}" type="slidenum">
              <a:rPr lang="ru-RU"/>
              <a:pPr/>
              <a:t>5</a:t>
            </a:fld>
            <a:endParaRPr lang="ru-RU"/>
          </a:p>
        </p:txBody>
      </p:sp>
    </p:spTree>
    <p:extLst>
      <p:ext uri="{BB962C8B-B14F-4D97-AF65-F5344CB8AC3E}">
        <p14:creationId xmlns:p14="http://schemas.microsoft.com/office/powerpoint/2010/main" xmlns="" val="1972038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83FA01-AA07-48AD-BCDC-A8EA1E979235}" type="slidenum">
              <a:rPr lang="ru-RU"/>
              <a:pPr/>
              <a:t>6</a:t>
            </a:fld>
            <a:endParaRPr lang="ru-RU"/>
          </a:p>
        </p:txBody>
      </p:sp>
    </p:spTree>
    <p:extLst>
      <p:ext uri="{BB962C8B-B14F-4D97-AF65-F5344CB8AC3E}">
        <p14:creationId xmlns:p14="http://schemas.microsoft.com/office/powerpoint/2010/main" xmlns="" val="2893969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83FA01-AA07-48AD-BCDC-A8EA1E979235}" type="slidenum">
              <a:rPr lang="ru-RU"/>
              <a:pPr/>
              <a:t>7</a:t>
            </a:fld>
            <a:endParaRPr lang="ru-RU"/>
          </a:p>
        </p:txBody>
      </p:sp>
    </p:spTree>
    <p:extLst>
      <p:ext uri="{BB962C8B-B14F-4D97-AF65-F5344CB8AC3E}">
        <p14:creationId xmlns:p14="http://schemas.microsoft.com/office/powerpoint/2010/main" xmlns="" val="983008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83FA01-AA07-48AD-BCDC-A8EA1E979235}" type="slidenum">
              <a:rPr lang="ru-RU"/>
              <a:pPr/>
              <a:t>8</a:t>
            </a:fld>
            <a:endParaRPr lang="ru-RU"/>
          </a:p>
        </p:txBody>
      </p:sp>
    </p:spTree>
    <p:extLst>
      <p:ext uri="{BB962C8B-B14F-4D97-AF65-F5344CB8AC3E}">
        <p14:creationId xmlns:p14="http://schemas.microsoft.com/office/powerpoint/2010/main" xmlns="" val="2571494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83FA01-AA07-48AD-BCDC-A8EA1E979235}" type="slidenum">
              <a:rPr lang="ru-RU"/>
              <a:pPr/>
              <a:t>9</a:t>
            </a:fld>
            <a:endParaRPr lang="ru-RU"/>
          </a:p>
        </p:txBody>
      </p:sp>
    </p:spTree>
    <p:extLst>
      <p:ext uri="{BB962C8B-B14F-4D97-AF65-F5344CB8AC3E}">
        <p14:creationId xmlns:p14="http://schemas.microsoft.com/office/powerpoint/2010/main" xmlns="" val="868026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dirty="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3/14/2017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Tree>
    <p:extLst>
      <p:ext uri="{BB962C8B-B14F-4D97-AF65-F5344CB8AC3E}">
        <p14:creationId xmlns:p14="http://schemas.microsoft.com/office/powerpoint/2010/main" xmlns="" val="1638917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3/14/2017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Tree>
    <p:extLst>
      <p:ext uri="{BB962C8B-B14F-4D97-AF65-F5344CB8AC3E}">
        <p14:creationId xmlns:p14="http://schemas.microsoft.com/office/powerpoint/2010/main" xmlns="" val="1094963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dirty="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3/14/2017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Tree>
    <p:extLst>
      <p:ext uri="{BB962C8B-B14F-4D97-AF65-F5344CB8AC3E}">
        <p14:creationId xmlns:p14="http://schemas.microsoft.com/office/powerpoint/2010/main" xmlns="" val="3962720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Образец заголовка</a:t>
            </a:r>
            <a:endParaRPr lang="en-US" dirty="0"/>
          </a:p>
        </p:txBody>
      </p:sp>
      <p:sp>
        <p:nvSpPr>
          <p:cNvPr id="3" name="Content Placeholder 2"/>
          <p:cNvSpPr>
            <a:spLocks noGrp="1"/>
          </p:cNvSpPr>
          <p:nvPr>
            <p:ph idx="1"/>
          </p:nvPr>
        </p:nvSpPr>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3/14/2017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Tree>
    <p:extLst>
      <p:ext uri="{BB962C8B-B14F-4D97-AF65-F5344CB8AC3E}">
        <p14:creationId xmlns:p14="http://schemas.microsoft.com/office/powerpoint/2010/main" xmlns="" val="2043568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dirty="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dirty="0"/>
              <a:t>Образец текста</a:t>
            </a:r>
          </a:p>
        </p:txBody>
      </p:sp>
      <p:sp>
        <p:nvSpPr>
          <p:cNvPr id="4" name="Date Placeholder 3"/>
          <p:cNvSpPr>
            <a:spLocks noGrp="1"/>
          </p:cNvSpPr>
          <p:nvPr>
            <p:ph type="dt" sz="half" idx="10"/>
          </p:nvPr>
        </p:nvSpPr>
        <p:spPr/>
        <p:txBody>
          <a:bodyPr/>
          <a:lstStyle/>
          <a:p>
            <a:fld id="{28E80666-FB37-4B36-9149-507F3B0178E3}" type="datetimeFigureOut">
              <a:rPr lang="en-US" smtClean="0"/>
              <a:pPr/>
              <a:t>3/14/2017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Tree>
    <p:extLst>
      <p:ext uri="{BB962C8B-B14F-4D97-AF65-F5344CB8AC3E}">
        <p14:creationId xmlns:p14="http://schemas.microsoft.com/office/powerpoint/2010/main" xmlns="" val="1587584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5" name="Date Placeholder 4"/>
          <p:cNvSpPr>
            <a:spLocks noGrp="1"/>
          </p:cNvSpPr>
          <p:nvPr>
            <p:ph type="dt" sz="half" idx="10"/>
          </p:nvPr>
        </p:nvSpPr>
        <p:spPr/>
        <p:txBody>
          <a:bodyPr/>
          <a:lstStyle/>
          <a:p>
            <a:fld id="{28E80666-FB37-4B36-9149-507F3B0178E3}" type="datetimeFigureOut">
              <a:rPr lang="en-US" smtClean="0"/>
              <a:pPr/>
              <a:t>3/14/2017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dirty="0"/>
          </a:p>
        </p:txBody>
      </p:sp>
    </p:spTree>
    <p:extLst>
      <p:ext uri="{BB962C8B-B14F-4D97-AF65-F5344CB8AC3E}">
        <p14:creationId xmlns:p14="http://schemas.microsoft.com/office/powerpoint/2010/main" xmlns="" val="1993751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dirty="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3/14/2017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dirty="0"/>
          </a:p>
        </p:txBody>
      </p:sp>
    </p:spTree>
    <p:extLst>
      <p:ext uri="{BB962C8B-B14F-4D97-AF65-F5344CB8AC3E}">
        <p14:creationId xmlns:p14="http://schemas.microsoft.com/office/powerpoint/2010/main" xmlns="" val="849565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Образец заголовка</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pPr/>
              <a:t>3/14/2017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dirty="0"/>
          </a:p>
        </p:txBody>
      </p:sp>
    </p:spTree>
    <p:extLst>
      <p:ext uri="{BB962C8B-B14F-4D97-AF65-F5344CB8AC3E}">
        <p14:creationId xmlns:p14="http://schemas.microsoft.com/office/powerpoint/2010/main" xmlns="" val="2314139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3/14/2017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dirty="0"/>
          </a:p>
        </p:txBody>
      </p:sp>
    </p:spTree>
    <p:extLst>
      <p:ext uri="{BB962C8B-B14F-4D97-AF65-F5344CB8AC3E}">
        <p14:creationId xmlns:p14="http://schemas.microsoft.com/office/powerpoint/2010/main" xmlns="" val="1704796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dirty="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dirty="0"/>
              <a:t>Образец текста</a:t>
            </a:r>
          </a:p>
        </p:txBody>
      </p:sp>
      <p:sp>
        <p:nvSpPr>
          <p:cNvPr id="5" name="Date Placeholder 4"/>
          <p:cNvSpPr>
            <a:spLocks noGrp="1"/>
          </p:cNvSpPr>
          <p:nvPr>
            <p:ph type="dt" sz="half" idx="10"/>
          </p:nvPr>
        </p:nvSpPr>
        <p:spPr/>
        <p:txBody>
          <a:bodyPr/>
          <a:lstStyle/>
          <a:p>
            <a:fld id="{28E80666-FB37-4B36-9149-507F3B0178E3}" type="datetimeFigureOut">
              <a:rPr lang="en-US" smtClean="0"/>
              <a:pPr/>
              <a:t>3/14/2017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dirty="0"/>
          </a:p>
        </p:txBody>
      </p:sp>
    </p:spTree>
    <p:extLst>
      <p:ext uri="{BB962C8B-B14F-4D97-AF65-F5344CB8AC3E}">
        <p14:creationId xmlns:p14="http://schemas.microsoft.com/office/powerpoint/2010/main" xmlns="" val="2372835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dirty="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dirty="0"/>
              <a:t>Образец текста</a:t>
            </a:r>
          </a:p>
        </p:txBody>
      </p:sp>
      <p:sp>
        <p:nvSpPr>
          <p:cNvPr id="5" name="Date Placeholder 4"/>
          <p:cNvSpPr>
            <a:spLocks noGrp="1"/>
          </p:cNvSpPr>
          <p:nvPr>
            <p:ph type="dt" sz="half" idx="10"/>
          </p:nvPr>
        </p:nvSpPr>
        <p:spPr/>
        <p:txBody>
          <a:bodyPr/>
          <a:lstStyle/>
          <a:p>
            <a:fld id="{28E80666-FB37-4B36-9149-507F3B0178E3}" type="datetimeFigureOut">
              <a:rPr lang="en-US" smtClean="0"/>
              <a:pPr/>
              <a:t>3/14/2017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dirty="0"/>
          </a:p>
        </p:txBody>
      </p:sp>
    </p:spTree>
    <p:extLst>
      <p:ext uri="{BB962C8B-B14F-4D97-AF65-F5344CB8AC3E}">
        <p14:creationId xmlns:p14="http://schemas.microsoft.com/office/powerpoint/2010/main" xmlns="" val="267775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dirty="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E80666-FB37-4B36-9149-507F3B0178E3}" type="datetimeFigureOut">
              <a:rPr lang="en-US" smtClean="0"/>
              <a:pPr/>
              <a:t>3/14/2017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63A33-8271-4DD0-9C48-789913D7C115}" type="slidenum">
              <a:rPr lang="en-US" smtClean="0"/>
              <a:pPr/>
              <a:t>‹#›</a:t>
            </a:fld>
            <a:endParaRPr lang="en-US" dirty="0"/>
          </a:p>
        </p:txBody>
      </p:sp>
    </p:spTree>
    <p:extLst>
      <p:ext uri="{BB962C8B-B14F-4D97-AF65-F5344CB8AC3E}">
        <p14:creationId xmlns:p14="http://schemas.microsoft.com/office/powerpoint/2010/main" xmlns="" val="133227145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ru-RU" sz="4400" dirty="0" smtClean="0">
                <a:solidFill>
                  <a:schemeClr val="bg1"/>
                </a:solidFill>
                <a:latin typeface="Times New Roman" pitchFamily="18" charset="0"/>
                <a:cs typeface="Times New Roman" pitchFamily="18" charset="0"/>
              </a:rPr>
              <a:t>Герой Советского Союза</a:t>
            </a:r>
            <a:br>
              <a:rPr lang="ru-RU" sz="4400" dirty="0" smtClean="0">
                <a:solidFill>
                  <a:schemeClr val="bg1"/>
                </a:solidFill>
                <a:latin typeface="Times New Roman" pitchFamily="18" charset="0"/>
                <a:cs typeface="Times New Roman" pitchFamily="18" charset="0"/>
              </a:rPr>
            </a:br>
            <a:r>
              <a:rPr lang="ru-RU" sz="4400" dirty="0" smtClean="0">
                <a:solidFill>
                  <a:schemeClr val="bg1"/>
                </a:solidFill>
                <a:latin typeface="Times New Roman" pitchFamily="18" charset="0"/>
                <a:cs typeface="Times New Roman" pitchFamily="18" charset="0"/>
              </a:rPr>
              <a:t>Бабушкин Александр Васильевич</a:t>
            </a:r>
            <a:br>
              <a:rPr lang="ru-RU" sz="4400" dirty="0" smtClean="0">
                <a:solidFill>
                  <a:schemeClr val="bg1"/>
                </a:solidFill>
                <a:latin typeface="Times New Roman" pitchFamily="18" charset="0"/>
                <a:cs typeface="Times New Roman" pitchFamily="18" charset="0"/>
              </a:rPr>
            </a:br>
            <a:r>
              <a:rPr lang="ru-RU" sz="4400" dirty="0" smtClean="0">
                <a:solidFill>
                  <a:schemeClr val="bg1"/>
                </a:solidFill>
                <a:latin typeface="Times New Roman" pitchFamily="18" charset="0"/>
                <a:cs typeface="Times New Roman" pitchFamily="18" charset="0"/>
              </a:rPr>
              <a:t>20.12.1920 - 25.09.1996</a:t>
            </a:r>
            <a:r>
              <a:rPr lang="ru-RU" dirty="0" smtClean="0"/>
              <a:t/>
            </a:r>
            <a:br>
              <a:rPr lang="ru-RU" dirty="0" smtClean="0"/>
            </a:br>
            <a:endParaRPr lang="en-US" dirty="0"/>
          </a:p>
        </p:txBody>
      </p:sp>
    </p:spTree>
    <p:extLst>
      <p:ext uri="{BB962C8B-B14F-4D97-AF65-F5344CB8AC3E}">
        <p14:creationId xmlns:p14="http://schemas.microsoft.com/office/powerpoint/2010/main" xmlns="" val="2849457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l="-16000" r="-1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98695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62" y="76200"/>
            <a:ext cx="9220537" cy="3477875"/>
          </a:xfrm>
          <a:prstGeom prst="rect">
            <a:avLst/>
          </a:prstGeom>
        </p:spPr>
        <p:txBody>
          <a:bodyPr rtlCol="0">
            <a:spAutoFit/>
          </a:bodyPr>
          <a:lstStyle/>
          <a:p>
            <a:r>
              <a:rPr lang="ru-RU" sz="2000" b="1" dirty="0">
                <a:solidFill>
                  <a:srgbClr val="FFFFFF"/>
                </a:solidFill>
              </a:rPr>
              <a:t>Правда, Як-4 обладал высокой скоростью, позволявшей ему тягаться с "Мессерами", и довольно плохо горел в случае попадания в самолёт вражеских снарядов. Тем не менее, к концу 1941 года почти все эти машины были уничтожены, и наш полк перевооружили на Пе-2". Возвращаясь на аэродром, их самолёт отстал от своей группы и был атакован двумя вражескими истребителями. В неравном бою Бабушкину и Скобелеву удалось сбить один "Мессер", второй предпочел убраться восвояси. Это был их первый боевой трофей. Что помогло им тогда выйти победителями из неравного боя ? Прежде всего отличное знание своей машины тактики врага и бесстрашие в борьбе с ним. Александру Бабушкину не удалось привести израненный самолёт на свой аэродром, но он посадил его на территории, занимаемой советскими войсками.</a:t>
            </a:r>
            <a:endParaRPr lang="ru-RU" sz="2000" b="1" dirty="0">
              <a:solidFill>
                <a:srgbClr val="FFFFFF"/>
              </a:solidFill>
              <a:latin typeface="Calibri"/>
            </a:endParaRPr>
          </a:p>
        </p:txBody>
      </p:sp>
      <p:pic>
        <p:nvPicPr>
          <p:cNvPr id="3" name="Рисунок 2" descr="images.jpg"/>
          <p:cNvPicPr>
            <a:picLocks noChangeAspect="1"/>
          </p:cNvPicPr>
          <p:nvPr/>
        </p:nvPicPr>
        <p:blipFill>
          <a:blip r:embed="rId3" cstate="print"/>
          <a:stretch>
            <a:fillRect/>
          </a:stretch>
        </p:blipFill>
        <p:spPr>
          <a:xfrm>
            <a:off x="4493498" y="3545583"/>
            <a:ext cx="4271366" cy="2853852"/>
          </a:xfrm>
          <a:prstGeom prst="rect">
            <a:avLst/>
          </a:prstGeom>
        </p:spPr>
      </p:pic>
      <p:pic>
        <p:nvPicPr>
          <p:cNvPr id="4" name="Рисунок 3" descr="shtrafff.jpg"/>
          <p:cNvPicPr>
            <a:picLocks noChangeAspect="1"/>
          </p:cNvPicPr>
          <p:nvPr/>
        </p:nvPicPr>
        <p:blipFill>
          <a:blip r:embed="rId4" cstate="print"/>
          <a:stretch>
            <a:fillRect/>
          </a:stretch>
        </p:blipFill>
        <p:spPr>
          <a:xfrm>
            <a:off x="190402" y="3638550"/>
            <a:ext cx="4050154" cy="2926651"/>
          </a:xfrm>
          <a:prstGeom prst="rect">
            <a:avLst/>
          </a:prstGeom>
        </p:spPr>
      </p:pic>
    </p:spTree>
    <p:extLst>
      <p:ext uri="{BB962C8B-B14F-4D97-AF65-F5344CB8AC3E}">
        <p14:creationId xmlns:p14="http://schemas.microsoft.com/office/powerpoint/2010/main" xmlns="" val="665404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848" y="104775"/>
            <a:ext cx="9065640" cy="3478213"/>
          </a:xfrm>
          <a:prstGeom prst="rect">
            <a:avLst/>
          </a:prstGeom>
        </p:spPr>
        <p:txBody>
          <a:bodyPr rtlCol="0">
            <a:spAutoFit/>
          </a:bodyPr>
          <a:lstStyle/>
          <a:p>
            <a:r>
              <a:rPr lang="ru-RU" sz="2000" b="1" dirty="0">
                <a:solidFill>
                  <a:srgbClr val="FFFFFF"/>
                </a:solidFill>
              </a:rPr>
              <a:t>Линия фронта быстро продвигалась на восток. Экипаж подбитого бомбардировщика только на 5-е сутки добрался до своего полка. </a:t>
            </a:r>
            <a:r>
              <a:rPr lang="ru-RU" sz="2000" b="1" dirty="0" err="1">
                <a:solidFill>
                  <a:srgbClr val="FFFFFF"/>
                </a:solidFill>
              </a:rPr>
              <a:t>Появлениеих</a:t>
            </a:r>
            <a:r>
              <a:rPr lang="ru-RU" sz="2000" b="1" dirty="0">
                <a:solidFill>
                  <a:srgbClr val="FFFFFF"/>
                </a:solidFill>
              </a:rPr>
              <a:t> в части было большой и приятной неожиданностью для всех,  так как экипаж уже считали погибшим. 27 мая 1942 года </a:t>
            </a:r>
            <a:r>
              <a:rPr lang="ru-RU" sz="2000" b="1" dirty="0" err="1">
                <a:solidFill>
                  <a:srgbClr val="FFFFFF"/>
                </a:solidFill>
              </a:rPr>
              <a:t>А.В.Бабушкин</a:t>
            </a:r>
            <a:r>
              <a:rPr lang="ru-RU" sz="2000" b="1" dirty="0">
                <a:solidFill>
                  <a:srgbClr val="FFFFFF"/>
                </a:solidFill>
              </a:rPr>
              <a:t> в составе экипажа лётчика Зубкова получил задание сфотографировать район Спас-Деменска, где противник сосредоточил войска и боевую технику. Объект прикрывался плотным огнём зенитной артиллерии и истребителями. Экипаж точно вышел на цель и после нескольких заходов прорвался к </a:t>
            </a:r>
            <a:r>
              <a:rPr lang="ru-RU" sz="2000" b="1" dirty="0" err="1">
                <a:solidFill>
                  <a:srgbClr val="FFFFFF"/>
                </a:solidFill>
              </a:rPr>
              <a:t>к</a:t>
            </a:r>
            <a:r>
              <a:rPr lang="ru-RU" sz="2000" b="1" dirty="0">
                <a:solidFill>
                  <a:srgbClr val="FFFFFF"/>
                </a:solidFill>
              </a:rPr>
              <a:t> объекту через завесу зенитного огня и заснял его. На обратном пути разведчик был атакован звеном «</a:t>
            </a:r>
            <a:r>
              <a:rPr lang="ru-RU" sz="2000" b="1" dirty="0" err="1">
                <a:solidFill>
                  <a:srgbClr val="FFFFFF"/>
                </a:solidFill>
              </a:rPr>
              <a:t>хейнкелей</a:t>
            </a:r>
            <a:r>
              <a:rPr lang="ru-RU" sz="2000" b="1" dirty="0">
                <a:solidFill>
                  <a:srgbClr val="FFFFFF"/>
                </a:solidFill>
              </a:rPr>
              <a:t>». В коротком ожесточённом бою один «</a:t>
            </a:r>
            <a:r>
              <a:rPr lang="ru-RU" sz="2000" b="1" dirty="0" err="1">
                <a:solidFill>
                  <a:srgbClr val="FFFFFF"/>
                </a:solidFill>
              </a:rPr>
              <a:t>хейнкель</a:t>
            </a:r>
            <a:r>
              <a:rPr lang="ru-RU" sz="2000" b="1" dirty="0">
                <a:solidFill>
                  <a:srgbClr val="FFFFFF"/>
                </a:solidFill>
              </a:rPr>
              <a:t>» был сбит; от остальных лётчик сумел уйти и вернуться на свой аэродром.</a:t>
            </a:r>
            <a:endParaRPr lang="ru-RU" sz="2000" b="1" dirty="0">
              <a:solidFill>
                <a:srgbClr val="FFFFFF"/>
              </a:solidFill>
              <a:latin typeface="Calibri"/>
            </a:endParaRPr>
          </a:p>
        </p:txBody>
      </p:sp>
      <p:pic>
        <p:nvPicPr>
          <p:cNvPr id="3" name="Рисунок 2" descr="0_cc29c_e4e8e95a_XL.jpg"/>
          <p:cNvPicPr>
            <a:picLocks noChangeAspect="1"/>
          </p:cNvPicPr>
          <p:nvPr/>
        </p:nvPicPr>
        <p:blipFill>
          <a:blip r:embed="rId3" cstate="print"/>
          <a:stretch>
            <a:fillRect/>
          </a:stretch>
        </p:blipFill>
        <p:spPr>
          <a:xfrm>
            <a:off x="133350" y="3826551"/>
            <a:ext cx="4182623" cy="2726649"/>
          </a:xfrm>
          <a:prstGeom prst="rect">
            <a:avLst/>
          </a:prstGeom>
        </p:spPr>
      </p:pic>
      <p:pic>
        <p:nvPicPr>
          <p:cNvPr id="4" name="Рисунок 3" descr="img.jpg"/>
          <p:cNvPicPr>
            <a:picLocks noChangeAspect="1"/>
          </p:cNvPicPr>
          <p:nvPr/>
        </p:nvPicPr>
        <p:blipFill>
          <a:blip r:embed="rId4" cstate="print"/>
          <a:stretch>
            <a:fillRect/>
          </a:stretch>
        </p:blipFill>
        <p:spPr>
          <a:xfrm>
            <a:off x="4455418" y="3629025"/>
            <a:ext cx="4486943" cy="2513237"/>
          </a:xfrm>
          <a:prstGeom prst="rect">
            <a:avLst/>
          </a:prstGeom>
        </p:spPr>
      </p:pic>
    </p:spTree>
    <p:extLst>
      <p:ext uri="{BB962C8B-B14F-4D97-AF65-F5344CB8AC3E}">
        <p14:creationId xmlns:p14="http://schemas.microsoft.com/office/powerpoint/2010/main" xmlns="" val="3330901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860602" cy="4093428"/>
          </a:xfrm>
          <a:prstGeom prst="rect">
            <a:avLst/>
          </a:prstGeom>
        </p:spPr>
        <p:txBody>
          <a:bodyPr rtlCol="0">
            <a:spAutoFit/>
          </a:bodyPr>
          <a:lstStyle/>
          <a:p>
            <a:r>
              <a:rPr lang="ru-RU" sz="2000" b="1" dirty="0">
                <a:solidFill>
                  <a:srgbClr val="FFFFFF"/>
                </a:solidFill>
              </a:rPr>
              <a:t>27 октября 1942 года экипаж самолёта Пе-2, в составе которого находился </a:t>
            </a:r>
            <a:r>
              <a:rPr lang="ru-RU" sz="2000" b="1" dirty="0" err="1">
                <a:solidFill>
                  <a:srgbClr val="FFFFFF"/>
                </a:solidFill>
              </a:rPr>
              <a:t>А.В.Бабушкин</a:t>
            </a:r>
            <a:r>
              <a:rPr lang="ru-RU" sz="2000" b="1" dirty="0">
                <a:solidFill>
                  <a:srgbClr val="FFFFFF"/>
                </a:solidFill>
              </a:rPr>
              <a:t>, вылетел в район Брянска с заданием сфотографировать оборонительные сооружения противника. При подходе к цели самолёт- разведчик был атакован тремя «</a:t>
            </a:r>
            <a:r>
              <a:rPr lang="ru-RU" sz="2000" b="1" dirty="0" err="1">
                <a:solidFill>
                  <a:srgbClr val="FFFFFF"/>
                </a:solidFill>
              </a:rPr>
              <a:t>мессершмиттами</a:t>
            </a:r>
            <a:r>
              <a:rPr lang="ru-RU" sz="2000" b="1" dirty="0">
                <a:solidFill>
                  <a:srgbClr val="FFFFFF"/>
                </a:solidFill>
              </a:rPr>
              <a:t>». Пилот В.П. </a:t>
            </a:r>
            <a:r>
              <a:rPr lang="ru-RU" sz="2000" b="1" dirty="0" err="1">
                <a:solidFill>
                  <a:srgbClr val="FFFFFF"/>
                </a:solidFill>
              </a:rPr>
              <a:t>Гольцев</a:t>
            </a:r>
            <a:r>
              <a:rPr lang="ru-RU" sz="2000" b="1" dirty="0">
                <a:solidFill>
                  <a:srgbClr val="FFFFFF"/>
                </a:solidFill>
              </a:rPr>
              <a:t> резким манёвром сумел уйти от вражеских истребителей в облака. Над самой целью разведчик прорвался через заградительный зенитный огонь и сфотографировал вражескую оборону и сосредоточение танков. Обнаружив вражеский аэродром, лётчики прошли над ним также с включёнными фотоаппаратами. Ценные разведывательные данные были доставлены командованию</a:t>
            </a:r>
            <a:endParaRPr lang="ru-RU" sz="2000" b="1" dirty="0">
              <a:solidFill>
                <a:srgbClr val="FFFFFF"/>
              </a:solidFill>
              <a:latin typeface="Calibri"/>
            </a:endParaRPr>
          </a:p>
        </p:txBody>
      </p:sp>
      <p:pic>
        <p:nvPicPr>
          <p:cNvPr id="4" name="Рисунок 3" descr="BabushkinAl1920.jpg.JPG"/>
          <p:cNvPicPr>
            <a:picLocks noChangeAspect="1"/>
          </p:cNvPicPr>
          <p:nvPr/>
        </p:nvPicPr>
        <p:blipFill>
          <a:blip r:embed="rId3" cstate="print"/>
          <a:stretch>
            <a:fillRect/>
          </a:stretch>
        </p:blipFill>
        <p:spPr>
          <a:xfrm>
            <a:off x="6673606" y="127635"/>
            <a:ext cx="2413053" cy="3529012"/>
          </a:xfrm>
          <a:prstGeom prst="rect">
            <a:avLst/>
          </a:prstGeom>
        </p:spPr>
      </p:pic>
      <p:pic>
        <p:nvPicPr>
          <p:cNvPr id="5" name="Рисунок 4" descr="1267996174_9-11.jpg"/>
          <p:cNvPicPr>
            <a:picLocks noChangeAspect="1"/>
          </p:cNvPicPr>
          <p:nvPr/>
        </p:nvPicPr>
        <p:blipFill>
          <a:blip r:embed="rId4" cstate="print"/>
          <a:stretch>
            <a:fillRect/>
          </a:stretch>
        </p:blipFill>
        <p:spPr>
          <a:xfrm>
            <a:off x="180975" y="4087813"/>
            <a:ext cx="3740982" cy="2539550"/>
          </a:xfrm>
          <a:prstGeom prst="rect">
            <a:avLst/>
          </a:prstGeom>
        </p:spPr>
      </p:pic>
      <p:pic>
        <p:nvPicPr>
          <p:cNvPr id="6" name="Рисунок 5" descr="301 (1).jpg"/>
          <p:cNvPicPr>
            <a:picLocks noChangeAspect="1"/>
          </p:cNvPicPr>
          <p:nvPr/>
        </p:nvPicPr>
        <p:blipFill>
          <a:blip r:embed="rId5" cstate="print"/>
          <a:stretch>
            <a:fillRect/>
          </a:stretch>
        </p:blipFill>
        <p:spPr>
          <a:xfrm>
            <a:off x="4464937" y="3781425"/>
            <a:ext cx="3907384" cy="2765146"/>
          </a:xfrm>
          <a:prstGeom prst="rect">
            <a:avLst/>
          </a:prstGeom>
        </p:spPr>
      </p:pic>
    </p:spTree>
    <p:extLst>
      <p:ext uri="{BB962C8B-B14F-4D97-AF65-F5344CB8AC3E}">
        <p14:creationId xmlns:p14="http://schemas.microsoft.com/office/powerpoint/2010/main" xmlns="" val="206166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93" y="38100"/>
            <a:ext cx="9067045" cy="3478213"/>
          </a:xfrm>
          <a:prstGeom prst="rect">
            <a:avLst/>
          </a:prstGeom>
        </p:spPr>
        <p:txBody>
          <a:bodyPr rtlCol="0">
            <a:spAutoFit/>
          </a:bodyPr>
          <a:lstStyle/>
          <a:p>
            <a:r>
              <a:rPr lang="ru-RU" sz="2000" b="1" dirty="0">
                <a:solidFill>
                  <a:srgbClr val="FFFFFF"/>
                </a:solidFill>
              </a:rPr>
              <a:t>10 ноября 1942 года </a:t>
            </a:r>
            <a:r>
              <a:rPr lang="ru-RU" sz="2000" b="1" dirty="0" err="1">
                <a:solidFill>
                  <a:srgbClr val="FFFFFF"/>
                </a:solidFill>
              </a:rPr>
              <a:t>А.В.Бабушкин</a:t>
            </a:r>
            <a:r>
              <a:rPr lang="ru-RU" sz="2000" b="1" dirty="0">
                <a:solidFill>
                  <a:srgbClr val="FFFFFF"/>
                </a:solidFill>
              </a:rPr>
              <a:t> в составе того же экипажа совершил боевой вылет с целью проведения аэрофотосъёмки обороны противника на участке Ржев – Сычёвка. Сильный огонь противника не позволил заснять с первого захода весь заданный участок. Вскоре появились два немецких истребителя. Уйти от них было трудно, а вступать в открытый бой с истребителями лётчики права не имели, не выполнив поставленной задачи. Пилоту пришлось, как и в предыдущем полёте, применить всё своё лётное мастерство и, маневрируя с применением пикирования, ухода в облака, полёта на малой высоте, оторваться от нападавших. Выйдя из боя, лётчик снова зашёл на цель, и штурман </a:t>
            </a:r>
            <a:r>
              <a:rPr lang="ru-RU" sz="2000" b="1" dirty="0" err="1">
                <a:solidFill>
                  <a:srgbClr val="FFFFFF"/>
                </a:solidFill>
              </a:rPr>
              <a:t>А.В.Бабушкин</a:t>
            </a:r>
            <a:r>
              <a:rPr lang="ru-RU" sz="2000" b="1" dirty="0">
                <a:solidFill>
                  <a:srgbClr val="FFFFFF"/>
                </a:solidFill>
              </a:rPr>
              <a:t>, включив </a:t>
            </a:r>
            <a:r>
              <a:rPr lang="ru-RU" sz="2000" b="1" dirty="0" err="1">
                <a:solidFill>
                  <a:srgbClr val="FFFFFF"/>
                </a:solidFill>
              </a:rPr>
              <a:t>фотоаппараты,заснял</a:t>
            </a:r>
            <a:r>
              <a:rPr lang="ru-RU" sz="2000" b="1" dirty="0">
                <a:solidFill>
                  <a:srgbClr val="FFFFFF"/>
                </a:solidFill>
              </a:rPr>
              <a:t> весь участок обороны. Выполнив задание, экипаж благополучно вернулся на свой аэродром.</a:t>
            </a:r>
            <a:endParaRPr lang="ru-RU" sz="2000" b="1" dirty="0">
              <a:solidFill>
                <a:srgbClr val="FFFFFF"/>
              </a:solidFill>
              <a:latin typeface="Calibri"/>
            </a:endParaRPr>
          </a:p>
        </p:txBody>
      </p:sp>
      <p:pic>
        <p:nvPicPr>
          <p:cNvPr id="3" name="Рисунок 2" descr="30843154.jpg"/>
          <p:cNvPicPr>
            <a:picLocks noChangeAspect="1"/>
          </p:cNvPicPr>
          <p:nvPr/>
        </p:nvPicPr>
        <p:blipFill>
          <a:blip r:embed="rId3" cstate="print"/>
          <a:stretch>
            <a:fillRect/>
          </a:stretch>
        </p:blipFill>
        <p:spPr>
          <a:xfrm>
            <a:off x="247523" y="3609975"/>
            <a:ext cx="4047936" cy="2755885"/>
          </a:xfrm>
          <a:prstGeom prst="rect">
            <a:avLst/>
          </a:prstGeom>
        </p:spPr>
      </p:pic>
      <p:pic>
        <p:nvPicPr>
          <p:cNvPr id="4" name="Рисунок 3" descr="567687и-2.jpg"/>
          <p:cNvPicPr>
            <a:picLocks noChangeAspect="1"/>
          </p:cNvPicPr>
          <p:nvPr/>
        </p:nvPicPr>
        <p:blipFill>
          <a:blip r:embed="rId4" cstate="print"/>
          <a:stretch>
            <a:fillRect/>
          </a:stretch>
        </p:blipFill>
        <p:spPr>
          <a:xfrm>
            <a:off x="4674380" y="3523596"/>
            <a:ext cx="3993941" cy="2852785"/>
          </a:xfrm>
          <a:prstGeom prst="rect">
            <a:avLst/>
          </a:prstGeom>
        </p:spPr>
      </p:pic>
    </p:spTree>
    <p:extLst>
      <p:ext uri="{BB962C8B-B14F-4D97-AF65-F5344CB8AC3E}">
        <p14:creationId xmlns:p14="http://schemas.microsoft.com/office/powerpoint/2010/main" xmlns="" val="2377723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 y="-47625"/>
            <a:ext cx="9292522" cy="3170099"/>
          </a:xfrm>
          <a:prstGeom prst="rect">
            <a:avLst/>
          </a:prstGeom>
        </p:spPr>
        <p:txBody>
          <a:bodyPr rtlCol="0">
            <a:spAutoFit/>
          </a:bodyPr>
          <a:lstStyle/>
          <a:p>
            <a:r>
              <a:rPr lang="ru-RU" sz="2000" b="1" dirty="0">
                <a:solidFill>
                  <a:srgbClr val="FFFFFF"/>
                </a:solidFill>
              </a:rPr>
              <a:t>С августа 1942 года </a:t>
            </a:r>
            <a:r>
              <a:rPr lang="ru-RU" sz="2000" b="1" dirty="0" err="1">
                <a:solidFill>
                  <a:srgbClr val="FFFFFF"/>
                </a:solidFill>
              </a:rPr>
              <a:t>А.В.Бабушкин</a:t>
            </a:r>
            <a:r>
              <a:rPr lang="ru-RU" sz="2000" b="1" dirty="0">
                <a:solidFill>
                  <a:srgbClr val="FFFFFF"/>
                </a:solidFill>
              </a:rPr>
              <a:t> сражался уже в составе 10-го отдельного разведывательного авиационного полка. Особенно много боевых вылетов он совершил в 1944 – 1945 годах над территорией Белоруссии и Восточной Пруссии, когда советские войска успешно наступали и данные о противнике требовалось непрерывно уточнять. В наградном листе Бабушкина есть итоговые данные о результатах его работы с лета 1944 года по Март 1945 года. Только за это время им заснято около 24000 кв. км территории, разведано и сфотографировано 182 действующих аэродрома, 1085 железнодорожных эшелонов, 36 речных и морских транспортов, тысячи автомашин, 686 танков, большое количество огневых точек и артиллерийских батарей противника</a:t>
            </a:r>
            <a:endParaRPr lang="ru-RU" sz="2000" b="1" dirty="0">
              <a:solidFill>
                <a:srgbClr val="FFFFFF"/>
              </a:solidFill>
              <a:latin typeface="Calibri"/>
            </a:endParaRPr>
          </a:p>
        </p:txBody>
      </p:sp>
      <p:pic>
        <p:nvPicPr>
          <p:cNvPr id="3" name="Рисунок 2" descr="52691051_babushkin_av.jpg"/>
          <p:cNvPicPr>
            <a:picLocks noChangeAspect="1"/>
          </p:cNvPicPr>
          <p:nvPr/>
        </p:nvPicPr>
        <p:blipFill>
          <a:blip r:embed="rId3" cstate="print"/>
          <a:srcRect l="5238"/>
          <a:stretch>
            <a:fillRect/>
          </a:stretch>
        </p:blipFill>
        <p:spPr>
          <a:xfrm>
            <a:off x="6283281" y="2838450"/>
            <a:ext cx="2529592" cy="3559177"/>
          </a:xfrm>
          <a:prstGeom prst="rect">
            <a:avLst/>
          </a:prstGeom>
        </p:spPr>
      </p:pic>
      <p:pic>
        <p:nvPicPr>
          <p:cNvPr id="4" name="Рисунок 3" descr="загруженное (2).jpg"/>
          <p:cNvPicPr>
            <a:picLocks noChangeAspect="1"/>
          </p:cNvPicPr>
          <p:nvPr/>
        </p:nvPicPr>
        <p:blipFill>
          <a:blip r:embed="rId4" cstate="print"/>
          <a:stretch>
            <a:fillRect/>
          </a:stretch>
        </p:blipFill>
        <p:spPr>
          <a:xfrm>
            <a:off x="409365" y="3228975"/>
            <a:ext cx="4814887" cy="3115114"/>
          </a:xfrm>
          <a:prstGeom prst="rect">
            <a:avLst/>
          </a:prstGeom>
        </p:spPr>
      </p:pic>
    </p:spTree>
    <p:extLst>
      <p:ext uri="{BB962C8B-B14F-4D97-AF65-F5344CB8AC3E}">
        <p14:creationId xmlns:p14="http://schemas.microsoft.com/office/powerpoint/2010/main" xmlns="" val="2033873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8" y="47625"/>
            <a:ext cx="9179498" cy="3170099"/>
          </a:xfrm>
          <a:prstGeom prst="rect">
            <a:avLst/>
          </a:prstGeom>
        </p:spPr>
        <p:txBody>
          <a:bodyPr rtlCol="0">
            <a:spAutoFit/>
          </a:bodyPr>
          <a:lstStyle/>
          <a:p>
            <a:r>
              <a:rPr lang="ru-RU" sz="2000" b="1" dirty="0">
                <a:solidFill>
                  <a:srgbClr val="FFFFFF"/>
                </a:solidFill>
              </a:rPr>
              <a:t>В годы войны </a:t>
            </a:r>
            <a:r>
              <a:rPr lang="ru-RU" sz="2000" b="1" dirty="0" err="1">
                <a:solidFill>
                  <a:srgbClr val="FFFFFF"/>
                </a:solidFill>
              </a:rPr>
              <a:t>авиаразведчик</a:t>
            </a:r>
            <a:r>
              <a:rPr lang="ru-RU" sz="2000" b="1" dirty="0">
                <a:solidFill>
                  <a:srgbClr val="FFFFFF"/>
                </a:solidFill>
              </a:rPr>
              <a:t> не избежал и воздушных боёв. В 19 из них он принимал самое активное участие, в составе экипажа сбил 3 вражеских самолёта. Вот лишь один из таких полётов. Как - то в Январе 1945 года экипаж Бабушкина получил задачу разведать вражеские укрепления в </a:t>
            </a:r>
            <a:r>
              <a:rPr lang="ru-RU" sz="2000" b="1" dirty="0" err="1">
                <a:solidFill>
                  <a:srgbClr val="FFFFFF"/>
                </a:solidFill>
              </a:rPr>
              <a:t>Пиллау</a:t>
            </a:r>
            <a:r>
              <a:rPr lang="ru-RU" sz="2000" b="1" dirty="0">
                <a:solidFill>
                  <a:srgbClr val="FFFFFF"/>
                </a:solidFill>
              </a:rPr>
              <a:t> и Кёнигсберге, строительство которых началось ещё задолго до начала войны. Немецкое командование, учитывая важность удержания Восточной Пруссии, приняло необходимые меры по усилению войск, оборонявшихся на Кёнигсбергском направлении. Поэтому каждый боевой вылет за линию фронта представлялся для нас здесь особенно трудным и опасным. Так было и на этот раз</a:t>
            </a:r>
            <a:endParaRPr lang="ru-RU" sz="2000" b="1" dirty="0">
              <a:solidFill>
                <a:srgbClr val="FFFFFF"/>
              </a:solidFill>
              <a:latin typeface="Calibri"/>
            </a:endParaRPr>
          </a:p>
        </p:txBody>
      </p:sp>
      <p:pic>
        <p:nvPicPr>
          <p:cNvPr id="3" name="Рисунок 2" descr="002.jpg"/>
          <p:cNvPicPr>
            <a:picLocks noChangeAspect="1"/>
          </p:cNvPicPr>
          <p:nvPr/>
        </p:nvPicPr>
        <p:blipFill>
          <a:blip r:embed="rId3" cstate="print"/>
          <a:stretch>
            <a:fillRect/>
          </a:stretch>
        </p:blipFill>
        <p:spPr>
          <a:xfrm>
            <a:off x="180882" y="3495675"/>
            <a:ext cx="4231989" cy="2823208"/>
          </a:xfrm>
          <a:prstGeom prst="rect">
            <a:avLst/>
          </a:prstGeom>
        </p:spPr>
      </p:pic>
      <p:pic>
        <p:nvPicPr>
          <p:cNvPr id="5" name="Рисунок 4" descr="pic_12.jpg"/>
          <p:cNvPicPr>
            <a:picLocks noChangeAspect="1"/>
          </p:cNvPicPr>
          <p:nvPr/>
        </p:nvPicPr>
        <p:blipFill>
          <a:blip r:embed="rId4" cstate="print"/>
          <a:stretch>
            <a:fillRect/>
          </a:stretch>
        </p:blipFill>
        <p:spPr>
          <a:xfrm>
            <a:off x="4798776" y="2857500"/>
            <a:ext cx="3755036" cy="3825024"/>
          </a:xfrm>
          <a:prstGeom prst="rect">
            <a:avLst/>
          </a:prstGeom>
        </p:spPr>
      </p:pic>
    </p:spTree>
    <p:extLst>
      <p:ext uri="{BB962C8B-B14F-4D97-AF65-F5344CB8AC3E}">
        <p14:creationId xmlns:p14="http://schemas.microsoft.com/office/powerpoint/2010/main" xmlns="" val="1995210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059565" cy="4094163"/>
          </a:xfrm>
          <a:prstGeom prst="rect">
            <a:avLst/>
          </a:prstGeom>
        </p:spPr>
        <p:txBody>
          <a:bodyPr rtlCol="0">
            <a:spAutoFit/>
          </a:bodyPr>
          <a:lstStyle/>
          <a:p>
            <a:r>
              <a:rPr lang="ru-RU" sz="2000" b="1" dirty="0">
                <a:solidFill>
                  <a:srgbClr val="FFFFFF"/>
                </a:solidFill>
              </a:rPr>
              <a:t>Когда Бабушкин вышел на объект и приступил к его фотографированию, зенитная артиллерия врага открыла яростный огонь. Кольцо разрывов быстро сужалось. Пришлось уйти и скрыться в облаках. Вернуться в часть, не выполнив задания командования, Александр не имел права, этого никогда не было в его фронтовой биографии. Выждав некоторое время вне зоны зенитного огня, Бабушкин вышел к порту </a:t>
            </a:r>
            <a:r>
              <a:rPr lang="ru-RU" sz="2000" b="1" dirty="0" err="1">
                <a:solidFill>
                  <a:srgbClr val="FFFFFF"/>
                </a:solidFill>
              </a:rPr>
              <a:t>Пиллау</a:t>
            </a:r>
            <a:r>
              <a:rPr lang="ru-RU" sz="2000" b="1" dirty="0">
                <a:solidFill>
                  <a:srgbClr val="FFFFFF"/>
                </a:solidFill>
              </a:rPr>
              <a:t> с другой стороны и продолжил аэрофотосъемку. Но в это время неожиданно появились два "</a:t>
            </a:r>
            <a:r>
              <a:rPr lang="ru-RU" sz="2000" b="1" dirty="0" err="1">
                <a:solidFill>
                  <a:srgbClr val="FFFFFF"/>
                </a:solidFill>
              </a:rPr>
              <a:t>Фоккера</a:t>
            </a:r>
            <a:r>
              <a:rPr lang="ru-RU" sz="2000" b="1" dirty="0">
                <a:solidFill>
                  <a:srgbClr val="FFFFFF"/>
                </a:solidFill>
              </a:rPr>
              <a:t>". Один из них стал заходить с хвоста, однако тут же был сражён меткой пулемётной очередью</a:t>
            </a:r>
            <a:endParaRPr lang="ru-RU" sz="2000" b="1" dirty="0">
              <a:solidFill>
                <a:srgbClr val="FFFFFF"/>
              </a:solidFill>
              <a:latin typeface="Calibri"/>
            </a:endParaRPr>
          </a:p>
        </p:txBody>
      </p:sp>
      <p:pic>
        <p:nvPicPr>
          <p:cNvPr id="3" name="Рисунок 2" descr="8369.jpg"/>
          <p:cNvPicPr>
            <a:picLocks noChangeAspect="1"/>
          </p:cNvPicPr>
          <p:nvPr/>
        </p:nvPicPr>
        <p:blipFill>
          <a:blip r:embed="rId3" cstate="print"/>
          <a:stretch>
            <a:fillRect/>
          </a:stretch>
        </p:blipFill>
        <p:spPr>
          <a:xfrm>
            <a:off x="6207120" y="219075"/>
            <a:ext cx="2554859" cy="3348711"/>
          </a:xfrm>
          <a:prstGeom prst="rect">
            <a:avLst/>
          </a:prstGeom>
        </p:spPr>
      </p:pic>
      <p:pic>
        <p:nvPicPr>
          <p:cNvPr id="4" name="Рисунок 3" descr="30843168.jpg"/>
          <p:cNvPicPr>
            <a:picLocks noChangeAspect="1"/>
          </p:cNvPicPr>
          <p:nvPr/>
        </p:nvPicPr>
        <p:blipFill>
          <a:blip r:embed="rId4" cstate="print"/>
          <a:stretch>
            <a:fillRect/>
          </a:stretch>
        </p:blipFill>
        <p:spPr>
          <a:xfrm>
            <a:off x="3875088" y="3781425"/>
            <a:ext cx="4176659" cy="2753825"/>
          </a:xfrm>
          <a:prstGeom prst="rect">
            <a:avLst/>
          </a:prstGeom>
        </p:spPr>
      </p:pic>
      <p:pic>
        <p:nvPicPr>
          <p:cNvPr id="5" name="Рисунок 4" descr="1345758362_i-16.jpeg"/>
          <p:cNvPicPr>
            <a:picLocks noChangeAspect="1"/>
          </p:cNvPicPr>
          <p:nvPr/>
        </p:nvPicPr>
        <p:blipFill>
          <a:blip r:embed="rId5" cstate="print"/>
          <a:stretch>
            <a:fillRect/>
          </a:stretch>
        </p:blipFill>
        <p:spPr>
          <a:xfrm>
            <a:off x="95250" y="4143375"/>
            <a:ext cx="3642609" cy="2340613"/>
          </a:xfrm>
          <a:prstGeom prst="rect">
            <a:avLst/>
          </a:prstGeom>
        </p:spPr>
      </p:pic>
    </p:spTree>
    <p:extLst>
      <p:ext uri="{BB962C8B-B14F-4D97-AF65-F5344CB8AC3E}">
        <p14:creationId xmlns:p14="http://schemas.microsoft.com/office/powerpoint/2010/main" xmlns="" val="1881666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2" y="0"/>
            <a:ext cx="6143572" cy="4094163"/>
          </a:xfrm>
          <a:prstGeom prst="rect">
            <a:avLst/>
          </a:prstGeom>
        </p:spPr>
        <p:txBody>
          <a:bodyPr rtlCol="0">
            <a:spAutoFit/>
          </a:bodyPr>
          <a:lstStyle/>
          <a:p>
            <a:r>
              <a:rPr lang="ru-RU" sz="2000" b="1" dirty="0">
                <a:solidFill>
                  <a:srgbClr val="FFFFFF"/>
                </a:solidFill>
              </a:rPr>
              <a:t>Второй немецкий пилот пришёл в замешательство. Воспользовавшись этим, Бабушкин уклонился от дальнейшего воздушного боя, благополучно вернулся на свой аэродром, доставив важные данные о системе оборонительных сооружений противника. Об объеме боевой работы воздушного разведчика могут свидетельствовать такие цифры: в ходе Белорусской и Восточно-Прусской операций экипаж, в составе которого он летал, обнаружил и сфотографировал 2132 самолета, 185железнодорожных эшелонов, 687 танков, 36 морских и речных транспортов, провел 19 воздушных боев…</a:t>
            </a:r>
            <a:endParaRPr lang="ru-RU" sz="2000" b="1" dirty="0">
              <a:solidFill>
                <a:srgbClr val="FFFFFF"/>
              </a:solidFill>
              <a:latin typeface="Calibri"/>
            </a:endParaRPr>
          </a:p>
        </p:txBody>
      </p:sp>
      <p:pic>
        <p:nvPicPr>
          <p:cNvPr id="3" name="Рисунок 2" descr="1304675552_10-527.jpg"/>
          <p:cNvPicPr>
            <a:picLocks noChangeAspect="1"/>
          </p:cNvPicPr>
          <p:nvPr/>
        </p:nvPicPr>
        <p:blipFill>
          <a:blip r:embed="rId3" cstate="print"/>
          <a:stretch>
            <a:fillRect/>
          </a:stretch>
        </p:blipFill>
        <p:spPr>
          <a:xfrm>
            <a:off x="209443" y="4191000"/>
            <a:ext cx="4083034" cy="2360382"/>
          </a:xfrm>
          <a:prstGeom prst="rect">
            <a:avLst/>
          </a:prstGeom>
        </p:spPr>
      </p:pic>
      <p:pic>
        <p:nvPicPr>
          <p:cNvPr id="4" name="Рисунок 3" descr="dubrovno_samolet_voyna_pe-2.jpeg"/>
          <p:cNvPicPr>
            <a:picLocks noChangeAspect="1"/>
          </p:cNvPicPr>
          <p:nvPr/>
        </p:nvPicPr>
        <p:blipFill>
          <a:blip r:embed="rId4" cstate="print"/>
          <a:stretch>
            <a:fillRect/>
          </a:stretch>
        </p:blipFill>
        <p:spPr>
          <a:xfrm>
            <a:off x="4560888" y="4246330"/>
            <a:ext cx="4445030" cy="2300520"/>
          </a:xfrm>
          <a:prstGeom prst="rect">
            <a:avLst/>
          </a:prstGeom>
        </p:spPr>
      </p:pic>
      <p:pic>
        <p:nvPicPr>
          <p:cNvPr id="5" name="Рисунок 4" descr="35833752.jpg"/>
          <p:cNvPicPr>
            <a:picLocks noChangeAspect="1"/>
          </p:cNvPicPr>
          <p:nvPr/>
        </p:nvPicPr>
        <p:blipFill>
          <a:blip r:embed="rId5" cstate="print"/>
          <a:srcRect l="37323"/>
          <a:stretch>
            <a:fillRect/>
          </a:stretch>
        </p:blipFill>
        <p:spPr>
          <a:xfrm>
            <a:off x="6073839" y="666750"/>
            <a:ext cx="3002258" cy="2976559"/>
          </a:xfrm>
          <a:prstGeom prst="rect">
            <a:avLst/>
          </a:prstGeom>
        </p:spPr>
      </p:pic>
    </p:spTree>
    <p:extLst>
      <p:ext uri="{BB962C8B-B14F-4D97-AF65-F5344CB8AC3E}">
        <p14:creationId xmlns:p14="http://schemas.microsoft.com/office/powerpoint/2010/main" xmlns="" val="3451355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93551" cy="3786188"/>
          </a:xfrm>
          <a:prstGeom prst="rect">
            <a:avLst/>
          </a:prstGeom>
        </p:spPr>
        <p:txBody>
          <a:bodyPr rtlCol="0">
            <a:spAutoFit/>
          </a:bodyPr>
          <a:lstStyle/>
          <a:p>
            <a:r>
              <a:rPr lang="ru-RU" sz="2000" b="1" dirty="0">
                <a:solidFill>
                  <a:srgbClr val="FFFFFF"/>
                </a:solidFill>
              </a:rPr>
              <a:t>К 1 Марта 1945 года штурман эскадрильи 10-го отдельного разведывательного авиационного полка (1-я Воздушная армия, 3-й Белорусский фронт) Капитан А. В. Бабушкин произвёл 163 боевых вылета на воздушную разведку, из них около трети - на аэрофотосъёмку, участвовал в 19 воздушных схватках., в которых его экипаж сбил три самолёта. Перед наступлением советских войск в Белоруссии и Восточной Пруссии его экипаж, воевавший в составе 10-го отдельного разведывательного авиационного полка, сфотографировал территорию общей площадью около 24 000 квадратных километров, разведал и сфотографировал 182 действующих аэродрома, 185 железнодорожных эшелонов, 36 морских и речных транспортных судов, тысячи автомашин, около 700 танков, большое количество огневых точек и артиллерийских батарей противника. Войну закончил под Кёнигсбергом</a:t>
            </a:r>
            <a:endParaRPr lang="ru-RU" sz="2000" b="1" dirty="0">
              <a:solidFill>
                <a:srgbClr val="FFFFFF"/>
              </a:solidFill>
              <a:latin typeface="Calibri"/>
            </a:endParaRPr>
          </a:p>
        </p:txBody>
      </p:sp>
      <p:pic>
        <p:nvPicPr>
          <p:cNvPr id="3" name="Рисунок 2" descr="1329917790_pobeda.jpg"/>
          <p:cNvPicPr>
            <a:picLocks noChangeAspect="1"/>
          </p:cNvPicPr>
          <p:nvPr/>
        </p:nvPicPr>
        <p:blipFill>
          <a:blip r:embed="rId3" cstate="print"/>
          <a:stretch>
            <a:fillRect/>
          </a:stretch>
        </p:blipFill>
        <p:spPr>
          <a:xfrm>
            <a:off x="133350" y="3778250"/>
            <a:ext cx="4493597" cy="2701923"/>
          </a:xfrm>
          <a:prstGeom prst="rect">
            <a:avLst/>
          </a:prstGeom>
        </p:spPr>
      </p:pic>
      <p:pic>
        <p:nvPicPr>
          <p:cNvPr id="4" name="Рисунок 3" descr="загруженное (1).jpg"/>
          <p:cNvPicPr>
            <a:picLocks noChangeAspect="1"/>
          </p:cNvPicPr>
          <p:nvPr/>
        </p:nvPicPr>
        <p:blipFill>
          <a:blip r:embed="rId4" cstate="print"/>
          <a:stretch>
            <a:fillRect/>
          </a:stretch>
        </p:blipFill>
        <p:spPr>
          <a:xfrm>
            <a:off x="4759325" y="3495675"/>
            <a:ext cx="4051197" cy="2830057"/>
          </a:xfrm>
          <a:prstGeom prst="rect">
            <a:avLst/>
          </a:prstGeom>
        </p:spPr>
      </p:pic>
    </p:spTree>
    <p:extLst>
      <p:ext uri="{BB962C8B-B14F-4D97-AF65-F5344CB8AC3E}">
        <p14:creationId xmlns:p14="http://schemas.microsoft.com/office/powerpoint/2010/main" xmlns="" val="509932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2910" y="95250"/>
            <a:ext cx="6045720" cy="1384995"/>
          </a:xfrm>
          <a:prstGeom prst="rect">
            <a:avLst/>
          </a:prstGeom>
        </p:spPr>
        <p:txBody>
          <a:bodyPr rtlCol="0">
            <a:spAutoFit/>
          </a:bodyPr>
          <a:lstStyle/>
          <a:p>
            <a:r>
              <a:rPr lang="ru-RU" sz="2800" dirty="0">
                <a:solidFill>
                  <a:srgbClr val="FFFFFF"/>
                </a:solidFill>
              </a:rPr>
              <a:t>Бабушкин, Александр Васильевич 20.12.1920 - 25.09.1996</a:t>
            </a:r>
            <a:endParaRPr lang="ru-RU" sz="2800" dirty="0">
              <a:solidFill>
                <a:srgbClr val="FFFFFF"/>
              </a:solidFill>
              <a:latin typeface="Calibri"/>
            </a:endParaRPr>
          </a:p>
          <a:p>
            <a:r>
              <a:rPr lang="ru-RU" sz="2800" dirty="0">
                <a:solidFill>
                  <a:srgbClr val="FFFFFF"/>
                </a:solidFill>
              </a:rPr>
              <a:t> Герой Советского Союза</a:t>
            </a:r>
            <a:endParaRPr lang="ru-RU" sz="2800" dirty="0">
              <a:solidFill>
                <a:srgbClr val="FFFFFF"/>
              </a:solidFill>
              <a:latin typeface="Calibri"/>
            </a:endParaRPr>
          </a:p>
        </p:txBody>
      </p:sp>
      <p:pic>
        <p:nvPicPr>
          <p:cNvPr id="3" name="Рисунок 2" descr="398597_15_i_013.jpg"/>
          <p:cNvPicPr>
            <a:picLocks noChangeAspect="1"/>
          </p:cNvPicPr>
          <p:nvPr/>
        </p:nvPicPr>
        <p:blipFill>
          <a:blip r:embed="rId3" cstate="print"/>
          <a:stretch>
            <a:fillRect/>
          </a:stretch>
        </p:blipFill>
        <p:spPr>
          <a:xfrm>
            <a:off x="2633079" y="2194560"/>
            <a:ext cx="3610967" cy="4493754"/>
          </a:xfrm>
          <a:prstGeom prst="rect">
            <a:avLst/>
          </a:prstGeom>
        </p:spPr>
      </p:pic>
    </p:spTree>
    <p:extLst>
      <p:ext uri="{BB962C8B-B14F-4D97-AF65-F5344CB8AC3E}">
        <p14:creationId xmlns:p14="http://schemas.microsoft.com/office/powerpoint/2010/main" xmlns="" val="328416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75" y="0"/>
            <a:ext cx="9152042" cy="3170099"/>
          </a:xfrm>
          <a:prstGeom prst="rect">
            <a:avLst/>
          </a:prstGeom>
        </p:spPr>
        <p:txBody>
          <a:bodyPr rtlCol="0">
            <a:spAutoFit/>
          </a:bodyPr>
          <a:lstStyle/>
          <a:p>
            <a:r>
              <a:rPr lang="ru-RU" sz="2000" b="1" dirty="0">
                <a:solidFill>
                  <a:srgbClr val="FFFFFF"/>
                </a:solidFill>
              </a:rPr>
              <a:t>9 Апреля 1945 года Указом Президиума Верховного Совета СССР штурману эскадрильи 10-го отдельного разведывательного авиационного полка Капитану Александру Васильевичу Бабушкину за образцовое выполнение боевых заданий и проявленные при этом мужество и отвагу было присвоено звание Героя Советского Союза. Орден Ленина и Золотую Звезду Героя вручал ему командующий 1-й Воздушной армией Генерал - Полковник Т. Т. </a:t>
            </a:r>
            <a:r>
              <a:rPr lang="ru-RU" sz="2000" b="1" dirty="0" err="1">
                <a:solidFill>
                  <a:srgbClr val="FFFFFF"/>
                </a:solidFill>
              </a:rPr>
              <a:t>Хрюкин</a:t>
            </a:r>
            <a:r>
              <a:rPr lang="ru-RU" sz="2000" b="1" dirty="0">
                <a:solidFill>
                  <a:srgbClr val="FFFFFF"/>
                </a:solidFill>
              </a:rPr>
              <a:t>. Вместе с Бабушкиным награды получили и его боевые друзья - однополчане Иван Васильевич Глушков, Василий Александрович Демидов и Иван Илларионович Каминский, с каждым из которых он не раз вылетал на выполнение боевых заданий.</a:t>
            </a:r>
            <a:endParaRPr lang="ru-RU" sz="2000" b="1" dirty="0">
              <a:solidFill>
                <a:srgbClr val="FFFFFF"/>
              </a:solidFill>
              <a:latin typeface="Calibri"/>
            </a:endParaRPr>
          </a:p>
        </p:txBody>
      </p:sp>
      <p:pic>
        <p:nvPicPr>
          <p:cNvPr id="3" name="Рисунок 2" descr="0003-002-Vo-vtoroj-chasti-rasskaza-my-okazyvaemsja-na-balu-u-gubernskogo.jpg"/>
          <p:cNvPicPr>
            <a:picLocks noChangeAspect="1"/>
          </p:cNvPicPr>
          <p:nvPr/>
        </p:nvPicPr>
        <p:blipFill>
          <a:blip r:embed="rId3" cstate="print"/>
          <a:stretch>
            <a:fillRect/>
          </a:stretch>
        </p:blipFill>
        <p:spPr>
          <a:xfrm>
            <a:off x="523607" y="3610326"/>
            <a:ext cx="2688704" cy="2941824"/>
          </a:xfrm>
          <a:prstGeom prst="rect">
            <a:avLst/>
          </a:prstGeom>
        </p:spPr>
      </p:pic>
      <p:sp>
        <p:nvSpPr>
          <p:cNvPr id="4" name="TextBox 3"/>
          <p:cNvSpPr txBox="1"/>
          <p:nvPr/>
        </p:nvSpPr>
        <p:spPr>
          <a:xfrm>
            <a:off x="495529" y="3076575"/>
            <a:ext cx="2743200" cy="523220"/>
          </a:xfrm>
          <a:prstGeom prst="rect">
            <a:avLst/>
          </a:prstGeom>
        </p:spPr>
        <p:txBody>
          <a:bodyPr rtlCol="0">
            <a:spAutoFit/>
          </a:bodyPr>
          <a:lstStyle/>
          <a:p>
            <a:pPr algn="ctr"/>
            <a:r>
              <a:rPr lang="ru-RU" sz="2800" b="1" dirty="0">
                <a:solidFill>
                  <a:srgbClr val="FFFFFF"/>
                </a:solidFill>
                <a:latin typeface="Calibri"/>
              </a:rPr>
              <a:t>Орден Ленина</a:t>
            </a:r>
          </a:p>
        </p:txBody>
      </p:sp>
      <p:pic>
        <p:nvPicPr>
          <p:cNvPr id="5" name="Рисунок 4" descr="загруженное.jpg"/>
          <p:cNvPicPr>
            <a:picLocks noChangeAspect="1"/>
          </p:cNvPicPr>
          <p:nvPr/>
        </p:nvPicPr>
        <p:blipFill>
          <a:blip r:embed="rId4" cstate="print"/>
          <a:stretch>
            <a:fillRect/>
          </a:stretch>
        </p:blipFill>
        <p:spPr>
          <a:xfrm>
            <a:off x="4198374" y="3706761"/>
            <a:ext cx="3801203" cy="2843202"/>
          </a:xfrm>
          <a:prstGeom prst="rect">
            <a:avLst/>
          </a:prstGeom>
        </p:spPr>
      </p:pic>
      <p:sp>
        <p:nvSpPr>
          <p:cNvPr id="6" name="TextBox 5"/>
          <p:cNvSpPr txBox="1"/>
          <p:nvPr/>
        </p:nvSpPr>
        <p:spPr>
          <a:xfrm>
            <a:off x="4226935" y="3137895"/>
            <a:ext cx="4134474" cy="523220"/>
          </a:xfrm>
          <a:prstGeom prst="rect">
            <a:avLst/>
          </a:prstGeom>
        </p:spPr>
        <p:txBody>
          <a:bodyPr rtlCol="0">
            <a:spAutoFit/>
          </a:bodyPr>
          <a:lstStyle/>
          <a:p>
            <a:r>
              <a:rPr lang="ru-RU" sz="2800" b="1" dirty="0">
                <a:solidFill>
                  <a:srgbClr val="FFFFFF"/>
                </a:solidFill>
              </a:rPr>
              <a:t>Золотая Звезда Героя</a:t>
            </a:r>
            <a:endParaRPr lang="ru-RU" sz="2800" b="1" dirty="0"/>
          </a:p>
        </p:txBody>
      </p:sp>
    </p:spTree>
    <p:extLst>
      <p:ext uri="{BB962C8B-B14F-4D97-AF65-F5344CB8AC3E}">
        <p14:creationId xmlns:p14="http://schemas.microsoft.com/office/powerpoint/2010/main" xmlns="" val="2796028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28" y="152400"/>
            <a:ext cx="9194747" cy="2862263"/>
          </a:xfrm>
          <a:prstGeom prst="rect">
            <a:avLst/>
          </a:prstGeom>
        </p:spPr>
        <p:txBody>
          <a:bodyPr rtlCol="0">
            <a:spAutoFit/>
          </a:bodyPr>
          <a:lstStyle/>
          <a:p>
            <a:r>
              <a:rPr lang="ru-RU" sz="2000" b="1" dirty="0">
                <a:solidFill>
                  <a:srgbClr val="FFFFFF"/>
                </a:solidFill>
              </a:rPr>
              <a:t>Родина отметила Александра Васильевича и многими другими наградами: двумя орденами Красного Знамени, орденом Александра Невского, орденами Отечественной войны 1-й и 2-й степеней, четырьмя орденами Красной Звезды, а также рядом медалей Когда закончилась Великая Отечественная война, перед Бабушкиным встал вопрос: как быть дальше? Теоретическая база военного училища сковывала дальнейший рост офицера - авиатора. Нужны были более глубокие и масштабные знания по военному искусству. И он обратился к командованию с просьбой направить его на учёбу в </a:t>
            </a:r>
            <a:r>
              <a:rPr lang="ru-RU" sz="2000" b="1" dirty="0" err="1">
                <a:solidFill>
                  <a:srgbClr val="FFFFFF"/>
                </a:solidFill>
              </a:rPr>
              <a:t>Военно</a:t>
            </a:r>
            <a:r>
              <a:rPr lang="ru-RU" sz="2000" b="1" dirty="0">
                <a:solidFill>
                  <a:srgbClr val="FFFFFF"/>
                </a:solidFill>
              </a:rPr>
              <a:t> - Воздушную академию. В Сентябре 1945 года он стал слушателем академии.</a:t>
            </a:r>
            <a:endParaRPr lang="ru-RU" sz="2000" b="1" dirty="0">
              <a:solidFill>
                <a:srgbClr val="FFFFFF"/>
              </a:solidFill>
              <a:latin typeface="Calibri"/>
            </a:endParaRPr>
          </a:p>
        </p:txBody>
      </p:sp>
      <p:sp>
        <p:nvSpPr>
          <p:cNvPr id="3" name="TextBox 2"/>
          <p:cNvSpPr txBox="1"/>
          <p:nvPr/>
        </p:nvSpPr>
        <p:spPr>
          <a:xfrm>
            <a:off x="394978" y="6353174"/>
            <a:ext cx="4218690" cy="461665"/>
          </a:xfrm>
          <a:prstGeom prst="rect">
            <a:avLst/>
          </a:prstGeom>
        </p:spPr>
        <p:txBody>
          <a:bodyPr rtlCol="0">
            <a:spAutoFit/>
          </a:bodyPr>
          <a:lstStyle/>
          <a:p>
            <a:pPr algn="just"/>
            <a:r>
              <a:rPr lang="ru-RU" sz="2400" b="1" dirty="0">
                <a:solidFill>
                  <a:srgbClr val="FFFFFF"/>
                </a:solidFill>
              </a:rPr>
              <a:t>Орден Красного Знамени</a:t>
            </a:r>
          </a:p>
        </p:txBody>
      </p:sp>
      <p:pic>
        <p:nvPicPr>
          <p:cNvPr id="4" name="Рисунок 3" descr="ORBanRS2833.jpg"/>
          <p:cNvPicPr>
            <a:picLocks noChangeAspect="1"/>
          </p:cNvPicPr>
          <p:nvPr/>
        </p:nvPicPr>
        <p:blipFill>
          <a:blip r:embed="rId3" cstate="print"/>
          <a:stretch>
            <a:fillRect/>
          </a:stretch>
        </p:blipFill>
        <p:spPr>
          <a:xfrm>
            <a:off x="913932" y="2996160"/>
            <a:ext cx="2888027" cy="3359000"/>
          </a:xfrm>
          <a:prstGeom prst="rect">
            <a:avLst/>
          </a:prstGeom>
        </p:spPr>
      </p:pic>
      <p:sp>
        <p:nvSpPr>
          <p:cNvPr id="5" name="TextBox 4"/>
          <p:cNvSpPr txBox="1"/>
          <p:nvPr/>
        </p:nvSpPr>
        <p:spPr>
          <a:xfrm>
            <a:off x="4902863" y="6276975"/>
            <a:ext cx="4148527" cy="461665"/>
          </a:xfrm>
          <a:prstGeom prst="rect">
            <a:avLst/>
          </a:prstGeom>
        </p:spPr>
        <p:txBody>
          <a:bodyPr rtlCol="0">
            <a:spAutoFit/>
          </a:bodyPr>
          <a:lstStyle/>
          <a:p>
            <a:pPr algn="ctr"/>
            <a:r>
              <a:rPr lang="ru-RU" sz="2400" b="1" dirty="0">
                <a:solidFill>
                  <a:srgbClr val="FFFFFF"/>
                </a:solidFill>
                <a:latin typeface="Calibri"/>
              </a:rPr>
              <a:t>Орден Александра Невского</a:t>
            </a:r>
          </a:p>
        </p:txBody>
      </p:sp>
      <p:pic>
        <p:nvPicPr>
          <p:cNvPr id="6" name="Рисунок 5" descr="ONevskA.jpg"/>
          <p:cNvPicPr>
            <a:picLocks noChangeAspect="1"/>
          </p:cNvPicPr>
          <p:nvPr/>
        </p:nvPicPr>
        <p:blipFill>
          <a:blip r:embed="rId4" cstate="print"/>
          <a:stretch>
            <a:fillRect/>
          </a:stretch>
        </p:blipFill>
        <p:spPr>
          <a:xfrm>
            <a:off x="5121826" y="3050903"/>
            <a:ext cx="2980648" cy="3229692"/>
          </a:xfrm>
          <a:prstGeom prst="rect">
            <a:avLst/>
          </a:prstGeom>
        </p:spPr>
      </p:pic>
    </p:spTree>
    <p:extLst>
      <p:ext uri="{BB962C8B-B14F-4D97-AF65-F5344CB8AC3E}">
        <p14:creationId xmlns:p14="http://schemas.microsoft.com/office/powerpoint/2010/main" xmlns="" val="4077327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563" y="1405881"/>
            <a:ext cx="4190947" cy="954107"/>
          </a:xfrm>
          <a:prstGeom prst="rect">
            <a:avLst/>
          </a:prstGeom>
        </p:spPr>
        <p:txBody>
          <a:bodyPr rtlCol="0">
            <a:spAutoFit/>
          </a:bodyPr>
          <a:lstStyle/>
          <a:p>
            <a:r>
              <a:rPr lang="ru-RU" sz="2800" b="1" dirty="0">
                <a:solidFill>
                  <a:srgbClr val="FFFFFF"/>
                </a:solidFill>
              </a:rPr>
              <a:t>Орден Отечественной Войны первой степени</a:t>
            </a:r>
            <a:endParaRPr lang="ru-RU" sz="2800" b="1" dirty="0">
              <a:solidFill>
                <a:srgbClr val="FFFFFF"/>
              </a:solidFill>
              <a:latin typeface="Calibri"/>
            </a:endParaRPr>
          </a:p>
        </p:txBody>
      </p:sp>
      <p:pic>
        <p:nvPicPr>
          <p:cNvPr id="3" name="Рисунок 2" descr="orden-otechestvennoy-voyny-1stj-a.jpg"/>
          <p:cNvPicPr>
            <a:picLocks noChangeAspect="1"/>
          </p:cNvPicPr>
          <p:nvPr/>
        </p:nvPicPr>
        <p:blipFill>
          <a:blip r:embed="rId3" cstate="print"/>
          <a:stretch>
            <a:fillRect/>
          </a:stretch>
        </p:blipFill>
        <p:spPr>
          <a:xfrm>
            <a:off x="533127" y="2790825"/>
            <a:ext cx="3473423" cy="3664929"/>
          </a:xfrm>
          <a:prstGeom prst="rect">
            <a:avLst/>
          </a:prstGeom>
        </p:spPr>
      </p:pic>
      <p:pic>
        <p:nvPicPr>
          <p:cNvPr id="4" name="Рисунок 3" descr="2003021001b.jpg"/>
          <p:cNvPicPr>
            <a:picLocks noChangeAspect="1"/>
          </p:cNvPicPr>
          <p:nvPr/>
        </p:nvPicPr>
        <p:blipFill>
          <a:blip r:embed="rId4" cstate="print"/>
          <a:stretch>
            <a:fillRect/>
          </a:stretch>
        </p:blipFill>
        <p:spPr>
          <a:xfrm>
            <a:off x="4845743" y="1809750"/>
            <a:ext cx="3712876" cy="3577123"/>
          </a:xfrm>
          <a:prstGeom prst="rect">
            <a:avLst/>
          </a:prstGeom>
        </p:spPr>
      </p:pic>
      <p:sp>
        <p:nvSpPr>
          <p:cNvPr id="5" name="TextBox 4"/>
          <p:cNvSpPr txBox="1"/>
          <p:nvPr/>
        </p:nvSpPr>
        <p:spPr>
          <a:xfrm>
            <a:off x="4779102" y="872130"/>
            <a:ext cx="3712876" cy="523220"/>
          </a:xfrm>
          <a:prstGeom prst="rect">
            <a:avLst/>
          </a:prstGeom>
        </p:spPr>
        <p:txBody>
          <a:bodyPr rtlCol="0">
            <a:spAutoFit/>
          </a:bodyPr>
          <a:lstStyle/>
          <a:p>
            <a:pPr algn="ctr"/>
            <a:r>
              <a:rPr lang="ru-RU" sz="2800" dirty="0">
                <a:solidFill>
                  <a:srgbClr val="FFFFFF"/>
                </a:solidFill>
                <a:latin typeface="Calibri"/>
              </a:rPr>
              <a:t>Орден Красной Звезды</a:t>
            </a:r>
          </a:p>
        </p:txBody>
      </p:sp>
    </p:spTree>
    <p:extLst>
      <p:ext uri="{BB962C8B-B14F-4D97-AF65-F5344CB8AC3E}">
        <p14:creationId xmlns:p14="http://schemas.microsoft.com/office/powerpoint/2010/main" xmlns="" val="2639724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40" y="-33579"/>
            <a:ext cx="5807414" cy="4401205"/>
          </a:xfrm>
          <a:prstGeom prst="rect">
            <a:avLst/>
          </a:prstGeom>
        </p:spPr>
        <p:txBody>
          <a:bodyPr rtlCol="0">
            <a:spAutoFit/>
          </a:bodyPr>
          <a:lstStyle/>
          <a:p>
            <a:r>
              <a:rPr lang="ru-RU" sz="2000" b="1" dirty="0">
                <a:solidFill>
                  <a:srgbClr val="FFFFFF"/>
                </a:solidFill>
              </a:rPr>
              <a:t>Учёба в прославленной академии дала очень многое Бабушкину. Он проявил недюжинные способности, и командование аттестовало его для работы в Главном штабе ВВС. Там он проработал 20 лет и в 1977 году в чине Полковника был уволен в отставку. Состояние здоровья не позволило Бабушкину продолжать службу в кадрах. Но связь с ВВС он не порывал, активно участвовал в общественной работе. Часто Александра </a:t>
            </a:r>
            <a:r>
              <a:rPr lang="ru-RU" sz="2000" b="1" dirty="0" err="1">
                <a:solidFill>
                  <a:srgbClr val="FFFFFF"/>
                </a:solidFill>
              </a:rPr>
              <a:t>Васильевичаможно</a:t>
            </a:r>
            <a:r>
              <a:rPr lang="ru-RU" sz="2000" b="1" dirty="0">
                <a:solidFill>
                  <a:srgbClr val="FFFFFF"/>
                </a:solidFill>
              </a:rPr>
              <a:t> было видеть в школе, среди допризывников, трудящихся столицы. Ему было что рассказать слушателям о прошедшей войне... Умер 25 сентября 1996 года. Похоронен в Москве на Рогожском кладбище.</a:t>
            </a:r>
            <a:endParaRPr lang="ru-RU" sz="2000" b="1" dirty="0">
              <a:solidFill>
                <a:srgbClr val="FFFFFF"/>
              </a:solidFill>
              <a:latin typeface="Calibri"/>
            </a:endParaRPr>
          </a:p>
        </p:txBody>
      </p:sp>
      <p:pic>
        <p:nvPicPr>
          <p:cNvPr id="3" name="Рисунок 2" descr="Могила_Героя_Советского_Союза_Александра_Бабушкина.JPG"/>
          <p:cNvPicPr>
            <a:picLocks noChangeAspect="1"/>
          </p:cNvPicPr>
          <p:nvPr/>
        </p:nvPicPr>
        <p:blipFill>
          <a:blip r:embed="rId3" cstate="print"/>
          <a:stretch>
            <a:fillRect/>
          </a:stretch>
        </p:blipFill>
        <p:spPr>
          <a:xfrm>
            <a:off x="5645433" y="971550"/>
            <a:ext cx="3425319" cy="4562930"/>
          </a:xfrm>
          <a:prstGeom prst="rect">
            <a:avLst/>
          </a:prstGeom>
        </p:spPr>
      </p:pic>
      <p:pic>
        <p:nvPicPr>
          <p:cNvPr id="4" name="Рисунок 3" descr="img-20140622125308-985.jpg"/>
          <p:cNvPicPr>
            <a:picLocks noChangeAspect="1"/>
          </p:cNvPicPr>
          <p:nvPr/>
        </p:nvPicPr>
        <p:blipFill>
          <a:blip r:embed="rId4" cstate="print"/>
          <a:stretch>
            <a:fillRect/>
          </a:stretch>
        </p:blipFill>
        <p:spPr>
          <a:xfrm>
            <a:off x="1037693" y="4391025"/>
            <a:ext cx="3586918" cy="2410632"/>
          </a:xfrm>
          <a:prstGeom prst="rect">
            <a:avLst/>
          </a:prstGeom>
        </p:spPr>
      </p:pic>
    </p:spTree>
    <p:extLst>
      <p:ext uri="{BB962C8B-B14F-4D97-AF65-F5344CB8AC3E}">
        <p14:creationId xmlns:p14="http://schemas.microsoft.com/office/powerpoint/2010/main" xmlns="" val="1784535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109389"/>
            <a:ext cx="9144000" cy="40626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Библиография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1"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Аполлонова</a:t>
            </a:r>
            <a:r>
              <a:rPr kumimoji="0" lang="ru-RU" sz="2400" b="0"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А. М. </a:t>
            </a:r>
            <a:r>
              <a:rPr kumimoji="0" lang="ru-RU"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Туляки – Герои Советского Союза/А.М. </a:t>
            </a:r>
            <a:r>
              <a:rPr kumimoji="0" lang="ru-RU"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Аполлонова</a:t>
            </a:r>
            <a:r>
              <a:rPr kumimoji="0" lang="ru-RU"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 Тула: </a:t>
            </a:r>
            <a:r>
              <a:rPr kumimoji="0" lang="ru-RU"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Приокское</a:t>
            </a:r>
            <a:r>
              <a:rPr kumimoji="0" lang="ru-RU"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книжное изд., М., 1988.</a:t>
            </a:r>
            <a:endParaRPr kumimoji="0" lang="ru-RU"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Бессмертен подвиг их высокий. Сб./Тула: </a:t>
            </a:r>
            <a:r>
              <a:rPr kumimoji="0" lang="ru-RU"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Приокское</a:t>
            </a:r>
            <a:r>
              <a:rPr kumimoji="0" lang="ru-RU"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кн. изд., 1983.</a:t>
            </a:r>
            <a:endParaRPr kumimoji="0" lang="ru-RU"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Герои огненных лет. Книга 5. / М.: Московский рабочий, 1982.</a:t>
            </a:r>
            <a:endParaRPr kumimoji="0" lang="ru-RU"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Герои Советского Союза. Краткий биографический словарь. Том 1/ М.: </a:t>
            </a:r>
            <a:r>
              <a:rPr kumimoji="0" lang="ru-RU"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Военгиз</a:t>
            </a:r>
            <a:r>
              <a:rPr kumimoji="0" lang="ru-RU"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1987.</a:t>
            </a:r>
            <a:endParaRPr kumimoji="0" lang="ru-RU"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Дриго</a:t>
            </a:r>
            <a:r>
              <a:rPr kumimoji="0" lang="ru-RU"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С. В. За подвигом — подвиг/ С.В. </a:t>
            </a:r>
            <a:r>
              <a:rPr kumimoji="0" lang="ru-RU"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Дриго</a:t>
            </a:r>
            <a:r>
              <a:rPr kumimoji="0" lang="ru-RU"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 Калининградское кн. изд.,1984.</a:t>
            </a:r>
            <a:endParaRPr kumimoji="0" lang="ru-RU"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587560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21" y="114300"/>
            <a:ext cx="9109959" cy="2678113"/>
          </a:xfrm>
          <a:prstGeom prst="rect">
            <a:avLst/>
          </a:prstGeom>
        </p:spPr>
        <p:txBody>
          <a:bodyPr rtlCol="0">
            <a:spAutoFit/>
          </a:bodyPr>
          <a:lstStyle/>
          <a:p>
            <a:r>
              <a:rPr lang="ru-RU" sz="2400" b="1" dirty="0">
                <a:solidFill>
                  <a:srgbClr val="FFFFFF"/>
                </a:solidFill>
              </a:rPr>
              <a:t>Родился 20 Декабря 1920 года в деревне </a:t>
            </a:r>
            <a:r>
              <a:rPr lang="ru-RU" sz="2400" b="1" dirty="0" err="1">
                <a:solidFill>
                  <a:srgbClr val="FFFFFF"/>
                </a:solidFill>
              </a:rPr>
              <a:t>Красино</a:t>
            </a:r>
            <a:r>
              <a:rPr lang="ru-RU" sz="2400" b="1" dirty="0">
                <a:solidFill>
                  <a:srgbClr val="FFFFFF"/>
                </a:solidFill>
              </a:rPr>
              <a:t> - </a:t>
            </a:r>
            <a:r>
              <a:rPr lang="ru-RU" sz="2400" b="1" dirty="0" err="1">
                <a:solidFill>
                  <a:srgbClr val="FFFFFF"/>
                </a:solidFill>
              </a:rPr>
              <a:t>Убережное</a:t>
            </a:r>
            <a:r>
              <a:rPr lang="ru-RU" sz="2400" b="1" dirty="0">
                <a:solidFill>
                  <a:srgbClr val="FFFFFF"/>
                </a:solidFill>
              </a:rPr>
              <a:t> </a:t>
            </a:r>
            <a:r>
              <a:rPr lang="ru-RU" sz="2400" b="1" dirty="0" err="1">
                <a:solidFill>
                  <a:srgbClr val="FFFFFF"/>
                </a:solidFill>
              </a:rPr>
              <a:t>Иваньковского</a:t>
            </a:r>
            <a:r>
              <a:rPr lang="ru-RU" sz="2400" b="1" dirty="0">
                <a:solidFill>
                  <a:srgbClr val="FFFFFF"/>
                </a:solidFill>
              </a:rPr>
              <a:t> района Тульской области. В семье крестьянина. Русский. Окончил среднюю школу. В 1939 году одним из райвоенкоматов Москвы был послан в Мелитопольское военно-авиационное училище лётчиков-наблюдателей и штурманов, которое окончил в 1940 году. Мир в то время жил тревожными событиями.</a:t>
            </a:r>
            <a:endParaRPr lang="ru-RU" sz="2400" b="1" dirty="0">
              <a:solidFill>
                <a:srgbClr val="FFFFFF"/>
              </a:solidFill>
              <a:latin typeface="Calibri"/>
            </a:endParaRPr>
          </a:p>
        </p:txBody>
      </p:sp>
      <p:pic>
        <p:nvPicPr>
          <p:cNvPr id="5" name="Рисунок 4" descr="sb_main_s.jpg"/>
          <p:cNvPicPr>
            <a:picLocks noChangeAspect="1"/>
          </p:cNvPicPr>
          <p:nvPr/>
        </p:nvPicPr>
        <p:blipFill>
          <a:blip r:embed="rId3" cstate="print"/>
          <a:stretch>
            <a:fillRect/>
          </a:stretch>
        </p:blipFill>
        <p:spPr>
          <a:xfrm>
            <a:off x="123762" y="3049931"/>
            <a:ext cx="4606641" cy="2990859"/>
          </a:xfrm>
          <a:prstGeom prst="rect">
            <a:avLst/>
          </a:prstGeom>
        </p:spPr>
      </p:pic>
      <p:pic>
        <p:nvPicPr>
          <p:cNvPr id="6" name="Рисунок 5" descr="0_d1328_6b19cb5f_orig.jpg"/>
          <p:cNvPicPr>
            <a:picLocks noChangeAspect="1"/>
          </p:cNvPicPr>
          <p:nvPr/>
        </p:nvPicPr>
        <p:blipFill>
          <a:blip r:embed="rId4" cstate="print"/>
          <a:stretch>
            <a:fillRect/>
          </a:stretch>
        </p:blipFill>
        <p:spPr>
          <a:xfrm>
            <a:off x="4836222" y="3486150"/>
            <a:ext cx="4261245" cy="3270923"/>
          </a:xfrm>
          <a:prstGeom prst="rect">
            <a:avLst/>
          </a:prstGeom>
        </p:spPr>
      </p:pic>
    </p:spTree>
    <p:extLst>
      <p:ext uri="{BB962C8B-B14F-4D97-AF65-F5344CB8AC3E}">
        <p14:creationId xmlns:p14="http://schemas.microsoft.com/office/powerpoint/2010/main" xmlns="" val="2763085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45" y="123825"/>
            <a:ext cx="9095568" cy="4524375"/>
          </a:xfrm>
          <a:prstGeom prst="rect">
            <a:avLst/>
          </a:prstGeom>
        </p:spPr>
        <p:txBody>
          <a:bodyPr rtlCol="0">
            <a:spAutoFit/>
          </a:bodyPr>
          <a:lstStyle/>
          <a:p>
            <a:r>
              <a:rPr lang="ru-RU" sz="2400" b="1" dirty="0">
                <a:solidFill>
                  <a:srgbClr val="FFFFFF"/>
                </a:solidFill>
              </a:rPr>
              <a:t>Развязанная фашистской Германией Вторая Мировая война приближалась к границам Советского Союза. Страна готовилась к отражению нападения агрессора... К началу нападения фашистской Германии на Советский Союз Александр Бабушкин закончил военное училище и получил назначение в 314-й разведывательный авиационный полк Белорусского особого военного округа. Сражался на Западном и 3-м Белорусском фронтах, на многих операционных направлениях. Принимал участие в подготовке и проведении стратегической наступательной операции «Багратион» на территории Белоруссии, в том числе в </a:t>
            </a:r>
            <a:r>
              <a:rPr lang="ru-RU" sz="2400" b="1" dirty="0" err="1">
                <a:solidFill>
                  <a:srgbClr val="FFFFFF"/>
                </a:solidFill>
              </a:rPr>
              <a:t>Витебско</a:t>
            </a:r>
            <a:r>
              <a:rPr lang="ru-RU" sz="2400" b="1" dirty="0">
                <a:solidFill>
                  <a:srgbClr val="FFFFFF"/>
                </a:solidFill>
              </a:rPr>
              <a:t>-Оршанской и Минской операциях, в Восточно-Прусской стратегической операции.</a:t>
            </a:r>
            <a:endParaRPr lang="ru-RU" sz="2400" b="1" dirty="0">
              <a:solidFill>
                <a:srgbClr val="FFFFFF"/>
              </a:solidFill>
              <a:latin typeface="Calibri"/>
            </a:endParaRPr>
          </a:p>
        </p:txBody>
      </p:sp>
    </p:spTree>
    <p:extLst>
      <p:ext uri="{BB962C8B-B14F-4D97-AF65-F5344CB8AC3E}">
        <p14:creationId xmlns:p14="http://schemas.microsoft.com/office/powerpoint/2010/main" xmlns="" val="3472119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76961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888" y="152400"/>
            <a:ext cx="9053825" cy="3416320"/>
          </a:xfrm>
          <a:prstGeom prst="rect">
            <a:avLst/>
          </a:prstGeom>
        </p:spPr>
        <p:txBody>
          <a:bodyPr rtlCol="0">
            <a:spAutoFit/>
          </a:bodyPr>
          <a:lstStyle/>
          <a:p>
            <a:r>
              <a:rPr lang="ru-RU" sz="2400" b="1" dirty="0">
                <a:solidFill>
                  <a:srgbClr val="FFFFFF"/>
                </a:solidFill>
              </a:rPr>
              <a:t>Первый боевой вылет штурман </a:t>
            </a:r>
            <a:r>
              <a:rPr lang="ru-RU" sz="2400" b="1" dirty="0" err="1">
                <a:solidFill>
                  <a:srgbClr val="FFFFFF"/>
                </a:solidFill>
              </a:rPr>
              <a:t>А.В.Бабушкин</a:t>
            </a:r>
            <a:r>
              <a:rPr lang="ru-RU" sz="2400" b="1" dirty="0">
                <a:solidFill>
                  <a:srgbClr val="FFFFFF"/>
                </a:solidFill>
              </a:rPr>
              <a:t> совершил 30 июня 1941 года. В группе из 9 двухместных самолётов Як-4 он вылетел с лётчиком Александром Скобелевым на бомбардировку вражеского аэродрома в Бобруйске. В районе цели прямым попаданием зенитного снаряда был выведен из строя правый двигатель их самолёта. Лётчики имели право вернуться на свой аэродром. Однако они на одном работающем двигателе продолжили выполнение боевого задания и сбросили бомбы на объект врага</a:t>
            </a:r>
            <a:endParaRPr lang="ru-RU" sz="2400" b="1" dirty="0">
              <a:solidFill>
                <a:srgbClr val="FFFFFF"/>
              </a:solidFill>
              <a:latin typeface="Calibri"/>
            </a:endParaRPr>
          </a:p>
        </p:txBody>
      </p:sp>
      <p:sp>
        <p:nvSpPr>
          <p:cNvPr id="3" name="TextBox 2"/>
          <p:cNvSpPr txBox="1"/>
          <p:nvPr/>
        </p:nvSpPr>
        <p:spPr>
          <a:xfrm>
            <a:off x="3798529" y="6153150"/>
            <a:ext cx="5553855" cy="584775"/>
          </a:xfrm>
          <a:prstGeom prst="rect">
            <a:avLst/>
          </a:prstGeom>
        </p:spPr>
        <p:txBody>
          <a:bodyPr rtlCol="0">
            <a:spAutoFit/>
          </a:bodyPr>
          <a:lstStyle/>
          <a:p>
            <a:r>
              <a:rPr lang="ru-RU" sz="3200" b="1" dirty="0">
                <a:solidFill>
                  <a:srgbClr val="FFFFFF"/>
                </a:solidFill>
              </a:rPr>
              <a:t>9 двухместных самолёт Як-4</a:t>
            </a:r>
            <a:endParaRPr lang="ru-RU" sz="3200" b="1" dirty="0">
              <a:solidFill>
                <a:srgbClr val="FFFFFF"/>
              </a:solidFill>
              <a:latin typeface="Calibri"/>
            </a:endParaRPr>
          </a:p>
        </p:txBody>
      </p:sp>
      <p:pic>
        <p:nvPicPr>
          <p:cNvPr id="4" name="Рисунок 3" descr="i_087.jpg"/>
          <p:cNvPicPr>
            <a:picLocks noChangeAspect="1"/>
          </p:cNvPicPr>
          <p:nvPr/>
        </p:nvPicPr>
        <p:blipFill>
          <a:blip r:embed="rId3" cstate="print"/>
          <a:stretch>
            <a:fillRect/>
          </a:stretch>
        </p:blipFill>
        <p:spPr>
          <a:xfrm>
            <a:off x="257043" y="3429000"/>
            <a:ext cx="5095069" cy="2785162"/>
          </a:xfrm>
          <a:prstGeom prst="rect">
            <a:avLst/>
          </a:prstGeom>
        </p:spPr>
      </p:pic>
    </p:spTree>
    <p:extLst>
      <p:ext uri="{BB962C8B-B14F-4D97-AF65-F5344CB8AC3E}">
        <p14:creationId xmlns:p14="http://schemas.microsoft.com/office/powerpoint/2010/main" xmlns="" val="360497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 y="0"/>
            <a:ext cx="9024703" cy="4093428"/>
          </a:xfrm>
          <a:prstGeom prst="rect">
            <a:avLst/>
          </a:prstGeom>
        </p:spPr>
        <p:txBody>
          <a:bodyPr rtlCol="0">
            <a:spAutoFit/>
          </a:bodyPr>
          <a:lstStyle/>
          <a:p>
            <a:r>
              <a:rPr lang="ru-RU" sz="2000" b="1" dirty="0">
                <a:solidFill>
                  <a:srgbClr val="FFFFFF"/>
                </a:solidFill>
              </a:rPr>
              <a:t>Возвращаясь на аэродром, их самолёт отстал от своей группы и был атакован двумя вражескими истребителями. В неравном бою </a:t>
            </a:r>
            <a:r>
              <a:rPr lang="ru-RU" sz="2000" b="1" dirty="0" err="1">
                <a:solidFill>
                  <a:srgbClr val="FFFFFF"/>
                </a:solidFill>
              </a:rPr>
              <a:t>А.В.Бабушкин</a:t>
            </a:r>
            <a:r>
              <a:rPr lang="ru-RU" sz="2000" b="1" dirty="0">
                <a:solidFill>
                  <a:srgbClr val="FFFFFF"/>
                </a:solidFill>
              </a:rPr>
              <a:t> штурманским пулемётом ШКАС сумел сбить один </a:t>
            </a:r>
            <a:r>
              <a:rPr lang="ru-RU" sz="2000" b="1" dirty="0" err="1">
                <a:solidFill>
                  <a:srgbClr val="FFFFFF"/>
                </a:solidFill>
              </a:rPr>
              <a:t>Bf</a:t>
            </a:r>
            <a:r>
              <a:rPr lang="ru-RU" sz="2000" b="1" dirty="0">
                <a:solidFill>
                  <a:srgbClr val="FFFFFF"/>
                </a:solidFill>
              </a:rPr>
              <a:t> -109. Пилоту не удалось привести израненный самолёт на свой аэродром, но он посадил его на территории, занимаемой советскими войсками. Экипаж на пятые сутки добрался до своего полка, где его уже считали погибшим. За полтора месяца боёв полк совершил 127 боевых вылетов и лишился 32 «Яков» из 53. Однако были на счету экипажей 314-го разведывательного авиационного полка и несомненные успехи. Так, они сумели своевременно вскрыть выдвижение 3-й немецкой танковой группы на Гродно и 2-й танковой группы - на Пружаны и далее на Барановичи. Тем не менее, к 10 августа, несмотря на прибывшее ранее пополнение из 14 самолётов, в полку осталось 8 машин. Вскоре и они были потеряны, и полк вооружили пикирующими бомбардировщиками Пе-2.</a:t>
            </a:r>
            <a:endParaRPr lang="ru-RU" sz="2000" b="1" dirty="0">
              <a:solidFill>
                <a:srgbClr val="FFFFFF"/>
              </a:solidFill>
              <a:latin typeface="Calibri"/>
            </a:endParaRPr>
          </a:p>
        </p:txBody>
      </p:sp>
      <p:pic>
        <p:nvPicPr>
          <p:cNvPr id="3" name="Рисунок 2" descr="загруженное (1).jpg"/>
          <p:cNvPicPr>
            <a:picLocks noChangeAspect="1"/>
          </p:cNvPicPr>
          <p:nvPr/>
        </p:nvPicPr>
        <p:blipFill>
          <a:blip r:embed="rId3" cstate="print"/>
          <a:stretch>
            <a:fillRect/>
          </a:stretch>
        </p:blipFill>
        <p:spPr>
          <a:xfrm>
            <a:off x="4207894" y="4029075"/>
            <a:ext cx="4449491" cy="2559033"/>
          </a:xfrm>
          <a:prstGeom prst="rect">
            <a:avLst/>
          </a:prstGeom>
        </p:spPr>
      </p:pic>
      <p:pic>
        <p:nvPicPr>
          <p:cNvPr id="4" name="Рисунок 3" descr="images.jpg"/>
          <p:cNvPicPr>
            <a:picLocks noChangeAspect="1"/>
          </p:cNvPicPr>
          <p:nvPr/>
        </p:nvPicPr>
        <p:blipFill>
          <a:blip r:embed="rId4" cstate="print"/>
          <a:stretch>
            <a:fillRect/>
          </a:stretch>
        </p:blipFill>
        <p:spPr>
          <a:xfrm>
            <a:off x="219075" y="4114800"/>
            <a:ext cx="3687424" cy="2451662"/>
          </a:xfrm>
          <a:prstGeom prst="rect">
            <a:avLst/>
          </a:prstGeom>
        </p:spPr>
      </p:pic>
    </p:spTree>
    <p:extLst>
      <p:ext uri="{BB962C8B-B14F-4D97-AF65-F5344CB8AC3E}">
        <p14:creationId xmlns:p14="http://schemas.microsoft.com/office/powerpoint/2010/main" xmlns="" val="60901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l="-14000" r="-1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04893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088" y="-47625"/>
            <a:ext cx="9292939" cy="4894263"/>
          </a:xfrm>
          <a:prstGeom prst="rect">
            <a:avLst/>
          </a:prstGeom>
        </p:spPr>
        <p:txBody>
          <a:bodyPr rtlCol="0">
            <a:spAutoFit/>
          </a:bodyPr>
          <a:lstStyle/>
          <a:p>
            <a:r>
              <a:rPr lang="ru-RU" sz="2400" b="1" dirty="0">
                <a:solidFill>
                  <a:srgbClr val="FFFFFF"/>
                </a:solidFill>
              </a:rPr>
              <a:t>В числе немногих других частей, полк получил новые самолёты</a:t>
            </a:r>
          </a:p>
          <a:p>
            <a:r>
              <a:rPr lang="ru-RU" sz="2400" b="1" dirty="0">
                <a:solidFill>
                  <a:srgbClr val="FFFFFF"/>
                </a:solidFill>
              </a:rPr>
              <a:t> Як-4. Эти многоцелевые машины, построенные в количестве 201 экземпляра (по данным А. Яковлева - до 600 штук), к началу войны имели много производственных и конструктивных дефектов. Вот что пишет Н. А. Степанов, встретивший войну на этой машине: "Самолёты эти с трудом можно было назвать боевыми. Малая бомбовая нагрузка, ненадёжная работа пулемётов делали его малопригодным для боевых действий. Дефекты, выявленные ещё перед войной, так и не были устранены. В добавление ко всему нам приходилось возить с собой под креслами трубки со штуцерами для заправки воздушных баллонов, так как нестандартные штуцеры на Як-4 не позволяли делать это на чужих аэродромах и соответственно - запускать двигатели. </a:t>
            </a:r>
            <a:endParaRPr lang="ru-RU" sz="2400" b="1" dirty="0">
              <a:solidFill>
                <a:srgbClr val="FFFFFF"/>
              </a:solidFill>
              <a:latin typeface="Calibri"/>
            </a:endParaRPr>
          </a:p>
        </p:txBody>
      </p:sp>
    </p:spTree>
    <p:extLst>
      <p:ext uri="{BB962C8B-B14F-4D97-AF65-F5344CB8AC3E}">
        <p14:creationId xmlns:p14="http://schemas.microsoft.com/office/powerpoint/2010/main" xmlns="" val="874742786"/>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TotalTime>
  <Words>1699</Words>
  <Application>Microsoft Office PowerPoint</Application>
  <PresentationFormat>Экран (4:3)</PresentationFormat>
  <Paragraphs>59</Paragraphs>
  <Slides>24</Slides>
  <Notes>24</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Герой Советского Союза Бабушкин Александр Васильевич 20.12.1920 - 25.09.1996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user</cp:lastModifiedBy>
  <cp:revision>6</cp:revision>
  <dcterms:created xsi:type="dcterms:W3CDTF">2014-09-16T21:39:42Z</dcterms:created>
  <dcterms:modified xsi:type="dcterms:W3CDTF">2017-03-14T18:59:01Z</dcterms:modified>
</cp:coreProperties>
</file>