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B7F79F2-6003-4D0A-A8F5-BF536BD1108C}" type="datetimeFigureOut">
              <a:rPr lang="ru-RU" smtClean="0"/>
              <a:t>23.12.2018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803669E-118B-4E3F-AE6F-F00E8102A7F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B7F79F2-6003-4D0A-A8F5-BF536BD1108C}" type="datetimeFigureOut">
              <a:rPr lang="ru-RU" smtClean="0"/>
              <a:t>23.12.2018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03669E-118B-4E3F-AE6F-F00E8102A7F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B7F79F2-6003-4D0A-A8F5-BF536BD1108C}" type="datetimeFigureOut">
              <a:rPr lang="ru-RU" smtClean="0"/>
              <a:t>23.12.2018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03669E-118B-4E3F-AE6F-F00E8102A7F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B7F79F2-6003-4D0A-A8F5-BF536BD1108C}" type="datetimeFigureOut">
              <a:rPr lang="ru-RU" smtClean="0"/>
              <a:t>23.12.2018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03669E-118B-4E3F-AE6F-F00E8102A7F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B7F79F2-6003-4D0A-A8F5-BF536BD1108C}" type="datetimeFigureOut">
              <a:rPr lang="ru-RU" smtClean="0"/>
              <a:t>23.12.2018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03669E-118B-4E3F-AE6F-F00E8102A7F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B7F79F2-6003-4D0A-A8F5-BF536BD1108C}" type="datetimeFigureOut">
              <a:rPr lang="ru-RU" smtClean="0"/>
              <a:t>23.12.2018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03669E-118B-4E3F-AE6F-F00E8102A7F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B7F79F2-6003-4D0A-A8F5-BF536BD1108C}" type="datetimeFigureOut">
              <a:rPr lang="ru-RU" smtClean="0"/>
              <a:t>23.12.2018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803669E-118B-4E3F-AE6F-F00E8102A7F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B7F79F2-6003-4D0A-A8F5-BF536BD1108C}" type="datetimeFigureOut">
              <a:rPr lang="ru-RU" smtClean="0"/>
              <a:t>23.12.2018</a:t>
            </a:fld>
            <a:endParaRPr lang="ru-RU"/>
          </a:p>
        </p:txBody>
      </p:sp>
      <p:sp>
        <p:nvSpPr>
          <p:cNvPr id="8" name="Номер слайда 7"/>
          <p:cNvSpPr>
            <a:spLocks noGrp="1"/>
          </p:cNvSpPr>
          <p:nvPr>
            <p:ph type="sldNum" sz="quarter" idx="11"/>
          </p:nvPr>
        </p:nvSpPr>
        <p:spPr/>
        <p:txBody>
          <a:bodyPr/>
          <a:lstStyle/>
          <a:p>
            <a:fld id="{5803669E-118B-4E3F-AE6F-F00E8102A7F1}"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B7F79F2-6003-4D0A-A8F5-BF536BD1108C}" type="datetimeFigureOut">
              <a:rPr lang="ru-RU" smtClean="0"/>
              <a:t>23.12.2018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803669E-118B-4E3F-AE6F-F00E8102A7F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B7F79F2-6003-4D0A-A8F5-BF536BD1108C}" type="datetimeFigureOut">
              <a:rPr lang="ru-RU" smtClean="0"/>
              <a:t>23.12.2018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5803669E-118B-4E3F-AE6F-F00E8102A7F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2B7F79F2-6003-4D0A-A8F5-BF536BD1108C}" type="datetimeFigureOut">
              <a:rPr lang="ru-RU" smtClean="0"/>
              <a:t>23.12.2018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03669E-118B-4E3F-AE6F-F00E8102A7F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B7F79F2-6003-4D0A-A8F5-BF536BD1108C}" type="datetimeFigureOut">
              <a:rPr lang="ru-RU" smtClean="0"/>
              <a:t>23.12.2018</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803669E-118B-4E3F-AE6F-F00E8102A7F1}"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Osteochondrosis" TargetMode="External"/><Relationship Id="rId3" Type="http://schemas.openxmlformats.org/officeDocument/2006/relationships/hyperlink" Target="https://ru.wikipedia.org/wiki/%D0%9A%D0%BE%D1%81%D1%82%D1%8C" TargetMode="External"/><Relationship Id="rId7" Type="http://schemas.openxmlformats.org/officeDocument/2006/relationships/hyperlink" Target="https://ru.wikipedia.org/wiki/%D0%9E%D1%81%D1%82%D0%B5%D0%BE%D1%85%D0%BE%D0%BD%D0%B4%D1%80%D0%BE%D0%B7" TargetMode="External"/><Relationship Id="rId2" Type="http://schemas.openxmlformats.org/officeDocument/2006/relationships/hyperlink" Target="https://ru.wikipedia.org/wiki/%D0%94%D1%80%D0%B5%D0%B2%D0%BD%D0%B5%D0%B3%D1%80%D0%B5%D1%87%D0%B5%D1%81%D0%BA%D0%B8%D0%B9_%D1%8F%D0%B7%D1%8B%D0%BA" TargetMode="External"/><Relationship Id="rId1" Type="http://schemas.openxmlformats.org/officeDocument/2006/relationships/slideLayout" Target="../slideLayouts/slideLayout2.xml"/><Relationship Id="rId6" Type="http://schemas.openxmlformats.org/officeDocument/2006/relationships/hyperlink" Target="https://ru.wikipedia.org/wiki/%D0%9C%D0%B5%D0%B6%D0%BF%D0%BE%D0%B7%D0%B2%D0%BE%D0%BD%D0%BE%D1%87%D0%BD%D1%8B%D0%B9_%D0%B4%D0%B8%D1%81%D0%BA" TargetMode="External"/><Relationship Id="rId5" Type="http://schemas.openxmlformats.org/officeDocument/2006/relationships/hyperlink" Target="https://ru.wikipedia.org/wiki/%D0%A1%D1%83%D1%81%D1%82%D0%B0%D0%B2" TargetMode="External"/><Relationship Id="rId4" Type="http://schemas.openxmlformats.org/officeDocument/2006/relationships/hyperlink" Target="https://ru.wikipedia.org/wiki/%D0%A5%D1%80%D1%8F%D1%89" TargetMode="External"/><Relationship Id="rId9" Type="http://schemas.openxmlformats.org/officeDocument/2006/relationships/hyperlink" Target="https://ru.wikipedia.org/wiki/%D0%9E%D1%81%D1%82%D0%B5%D0%BE%D1%85%D0%BE%D0%BD%D0%B4%D1%80%D0%BE%D0%BF%D0%B0%D1%82%D0%B8%D1%8F"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ru.wikipedia.org/wiki/%D0%98%D0%BD%D1%81%D1%83%D0%BB%D0%B8%D0%BD%D0%BE%D1%80%D0%B5%D0%B7%D0%B8%D1%81%D1%82%D0%B5%D0%BD%D1%82%D0%BD%D0%BE%D1%81%D1%82%D1%8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u.wikipedia.org/wiki/%D0%97%D0%B4%D0%BE%D1%80%D0%BE%D0%B2%D1%8B%D0%B9_%D0%BE%D0%B1%D1%80%D0%B0%D0%B7_%D0%B6%D0%B8%D0%B7%D0%BD%D0%B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ru.wikipedia.org/wiki/%D0%9E%D1%80%D1%82%D0%BE%D0%BF%D0%B5%D0%B4" TargetMode="External"/><Relationship Id="rId2" Type="http://schemas.openxmlformats.org/officeDocument/2006/relationships/hyperlink" Target="https://ru.wikipedia.org/wiki/%D0%9D%D0%B5%D0%B2%D1%80%D0%BE%D0%BB%D0%BE%D0%B3" TargetMode="External"/><Relationship Id="rId1" Type="http://schemas.openxmlformats.org/officeDocument/2006/relationships/slideLayout" Target="../slideLayouts/slideLayout2.xml"/><Relationship Id="rId6" Type="http://schemas.openxmlformats.org/officeDocument/2006/relationships/hyperlink" Target="https://ru.wikipedia.org/wiki/%D0%9B%D0%B5%D1%87%D0%B5%D0%B1%D0%BD%D0%B0%D1%8F_%D1%84%D0%B8%D0%B7%D0%B8%D1%87%D0%B5%D1%81%D0%BA%D0%B0%D1%8F_%D0%BA%D1%83%D0%BB%D1%8C%D1%82%D1%83%D1%80%D0%B0" TargetMode="External"/><Relationship Id="rId5" Type="http://schemas.openxmlformats.org/officeDocument/2006/relationships/hyperlink" Target="https://ru.wikipedia.org/wiki/%D0%9C%D0%B0%D1%81%D1%81%D0%B0%D0%B6%D0%B8%D1%81%D1%82" TargetMode="External"/><Relationship Id="rId4" Type="http://schemas.openxmlformats.org/officeDocument/2006/relationships/hyperlink" Target="https://ru.wikipedia.org/wiki/%D0%94%D0%B8%D0%B5%D1%82%D0%BE%D0%BB%D0%BE%D0%B3"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A3%D1%80%D0%B1%D0%B0%D0%BD%D0%B8%D0%B7%D0%B0%D1%86%D0%B8%D1%8F" TargetMode="External"/><Relationship Id="rId2" Type="http://schemas.openxmlformats.org/officeDocument/2006/relationships/hyperlink" Target="https://ru.wikipedia.org/wiki/%D0%93%D1%80%D0%B5%D1%87%D0%B5%D1%81%D0%BA%D0%B8%D0%B9_%D1%8F%D0%B7%D1%8B%D0%B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u.wikipedia.org/wiki/%D0%9E%D0%B6%D0%B8%D1%80%D0%B5%D0%BD%D0%B8%D0%B5" TargetMode="External"/><Relationship Id="rId2" Type="http://schemas.openxmlformats.org/officeDocument/2006/relationships/hyperlink" Target="https://ru.wikipedia.org/wiki/%D0%A1%D0%B5%D1%80%D0%B4%D0%B5%D1%87%D0%BD%D0%BE-%D1%81%D0%BE%D1%81%D1%83%D0%B4%D0%B8%D1%81%D1%82%D0%B0%D1%8F_%D1%81%D0%B8%D1%81%D1%82%D0%B5%D0%BC%D0%B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ru.wikipedia.org/wiki/%D0%98%D1%88%D0%B5%D0%BC%D0%B8%D1%87%D0%B5%D1%81%D0%BA%D0%B0%D1%8F_%D0%B1%D0%BE%D0%BB%D0%B5%D0%B7%D0%BD%D1%8C_%D1%81%D0%B5%D1%80%D0%B4%D1%86%D0%B0" TargetMode="External"/><Relationship Id="rId3" Type="http://schemas.openxmlformats.org/officeDocument/2006/relationships/hyperlink" Target="https://ru.wikipedia.org/wiki/%D0%94%D0%B5%D0%BF%D1%80%D0%B5%D1%81%D1%81%D0%B8%D1%8F" TargetMode="External"/><Relationship Id="rId7" Type="http://schemas.openxmlformats.org/officeDocument/2006/relationships/hyperlink" Target="https://ru.wikipedia.org/wiki/%D0%93%D0%B8%D0%BF%D0%BE%D0%B4%D0%B8%D0%BD%D0%B0%D0%BC%D0%B8%D1%8F" TargetMode="External"/><Relationship Id="rId2" Type="http://schemas.openxmlformats.org/officeDocument/2006/relationships/hyperlink" Target="https://ru.wikipedia.org/wiki/%D0%92%D0%B5%D0%B3%D0%B5%D1%82%D0%BE%D1%81%D0%BE%D1%81%D1%83%D0%B4%D0%B8%D1%81%D1%82%D0%B0%D1%8F_%D0%B4%D0%B8%D1%81%D1%82%D0%BE%D0%BD%D0%B8%D1%8F" TargetMode="External"/><Relationship Id="rId1" Type="http://schemas.openxmlformats.org/officeDocument/2006/relationships/slideLayout" Target="../slideLayouts/slideLayout2.xml"/><Relationship Id="rId6" Type="http://schemas.openxmlformats.org/officeDocument/2006/relationships/hyperlink" Target="https://ru.wikipedia.org/wiki/%D0%9E%D1%81%D1%82%D0%B5%D0%BE%D1%85%D0%BE%D0%BD%D0%B4%D1%80%D0%BE%D0%B7" TargetMode="External"/><Relationship Id="rId5" Type="http://schemas.openxmlformats.org/officeDocument/2006/relationships/hyperlink" Target="https://ru.wikipedia.org/wiki/%D0%9E%D1%81%D1%82%D0%B5%D0%BE%D0%B0%D1%80%D1%82%D1%80%D0%BE%D0%B7" TargetMode="External"/><Relationship Id="rId10" Type="http://schemas.openxmlformats.org/officeDocument/2006/relationships/hyperlink" Target="https://ru.wikipedia.org/wiki/%D0%A5%D1%80%D0%BE%D0%BD%D0%B8%D1%87%D0%B5%D1%81%D0%BA%D0%B0%D1%8F_%D0%BE%D0%B1%D1%81%D1%82%D1%80%D1%83%D0%BA%D1%82%D0%B8%D0%B2%D0%BD%D0%B0%D1%8F_%D0%B1%D0%BE%D0%BB%D0%B5%D0%B7%D0%BD%D1%8C_%D0%BB%D1%91%D0%B3%D0%BA%D0%B8%D1%85" TargetMode="External"/><Relationship Id="rId4" Type="http://schemas.openxmlformats.org/officeDocument/2006/relationships/hyperlink" Target="https://ru.wikipedia.org/wiki/%D0%9E%D1%81%D1%82%D0%B5%D0%BE%D0%BF%D0%BE%D1%80%D0%BE%D0%B7" TargetMode="External"/><Relationship Id="rId9" Type="http://schemas.openxmlformats.org/officeDocument/2006/relationships/hyperlink" Target="https://ru.wikipedia.org/wiki/%D0%90%D1%80%D1%82%D0%B5%D1%80%D0%B8%D0%B0%D0%BB%D1%8C%D0%BD%D0%B0%D1%8F_%D0%B3%D0%B8%D0%BF%D0%B5%D1%80%D1%82%D0%BE%D0%BD%D0%B8%D1%8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ru.wikipedia.org/wiki/%D0%92%D0%B5%D0%B3%D0%B5%D1%82%D0%BE%D1%81%D0%BE%D1%81%D1%83%D0%B4%D0%B8%D1%81%D1%82%D0%B0%D1%8F_%D0%B4%D0%B8%D1%81%D1%82%D0%BE%D0%BD%D0%B8%D1%8F" TargetMode="External"/><Relationship Id="rId2" Type="http://schemas.openxmlformats.org/officeDocument/2006/relationships/hyperlink" Target="https://ru.wikipedia.org/wiki/%D0%92%D0%B5%D0%B3%D0%B5%D1%82%D0%B0%D1%82%D0%B8%D0%B2%D0%BD%D0%B0%D1%8F_%D0%BD%D0%B5%D1%80%D0%B2%D0%BD%D0%B0%D1%8F_%D1%81%D0%B8%D1%81%D1%82%D0%B5%D0%BC%D0%B0" TargetMode="External"/><Relationship Id="rId1" Type="http://schemas.openxmlformats.org/officeDocument/2006/relationships/slideLayout" Target="../slideLayouts/slideLayout2.xml"/><Relationship Id="rId5" Type="http://schemas.openxmlformats.org/officeDocument/2006/relationships/hyperlink" Target="https://ru.wikipedia.org/wiki/%D0%9C%D0%9A%D0%91-10" TargetMode="External"/><Relationship Id="rId4" Type="http://schemas.openxmlformats.org/officeDocument/2006/relationships/hyperlink" Target="https://ru.wikipedia.org/wiki/%D0%9C%D0%B5%D0%B6%D0%B4%D1%83%D0%BD%D0%B0%D1%80%D0%BE%D0%B4%D0%BD%D0%B0%D1%8F_%D0%BA%D0%BB%D0%B0%D1%81%D1%81%D0%B8%D1%84%D0%B8%D0%BA%D0%B0%D1%86%D0%B8%D1%8F_%D0%B1%D0%BE%D0%BB%D0%B5%D0%B7%D0%BD%D0%B5%D0%B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D0%9F%D1%81%D0%B8%D1%85%D0%B8%D1%87%D0%B5%D1%81%D0%BA%D0%BE%D0%B5_%D1%80%D0%B0%D1%81%D1%81%D1%82%D1%80%D0%BE%D0%B9%D1%81%D1%82%D0%B2%D0%BE" TargetMode="External"/><Relationship Id="rId2" Type="http://schemas.openxmlformats.org/officeDocument/2006/relationships/hyperlink" Target="https://ru.wikipedia.org/wiki/%D0%9B%D0%B0%D1%82%D0%B8%D0%BD%D1%81%D0%BA%D0%B8%D0%B9_%D1%8F%D0%B7%D1%8B%D0%BA" TargetMode="External"/><Relationship Id="rId1" Type="http://schemas.openxmlformats.org/officeDocument/2006/relationships/slideLayout" Target="../slideLayouts/slideLayout2.xml"/><Relationship Id="rId6" Type="http://schemas.openxmlformats.org/officeDocument/2006/relationships/hyperlink" Target="https://ru.wikipedia.org/wiki/%D0%94%D0%B2%D0%B8%D0%B3%D0%B0%D1%82%D0%B5%D0%BB%D1%8C%D0%BD%D0%B0%D1%8F_%D0%B7%D0%B0%D1%82%D0%BE%D1%80%D0%BC%D0%BE%D0%B6%D0%B5%D0%BD%D0%BD%D0%BE%D1%81%D1%82%D1%8C" TargetMode="External"/><Relationship Id="rId5" Type="http://schemas.openxmlformats.org/officeDocument/2006/relationships/hyperlink" Target="https://ru.wikipedia.org/wiki/%D0%90%D0%BD%D0%B3%D0%B5%D0%B4%D0%BE%D0%BD%D0%B8%D1%8F" TargetMode="External"/><Relationship Id="rId4" Type="http://schemas.openxmlformats.org/officeDocument/2006/relationships/hyperlink" Target="https://ru.wikipedia.org/wiki/%D0%9D%D0%B0%D1%81%D1%82%D1%80%D0%BE%D0%B5%D0%BD%D0%B8%D0%B5"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ГИПОДИНАМИЯ – ПРОБЛЕМА СОВРЕМЕННОГО ОБЩЕСТВА.</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Рисунок 3" descr="гиподинамия_6543а.gif"/>
          <p:cNvPicPr>
            <a:picLocks noChangeAspect="1"/>
          </p:cNvPicPr>
          <p:nvPr/>
        </p:nvPicPr>
        <p:blipFill>
          <a:blip r:embed="rId2"/>
          <a:stretch>
            <a:fillRect/>
          </a:stretch>
        </p:blipFill>
        <p:spPr>
          <a:xfrm>
            <a:off x="1785918" y="1071546"/>
            <a:ext cx="3219450" cy="18764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ОСТЕОХОНДРОЗ.</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Остеохондроз</a:t>
            </a:r>
            <a:r>
              <a:rPr lang="ru-RU" dirty="0" smtClean="0"/>
              <a:t> (от </a:t>
            </a:r>
            <a:r>
              <a:rPr lang="ru-RU" dirty="0" err="1" smtClean="0">
                <a:hlinkClick r:id="rId2" tooltip="Древнегреческий язык"/>
              </a:rPr>
              <a:t>др.-греч</a:t>
            </a:r>
            <a:r>
              <a:rPr lang="ru-RU" dirty="0" smtClean="0">
                <a:hlinkClick r:id="rId2" tooltip="Древнегреческий язык"/>
              </a:rPr>
              <a:t>.</a:t>
            </a:r>
            <a:r>
              <a:rPr lang="ru-RU" dirty="0" smtClean="0"/>
              <a:t> </a:t>
            </a:r>
            <a:r>
              <a:rPr lang="ru-RU" dirty="0" err="1" smtClean="0"/>
              <a:t>ὀστέον </a:t>
            </a:r>
            <a:r>
              <a:rPr lang="ru-RU" dirty="0" smtClean="0"/>
              <a:t>— </a:t>
            </a:r>
            <a:r>
              <a:rPr lang="ru-RU" dirty="0" smtClean="0">
                <a:hlinkClick r:id="rId3" tooltip="Кость"/>
              </a:rPr>
              <a:t>кость</a:t>
            </a:r>
            <a:r>
              <a:rPr lang="ru-RU" dirty="0" smtClean="0"/>
              <a:t> и </a:t>
            </a:r>
            <a:r>
              <a:rPr lang="ru-RU" dirty="0" err="1" smtClean="0"/>
              <a:t>χόνδρος</a:t>
            </a:r>
            <a:r>
              <a:rPr lang="ru-RU" dirty="0" smtClean="0"/>
              <a:t> — </a:t>
            </a:r>
            <a:r>
              <a:rPr lang="ru-RU" dirty="0" smtClean="0">
                <a:hlinkClick r:id="rId4" tooltip="Хрящ"/>
              </a:rPr>
              <a:t>хрящ</a:t>
            </a:r>
            <a:r>
              <a:rPr lang="ru-RU" dirty="0" smtClean="0"/>
              <a:t>) — комплекс дистрофических нарушений в суставных </a:t>
            </a:r>
            <a:r>
              <a:rPr lang="ru-RU" dirty="0" smtClean="0">
                <a:hlinkClick r:id="rId4" tooltip="Хрящ"/>
              </a:rPr>
              <a:t>хрящах</a:t>
            </a:r>
            <a:r>
              <a:rPr lang="ru-RU" dirty="0" smtClean="0"/>
              <a:t>. Может развиваться практически в любом </a:t>
            </a:r>
            <a:r>
              <a:rPr lang="ru-RU" dirty="0" smtClean="0">
                <a:hlinkClick r:id="rId5" tooltip="Сустав"/>
              </a:rPr>
              <a:t>суставе</a:t>
            </a:r>
            <a:r>
              <a:rPr lang="ru-RU" dirty="0" smtClean="0"/>
              <a:t>, но чаще всего поражаются </a:t>
            </a:r>
            <a:r>
              <a:rPr lang="ru-RU" dirty="0" smtClean="0">
                <a:hlinkClick r:id="rId6" tooltip="Межпозвоночный диск"/>
              </a:rPr>
              <a:t>межпозвонковые диски</a:t>
            </a:r>
            <a:r>
              <a:rPr lang="ru-RU" baseline="30000" dirty="0" smtClean="0">
                <a:hlinkClick r:id="rId7"/>
              </a:rPr>
              <a:t>[1]</a:t>
            </a:r>
            <a:r>
              <a:rPr lang="ru-RU" dirty="0" smtClean="0"/>
              <a:t>. В зависимости от нахождения выделяют шейный, грудной и поясничный остеохондроз. Следует обратить внимание на то, что в англоязычной медицинской литературе термином </a:t>
            </a:r>
            <a:r>
              <a:rPr lang="ru-RU" dirty="0" err="1" smtClean="0">
                <a:hlinkClick r:id="rId8" tooltip="en:Osteochondrosis"/>
              </a:rPr>
              <a:t>osteochondrosis</a:t>
            </a:r>
            <a:r>
              <a:rPr lang="ru-RU" dirty="0" smtClean="0"/>
              <a:t> обозначают совершенно другую группу ортопедических заболеваний, которые в русском языке называют </a:t>
            </a:r>
            <a:r>
              <a:rPr lang="ru-RU" dirty="0" err="1" smtClean="0">
                <a:hlinkClick r:id="rId9" tooltip="Остеохондропатия"/>
              </a:rPr>
              <a:t>остеохондропатиями</a:t>
            </a:r>
            <a:r>
              <a:rPr lang="ru-RU" dirty="0" smtClean="0"/>
              <a:t>.</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СИМПТОМЫ.</a:t>
            </a:r>
            <a:endParaRPr lang="ru-RU" dirty="0"/>
          </a:p>
        </p:txBody>
      </p:sp>
      <p:pic>
        <p:nvPicPr>
          <p:cNvPr id="4" name="Содержимое 3" descr="остеох.jpg"/>
          <p:cNvPicPr>
            <a:picLocks noGrp="1" noChangeAspect="1"/>
          </p:cNvPicPr>
          <p:nvPr>
            <p:ph idx="1"/>
          </p:nvPr>
        </p:nvPicPr>
        <p:blipFill>
          <a:blip r:embed="rId2"/>
          <a:stretch>
            <a:fillRect/>
          </a:stretch>
        </p:blipFill>
        <p:spPr>
          <a:xfrm>
            <a:off x="457200" y="1947961"/>
            <a:ext cx="7467600" cy="383044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ОПАСНОСТЬ ГИПОДИНАМИИ.</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Цепь эндокринных нарушений вследствие гиподинамии проявляется метаболическим синдромом (ожирение, </a:t>
            </a:r>
            <a:r>
              <a:rPr lang="ru-RU" dirty="0" err="1" smtClean="0">
                <a:hlinkClick r:id="rId2" tooltip="Инсулинорезистентность"/>
              </a:rPr>
              <a:t>инсулинорезистентность</a:t>
            </a:r>
            <a:r>
              <a:rPr lang="ru-RU" dirty="0" smtClean="0"/>
              <a:t> и увеличение риска атеросклероза).</a:t>
            </a:r>
          </a:p>
          <a:p>
            <a:r>
              <a:rPr lang="ru-RU" dirty="0" smtClean="0"/>
              <a:t>Все эти изменения в конечном итоге приводят к уменьшению продолжительности жизни. Чтобы на ранней стадии выявить заболевания, обусловленные гиподинамией, необходимо лабораторное и инструментальное обследование.</a:t>
            </a:r>
          </a:p>
          <a:p>
            <a:r>
              <a:rPr lang="ru-RU" dirty="0" smtClean="0"/>
              <a:t>Немаловажно отметить, что гиподинамия отрицательно сказывается и на работе головного мозга. В результате о себе дают знать следующие симптомы: общая слабость, уменьшение трудоспособности, бессонница, снижение умственной активности, чрезмерная утомляемость и некоторые другие. При гиподинамии отмечается также уменьшение ёмкости лёгких и лёгочной вентиляции. Довольно часто можно наблюдать и уменьшение интенсивности газообмена.</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ПРОФИЛАКТИКА ГИПОДИНАМИИ.</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Основной профилактикой является движение, физические нагрузки и здоровый образ жизни, так как курение и другие вредные привычки всегда только усугубляют состояние.</a:t>
            </a:r>
          </a:p>
          <a:p>
            <a:r>
              <a:rPr lang="ru-RU" dirty="0" smtClean="0"/>
              <a:t>Избежать заболеваний, обусловленных гиподинамией, можно, если вести </a:t>
            </a:r>
            <a:r>
              <a:rPr lang="ru-RU" dirty="0" smtClean="0">
                <a:hlinkClick r:id="rId2" tooltip="Здоровый образ жизни"/>
              </a:rPr>
              <a:t>здоровый образ жизни</a:t>
            </a:r>
            <a:r>
              <a:rPr lang="ru-RU" dirty="0" smtClean="0"/>
              <a:t>. Разумный двигательный режим должен сочетаться с правильным питанием и отказом от вредных привычек. Рекомендуются ежедневная получасовая физическая нагрузка, пешие прогулки (не менее 2 км). Помимо описанного выше, полезно иметь дома любой спортивный инвентарь, совсем необязательно это должен быть дорогой и большой тренажер, в каждом доме найдется место, где можно сделать упражнения для брюшных мышц пресса, попрыгать на скакалке или же выполнить простые отжимания от пола. Самым лучшим упражнением является обычный бег. Но если вы задумали заняться спортом, то проконсультируйтесь у специалиста, чтобы начать без вреда для здоровья.</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fontAlgn="t"/>
            <a:r>
              <a:rPr lang="ru-RU" dirty="0" smtClean="0"/>
              <a:t>Хорошие привычки нужно прививать с детства, и зарядка – одна из них. Утренняя зарядка поможет предупредить развитие у ребенка заболеваний зрения, опорно-двигательной системы, желудочных патологий и справиться со стрессом и школьными нагрузками.</a:t>
            </a:r>
          </a:p>
          <a:p>
            <a:pPr fontAlgn="t"/>
            <a:r>
              <a:rPr lang="ru-RU" dirty="0" smtClean="0"/>
              <a:t>Особенно важно делать зарядку тем детям, которые не ходят в спортивные секции и ведут преимущественно сидячий образ жизни.</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зарядка.jpg"/>
          <p:cNvPicPr>
            <a:picLocks noGrp="1" noChangeAspect="1"/>
          </p:cNvPicPr>
          <p:nvPr>
            <p:ph idx="1"/>
          </p:nvPr>
        </p:nvPicPr>
        <p:blipFill>
          <a:blip r:embed="rId2"/>
          <a:stretch>
            <a:fillRect/>
          </a:stretch>
        </p:blipFill>
        <p:spPr>
          <a:xfrm>
            <a:off x="214282" y="0"/>
            <a:ext cx="8429683" cy="7286652"/>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РАЦИОН ПИТАНИЯ.</a:t>
            </a:r>
            <a:endParaRPr lang="ru-RU" dirty="0"/>
          </a:p>
        </p:txBody>
      </p:sp>
      <p:pic>
        <p:nvPicPr>
          <p:cNvPr id="4" name="Содержимое 3" descr="Правильное-питание-детей.-Режим-питания.jpg"/>
          <p:cNvPicPr>
            <a:picLocks noGrp="1" noChangeAspect="1"/>
          </p:cNvPicPr>
          <p:nvPr>
            <p:ph idx="1"/>
          </p:nvPr>
        </p:nvPicPr>
        <p:blipFill>
          <a:blip r:embed="rId2"/>
          <a:stretch>
            <a:fillRect/>
          </a:stretch>
        </p:blipFill>
        <p:spPr>
          <a:xfrm>
            <a:off x="1785937" y="1758156"/>
            <a:ext cx="4810125" cy="421005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ПИРАМИДА ПРОДУКТОВ.</a:t>
            </a:r>
            <a:endParaRPr lang="ru-RU" dirty="0"/>
          </a:p>
        </p:txBody>
      </p:sp>
      <p:pic>
        <p:nvPicPr>
          <p:cNvPr id="4" name="Содержимое 3" descr="Питание-при-псориазе-таблица.jpg"/>
          <p:cNvPicPr>
            <a:picLocks noGrp="1" noChangeAspect="1"/>
          </p:cNvPicPr>
          <p:nvPr>
            <p:ph idx="1"/>
          </p:nvPr>
        </p:nvPicPr>
        <p:blipFill>
          <a:blip r:embed="rId2"/>
          <a:stretch>
            <a:fillRect/>
          </a:stretch>
        </p:blipFill>
        <p:spPr>
          <a:xfrm>
            <a:off x="1759085" y="1640411"/>
            <a:ext cx="4863830" cy="444554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РЕАБИЛИТАЦИЯ.</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При гиподинамии, вызванной острым или хроническим заболеванием, необходимо прибегнуть к медицинской помощи. В клиниках нервных болезней и ортопедии проводится комплексное восстановление организма после периода гиподинамии при участии </a:t>
            </a:r>
            <a:r>
              <a:rPr lang="ru-RU" dirty="0" smtClean="0">
                <a:hlinkClick r:id="rId2" tooltip="Невролог"/>
              </a:rPr>
              <a:t>невролога</a:t>
            </a:r>
            <a:r>
              <a:rPr lang="ru-RU" dirty="0" smtClean="0"/>
              <a:t>, </a:t>
            </a:r>
            <a:r>
              <a:rPr lang="ru-RU" dirty="0" smtClean="0">
                <a:hlinkClick r:id="rId3" tooltip="Ортопед"/>
              </a:rPr>
              <a:t>ортопеда</a:t>
            </a:r>
            <a:r>
              <a:rPr lang="ru-RU" dirty="0" smtClean="0"/>
              <a:t>, </a:t>
            </a:r>
            <a:r>
              <a:rPr lang="ru-RU" dirty="0" smtClean="0">
                <a:hlinkClick r:id="rId4" tooltip="Диетолог"/>
              </a:rPr>
              <a:t>диетолога</a:t>
            </a:r>
            <a:r>
              <a:rPr lang="ru-RU" dirty="0" smtClean="0"/>
              <a:t>, </a:t>
            </a:r>
            <a:r>
              <a:rPr lang="ru-RU" dirty="0" smtClean="0">
                <a:hlinkClick r:id="rId5" tooltip="Массажист"/>
              </a:rPr>
              <a:t>массажиста</a:t>
            </a:r>
            <a:r>
              <a:rPr lang="ru-RU" dirty="0" smtClean="0"/>
              <a:t> и инструктора лечебной физкультуры (</a:t>
            </a:r>
            <a:r>
              <a:rPr lang="ru-RU" dirty="0" smtClean="0">
                <a:hlinkClick r:id="rId6" tooltip="Лечебная физическая культура"/>
              </a:rPr>
              <a:t>ЛФК</a:t>
            </a:r>
            <a:r>
              <a:rPr lang="ru-RU" dirty="0" smtClean="0"/>
              <a:t>). Индивидуальные занятия ЛФК в сочетании с аппаратной физиотерапией, массажем, программой питания помогают восстановить мышечный тонус, способствуют нормализации массы тела, стабилизируют работу внутренних органов. Выработанные двигательные привычки помогают сохранить достигнутый результат на длительное время. Если человек находится в стационаре и прикован к постели, то обычная дыхательная гимнастика с сочетанием </a:t>
            </a:r>
            <a:r>
              <a:rPr lang="ru-RU" dirty="0" err="1" smtClean="0"/>
              <a:t>антитромботических</a:t>
            </a:r>
            <a:r>
              <a:rPr lang="ru-RU" dirty="0" smtClean="0"/>
              <a:t> препаратов может предотвратить развитие такого тяжелого осложнения, как тромбоэмболия.</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ВЫ ЖЕ НЕ ХОТИТЕ ВСЕГО ЭТОГО?</a:t>
            </a:r>
            <a:endParaRPr lang="ru-RU" dirty="0"/>
          </a:p>
        </p:txBody>
      </p:sp>
      <p:pic>
        <p:nvPicPr>
          <p:cNvPr id="4" name="Содержимое 3" descr="ПРОБЛЕМЫ.jpg"/>
          <p:cNvPicPr>
            <a:picLocks noGrp="1" noChangeAspect="1"/>
          </p:cNvPicPr>
          <p:nvPr>
            <p:ph idx="1"/>
          </p:nvPr>
        </p:nvPicPr>
        <p:blipFill>
          <a:blip r:embed="rId2"/>
          <a:stretch>
            <a:fillRect/>
          </a:stretch>
        </p:blipFill>
        <p:spPr>
          <a:xfrm>
            <a:off x="857224" y="1857364"/>
            <a:ext cx="6929486" cy="407196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 ЖЕ ТАКОЕ ГИПОДИНАМИЯ?</a:t>
            </a:r>
            <a:endParaRPr lang="ru-RU" dirty="0"/>
          </a:p>
        </p:txBody>
      </p:sp>
      <p:sp>
        <p:nvSpPr>
          <p:cNvPr id="3" name="Содержимое 2"/>
          <p:cNvSpPr>
            <a:spLocks noGrp="1"/>
          </p:cNvSpPr>
          <p:nvPr>
            <p:ph idx="1"/>
          </p:nvPr>
        </p:nvSpPr>
        <p:spPr/>
        <p:txBody>
          <a:bodyPr>
            <a:normAutofit fontScale="85000" lnSpcReduction="10000"/>
          </a:bodyPr>
          <a:lstStyle/>
          <a:p>
            <a:r>
              <a:rPr lang="ru-RU" b="1" dirty="0" err="1" smtClean="0"/>
              <a:t>Гиподинами́я</a:t>
            </a:r>
            <a:r>
              <a:rPr lang="ru-RU" dirty="0" smtClean="0"/>
              <a:t> (пониженная подвижность, от </a:t>
            </a:r>
            <a:r>
              <a:rPr lang="ru-RU" dirty="0" smtClean="0">
                <a:hlinkClick r:id="rId2" tooltip="Греческий язык"/>
              </a:rPr>
              <a:t>греч.</a:t>
            </a:r>
            <a:r>
              <a:rPr lang="ru-RU" dirty="0" smtClean="0"/>
              <a:t> </a:t>
            </a:r>
            <a:r>
              <a:rPr lang="ru-RU" dirty="0" err="1" smtClean="0"/>
              <a:t>ὑπό </a:t>
            </a:r>
            <a:r>
              <a:rPr lang="ru-RU" dirty="0" smtClean="0"/>
              <a:t>— «под» и </a:t>
            </a:r>
            <a:r>
              <a:rPr lang="ru-RU" dirty="0" err="1" smtClean="0"/>
              <a:t>δύνᾰμις</a:t>
            </a:r>
            <a:r>
              <a:rPr lang="ru-RU" dirty="0" smtClean="0"/>
              <a:t> — «сила») — нарушение функций организма (опорно-двигательного аппарата, кровообращения, дыхания, пищеварения) при ограничении двигательной активности, снижении силы сокращения мышц. Распространённость гиподинамии возрастает в связи с </a:t>
            </a:r>
            <a:r>
              <a:rPr lang="ru-RU" dirty="0" smtClean="0">
                <a:hlinkClick r:id="rId3" tooltip="Урбанизация"/>
              </a:rPr>
              <a:t>урбанизацией</a:t>
            </a:r>
            <a:r>
              <a:rPr lang="ru-RU" dirty="0" smtClean="0"/>
              <a:t>, автоматизацией и механизацией труда, увеличением роли средств </a:t>
            </a:r>
            <a:r>
              <a:rPr lang="ru-RU" dirty="0" smtClean="0"/>
              <a:t>коммуникации</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ЗАНИМАЙТЕСЬ СПОРТОМ!</a:t>
            </a:r>
            <a:endParaRPr lang="ru-RU"/>
          </a:p>
        </p:txBody>
      </p:sp>
      <p:pic>
        <p:nvPicPr>
          <p:cNvPr id="4" name="Содержимое 3" descr="спорт.jpg"/>
          <p:cNvPicPr>
            <a:picLocks noGrp="1" noChangeAspect="1"/>
          </p:cNvPicPr>
          <p:nvPr>
            <p:ph idx="1"/>
          </p:nvPr>
        </p:nvPicPr>
        <p:blipFill>
          <a:blip r:embed="rId2" cstate="print"/>
          <a:stretch>
            <a:fillRect/>
          </a:stretch>
        </p:blipFill>
        <p:spPr>
          <a:xfrm>
            <a:off x="1324798" y="1600200"/>
            <a:ext cx="5732404" cy="452596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СЛЕДСТВИЕ ГИПОДИНАМИИ.</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Гиподинамия </a:t>
            </a:r>
            <a:r>
              <a:rPr lang="ru-RU" dirty="0" smtClean="0"/>
              <a:t>является следствием освобождения человека от физического труда. Особенно влияет гиподинамия на </a:t>
            </a:r>
            <a:r>
              <a:rPr lang="ru-RU" dirty="0" err="1" smtClean="0">
                <a:hlinkClick r:id="rId2" tooltip="Сердечно-сосудистая система"/>
              </a:rPr>
              <a:t>сердечно-сосудистую</a:t>
            </a:r>
            <a:r>
              <a:rPr lang="ru-RU" dirty="0" smtClean="0">
                <a:hlinkClick r:id="rId2" tooltip="Сердечно-сосудистая система"/>
              </a:rPr>
              <a:t> систему</a:t>
            </a:r>
            <a:r>
              <a:rPr lang="ru-RU" dirty="0" smtClean="0"/>
              <a:t> — ослабевает сила сокращений сердца, уменьшается трудоспособность, снижается тонус сосудов. Отрицательное влияние оказывается и на метаболизм (обмен веществ и энергии), уменьшается кровоснабжение тканей. Вследствие неполноценного расщепления жиров кровь становится «жирной» и медленнее течёт по сосудам — снабжение питательными веществами и кислородом уменьшается. Следствием гиподинамии могут стать </a:t>
            </a:r>
            <a:r>
              <a:rPr lang="ru-RU" dirty="0" smtClean="0">
                <a:hlinkClick r:id="rId3" tooltip="Ожирение"/>
              </a:rPr>
              <a:t>ожирение</a:t>
            </a:r>
            <a:r>
              <a:rPr lang="ru-RU" dirty="0" smtClean="0"/>
              <a:t> </a:t>
            </a:r>
            <a:r>
              <a:rPr lang="ru-RU" dirty="0" smtClean="0"/>
              <a:t>атеросклероз</a:t>
            </a:r>
            <a:r>
              <a:rPr lang="ru-RU" baseline="30000" dirty="0" smtClean="0"/>
              <a:t>.</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СИДЯЧИЙ ОБРАЗ ЖИЗНИ – ПРОБЛЕМА 21 ВЕКА.</a:t>
            </a:r>
            <a:endParaRPr lang="ru-RU" dirty="0"/>
          </a:p>
        </p:txBody>
      </p:sp>
      <p:pic>
        <p:nvPicPr>
          <p:cNvPr id="4" name="Содержимое 3" descr="образ жизни.jpg"/>
          <p:cNvPicPr>
            <a:picLocks noGrp="1" noChangeAspect="1"/>
          </p:cNvPicPr>
          <p:nvPr>
            <p:ph idx="1"/>
          </p:nvPr>
        </p:nvPicPr>
        <p:blipFill>
          <a:blip r:embed="rId2"/>
          <a:stretch>
            <a:fillRect/>
          </a:stretch>
        </p:blipFill>
        <p:spPr>
          <a:xfrm>
            <a:off x="357158" y="1785926"/>
            <a:ext cx="8501122" cy="4643469"/>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ОПАСНОСТЬ ГИПОДИНАМИИ.</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Из-за отсутствия необходимости в физических нагрузках человек всё больше и больше времени проводит в сидячем или лежачем положении. Без работы мышцы слабеют и постепенно атрофируются. Уменьшаются сила и выносливость, нарушаются нервно-рефлекторные связи, приводя к расстройству деятельности нервной системы (развиваются </a:t>
            </a:r>
            <a:r>
              <a:rPr lang="ru-RU" dirty="0" err="1" smtClean="0">
                <a:hlinkClick r:id="rId2" tooltip="Вегетососудистая дистония"/>
              </a:rPr>
              <a:t>вегетососудистая</a:t>
            </a:r>
            <a:r>
              <a:rPr lang="ru-RU" dirty="0" smtClean="0">
                <a:hlinkClick r:id="rId2" tooltip="Вегетососудистая дистония"/>
              </a:rPr>
              <a:t> </a:t>
            </a:r>
            <a:r>
              <a:rPr lang="ru-RU" dirty="0" err="1" smtClean="0">
                <a:hlinkClick r:id="rId2" tooltip="Вегетососудистая дистония"/>
              </a:rPr>
              <a:t>дистония</a:t>
            </a:r>
            <a:r>
              <a:rPr lang="ru-RU" dirty="0" smtClean="0"/>
              <a:t>, </a:t>
            </a:r>
            <a:r>
              <a:rPr lang="ru-RU" dirty="0" smtClean="0">
                <a:hlinkClick r:id="rId3" tooltip="Депрессия"/>
              </a:rPr>
              <a:t>депрессия</a:t>
            </a:r>
            <a:r>
              <a:rPr lang="ru-RU" dirty="0" smtClean="0"/>
              <a:t>, </a:t>
            </a:r>
            <a:r>
              <a:rPr lang="ru-RU" dirty="0" err="1" smtClean="0"/>
              <a:t>миофасциальные</a:t>
            </a:r>
            <a:r>
              <a:rPr lang="ru-RU" dirty="0" smtClean="0"/>
              <a:t> синдромы), нарушается обмен веществ. С течением времени из-за гиподинамии нарастают изменения со стороны опорно-двигательного аппарата: прогрессирующе уменьшается костная масса (развивается </a:t>
            </a:r>
            <a:r>
              <a:rPr lang="ru-RU" dirty="0" err="1" smtClean="0">
                <a:hlinkClick r:id="rId4" tooltip="Остеопороз"/>
              </a:rPr>
              <a:t>остеопороз</a:t>
            </a:r>
            <a:r>
              <a:rPr lang="ru-RU" dirty="0" smtClean="0"/>
              <a:t>), страдает функция периферических суставов (</a:t>
            </a:r>
            <a:r>
              <a:rPr lang="ru-RU" dirty="0" err="1" smtClean="0">
                <a:hlinkClick r:id="rId5" tooltip="Остеоартроз"/>
              </a:rPr>
              <a:t>остеоартроз</a:t>
            </a:r>
            <a:r>
              <a:rPr lang="ru-RU" dirty="0" smtClean="0"/>
              <a:t>) и позвоночника (</a:t>
            </a:r>
            <a:r>
              <a:rPr lang="ru-RU" dirty="0" smtClean="0">
                <a:hlinkClick r:id="rId6" tooltip="Остеохондроз"/>
              </a:rPr>
              <a:t>остеохондроз</a:t>
            </a:r>
            <a:r>
              <a:rPr lang="ru-RU" dirty="0" smtClean="0"/>
              <a:t>)</a:t>
            </a:r>
            <a:r>
              <a:rPr lang="ru-RU" baseline="30000" dirty="0" smtClean="0">
                <a:hlinkClick r:id="rId7"/>
              </a:rPr>
              <a:t>[5]</a:t>
            </a:r>
            <a:r>
              <a:rPr lang="ru-RU" dirty="0" smtClean="0"/>
              <a:t>. Длительная гиподинамия приводит к </a:t>
            </a:r>
            <a:r>
              <a:rPr lang="ru-RU" dirty="0" err="1" smtClean="0"/>
              <a:t>сердечно-сосудистым</a:t>
            </a:r>
            <a:r>
              <a:rPr lang="ru-RU" dirty="0" smtClean="0"/>
              <a:t> заболеваниям (</a:t>
            </a:r>
            <a:r>
              <a:rPr lang="ru-RU" dirty="0" smtClean="0">
                <a:hlinkClick r:id="rId8" tooltip="Ишемическая болезнь сердца"/>
              </a:rPr>
              <a:t>ишемическая болезнь сердца</a:t>
            </a:r>
            <a:r>
              <a:rPr lang="ru-RU" dirty="0" smtClean="0"/>
              <a:t>, </a:t>
            </a:r>
            <a:r>
              <a:rPr lang="ru-RU" dirty="0" smtClean="0">
                <a:hlinkClick r:id="rId9" tooltip="Артериальная гипертония"/>
              </a:rPr>
              <a:t>артериальная гипертония</a:t>
            </a:r>
            <a:r>
              <a:rPr lang="ru-RU" dirty="0" smtClean="0"/>
              <a:t>), расстройствам дыхания (</a:t>
            </a:r>
            <a:r>
              <a:rPr lang="ru-RU" dirty="0" smtClean="0">
                <a:hlinkClick r:id="rId10" tooltip="Хроническая обструктивная болезнь лёгких"/>
              </a:rPr>
              <a:t>хроническая </a:t>
            </a:r>
            <a:r>
              <a:rPr lang="ru-RU" dirty="0" err="1" smtClean="0">
                <a:hlinkClick r:id="rId10" tooltip="Хроническая обструктивная болезнь лёгких"/>
              </a:rPr>
              <a:t>обструктивная</a:t>
            </a:r>
            <a:r>
              <a:rPr lang="ru-RU" dirty="0" smtClean="0">
                <a:hlinkClick r:id="rId10" tooltip="Хроническая обструктивная болезнь лёгких"/>
              </a:rPr>
              <a:t> болезнь лёгких</a:t>
            </a:r>
            <a:r>
              <a:rPr lang="ru-RU" dirty="0" smtClean="0"/>
              <a:t>) и пищеварения (нарушение функции кишечника).</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ВЕГЕТОСОСУДИСТАЯ ДИСТОНИЯ.</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Под </a:t>
            </a:r>
            <a:r>
              <a:rPr lang="ru-RU" b="1" dirty="0" err="1" smtClean="0"/>
              <a:t>вегетососудистой</a:t>
            </a:r>
            <a:r>
              <a:rPr lang="ru-RU" b="1" dirty="0" smtClean="0"/>
              <a:t> </a:t>
            </a:r>
            <a:r>
              <a:rPr lang="ru-RU" b="1" dirty="0" err="1" smtClean="0"/>
              <a:t>дистонией</a:t>
            </a:r>
            <a:r>
              <a:rPr lang="ru-RU" b="1" dirty="0" smtClean="0"/>
              <a:t> (ВСД)</a:t>
            </a:r>
            <a:r>
              <a:rPr lang="ru-RU" dirty="0" smtClean="0"/>
              <a:t> подразумевают </a:t>
            </a:r>
            <a:r>
              <a:rPr lang="ru-RU" dirty="0" err="1" smtClean="0"/>
              <a:t>полиэтиологический</a:t>
            </a:r>
            <a:r>
              <a:rPr lang="ru-RU" dirty="0" smtClean="0"/>
              <a:t> синдром, характеризуемый дисфункцией </a:t>
            </a:r>
            <a:r>
              <a:rPr lang="ru-RU" dirty="0" smtClean="0">
                <a:hlinkClick r:id="rId2" tooltip="Вегетативная нервная система"/>
              </a:rPr>
              <a:t>вегетативной нервной системы</a:t>
            </a:r>
            <a:r>
              <a:rPr lang="ru-RU" baseline="30000" dirty="0" smtClean="0">
                <a:hlinkClick r:id="rId3"/>
              </a:rPr>
              <a:t>[1]</a:t>
            </a:r>
            <a:r>
              <a:rPr lang="ru-RU" dirty="0" smtClean="0"/>
              <a:t>. Термин «</a:t>
            </a:r>
            <a:r>
              <a:rPr lang="ru-RU" dirty="0" err="1" smtClean="0"/>
              <a:t>вегетососудистая</a:t>
            </a:r>
            <a:r>
              <a:rPr lang="ru-RU" dirty="0" smtClean="0"/>
              <a:t> </a:t>
            </a:r>
            <a:r>
              <a:rPr lang="ru-RU" dirty="0" err="1" smtClean="0"/>
              <a:t>дистония</a:t>
            </a:r>
            <a:r>
              <a:rPr lang="ru-RU" dirty="0" smtClean="0"/>
              <a:t>» является устаревшим и обывательским, он отсутствует в современной </a:t>
            </a:r>
            <a:r>
              <a:rPr lang="ru-RU" dirty="0" smtClean="0">
                <a:hlinkClick r:id="rId4" tooltip="Международная классификация болезней"/>
              </a:rPr>
              <a:t>Международной классификации болезней</a:t>
            </a:r>
            <a:r>
              <a:rPr lang="ru-RU" baseline="30000" dirty="0" smtClean="0">
                <a:hlinkClick r:id="rId3"/>
              </a:rPr>
              <a:t>[2]</a:t>
            </a:r>
            <a:r>
              <a:rPr lang="ru-RU" dirty="0" smtClean="0"/>
              <a:t>. Более корректным названием для части расстройств, относимых к ВСД, является название «</a:t>
            </a:r>
            <a:r>
              <a:rPr lang="ru-RU" dirty="0" err="1" smtClean="0"/>
              <a:t>соматоформная</a:t>
            </a:r>
            <a:r>
              <a:rPr lang="ru-RU" dirty="0" smtClean="0"/>
              <a:t> вегетативная дисфункция нервной системы»</a:t>
            </a:r>
            <a:r>
              <a:rPr lang="ru-RU" baseline="30000" dirty="0" smtClean="0">
                <a:hlinkClick r:id="rId3"/>
              </a:rPr>
              <a:t>[3]</a:t>
            </a:r>
            <a:r>
              <a:rPr lang="ru-RU" baseline="30000" dirty="0" smtClean="0">
                <a:hlinkClick r:id="rId3"/>
              </a:rPr>
              <a:t>[2]</a:t>
            </a:r>
            <a:r>
              <a:rPr lang="ru-RU" dirty="0" smtClean="0"/>
              <a:t> (диагноз </a:t>
            </a:r>
            <a:r>
              <a:rPr lang="ru-RU" dirty="0" err="1" smtClean="0"/>
              <a:t>соматоформной</a:t>
            </a:r>
            <a:r>
              <a:rPr lang="ru-RU" dirty="0" smtClean="0"/>
              <a:t> вегетативной дисфункции нервной системы присутствует в Международной классификации болезней (МКБ)</a:t>
            </a:r>
            <a:r>
              <a:rPr lang="ru-RU" baseline="30000" dirty="0" smtClean="0">
                <a:hlinkClick r:id="rId3"/>
              </a:rPr>
              <a:t>[2]</a:t>
            </a:r>
            <a:r>
              <a:rPr lang="ru-RU" dirty="0" smtClean="0"/>
              <a:t>, в </a:t>
            </a:r>
            <a:r>
              <a:rPr lang="ru-RU" dirty="0" smtClean="0">
                <a:hlinkClick r:id="rId5" tooltip="МКБ-10"/>
              </a:rPr>
              <a:t>МКБ-10</a:t>
            </a:r>
            <a:r>
              <a:rPr lang="ru-RU" dirty="0" smtClean="0"/>
              <a:t> он идёт под кодом F 45.3</a:t>
            </a:r>
            <a:r>
              <a:rPr lang="ru-RU" baseline="30000" dirty="0" smtClean="0">
                <a:hlinkClick r:id="rId3"/>
              </a:rPr>
              <a:t>[4]</a:t>
            </a:r>
            <a:r>
              <a:rPr lang="ru-RU" dirty="0" smtClean="0"/>
              <a:t>).</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СИМПТОМЫ.</a:t>
            </a:r>
            <a:endParaRPr lang="ru-RU" dirty="0"/>
          </a:p>
        </p:txBody>
      </p:sp>
      <p:pic>
        <p:nvPicPr>
          <p:cNvPr id="4" name="Содержимое 3" descr="вегеососуд.jpg"/>
          <p:cNvPicPr>
            <a:picLocks noGrp="1" noChangeAspect="1"/>
          </p:cNvPicPr>
          <p:nvPr>
            <p:ph idx="1"/>
          </p:nvPr>
        </p:nvPicPr>
        <p:blipFill>
          <a:blip r:embed="rId2"/>
          <a:stretch>
            <a:fillRect/>
          </a:stretch>
        </p:blipFill>
        <p:spPr>
          <a:xfrm>
            <a:off x="714348" y="1714488"/>
            <a:ext cx="7572428" cy="4500594"/>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ДЕПРЕССИЯ.</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err="1" smtClean="0"/>
              <a:t>Депре́ссия</a:t>
            </a:r>
            <a:r>
              <a:rPr lang="ru-RU" dirty="0" smtClean="0"/>
              <a:t> (от </a:t>
            </a:r>
            <a:r>
              <a:rPr lang="ru-RU" dirty="0" smtClean="0">
                <a:hlinkClick r:id="rId2" tooltip="Латинский язык"/>
              </a:rPr>
              <a:t>лат.</a:t>
            </a:r>
            <a:r>
              <a:rPr lang="ru-RU" dirty="0" smtClean="0"/>
              <a:t> </a:t>
            </a:r>
            <a:r>
              <a:rPr lang="ru-RU" i="1" dirty="0" err="1" smtClean="0"/>
              <a:t>deprimo</a:t>
            </a:r>
            <a:r>
              <a:rPr lang="ru-RU" dirty="0" smtClean="0"/>
              <a:t> — «давить», «подавить») — </a:t>
            </a:r>
            <a:r>
              <a:rPr lang="ru-RU" dirty="0" smtClean="0">
                <a:hlinkClick r:id="rId3" tooltip="Психическое расстройство"/>
              </a:rPr>
              <a:t>психическое расстройство</a:t>
            </a:r>
            <a:r>
              <a:rPr lang="ru-RU" dirty="0" smtClean="0"/>
              <a:t>, основными признаками которого являются сниженное </a:t>
            </a:r>
            <a:r>
              <a:rPr lang="ru-RU" dirty="0" smtClean="0">
                <a:hlinkClick r:id="rId4" tooltip="Настроение"/>
              </a:rPr>
              <a:t>настроение</a:t>
            </a:r>
            <a:r>
              <a:rPr lang="ru-RU" dirty="0" smtClean="0"/>
              <a:t> и снижение или утрата способности получать удовольствие (</a:t>
            </a:r>
            <a:r>
              <a:rPr lang="ru-RU" dirty="0" err="1" smtClean="0">
                <a:hlinkClick r:id="rId5" tooltip="Ангедония"/>
              </a:rPr>
              <a:t>ангедония</a:t>
            </a:r>
            <a:r>
              <a:rPr lang="ru-RU" dirty="0" smtClean="0"/>
              <a:t>). К дополнительным симптомам депрессии могут относиться сниженная самооценка, неадекватное чувство вины, пессимизм, нарушение концентрации, расстройства сна и аппетита, суицидальные тенденции. Тяжелые формы депрессии характеризуются так называемой «депрессивной триадой»: снижением настроения, заторможенностью мышления и </a:t>
            </a:r>
            <a:r>
              <a:rPr lang="ru-RU" dirty="0" smtClean="0">
                <a:hlinkClick r:id="rId6" tooltip="Двигательная заторможенность"/>
              </a:rPr>
              <a:t>двигательной заторможенностью</a:t>
            </a:r>
            <a:r>
              <a:rPr lang="ru-RU" dirty="0" smtClean="0"/>
              <a:t>.</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СИМПТОМЫ.</a:t>
            </a:r>
            <a:endParaRPr lang="ru-RU" dirty="0"/>
          </a:p>
        </p:txBody>
      </p:sp>
      <p:pic>
        <p:nvPicPr>
          <p:cNvPr id="4" name="Содержимое 3" descr="депрессия.jpg"/>
          <p:cNvPicPr>
            <a:picLocks noGrp="1" noChangeAspect="1"/>
          </p:cNvPicPr>
          <p:nvPr>
            <p:ph idx="1"/>
          </p:nvPr>
        </p:nvPicPr>
        <p:blipFill>
          <a:blip r:embed="rId2"/>
          <a:stretch>
            <a:fillRect/>
          </a:stretch>
        </p:blipFill>
        <p:spPr>
          <a:xfrm>
            <a:off x="642910" y="1357298"/>
            <a:ext cx="7786742" cy="500066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51</TotalTime>
  <Words>253</Words>
  <Application>Microsoft Office PowerPoint</Application>
  <PresentationFormat>Экран (4:3)</PresentationFormat>
  <Paragraphs>33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Техническая</vt:lpstr>
      <vt:lpstr>ГИПОДИНАМИЯ – ПРОБЛЕМА СОВРЕМЕННОГО ОБЩЕСТВА.</vt:lpstr>
      <vt:lpstr>ЧТО ЖЕ ТАКОЕ ГИПОДИНАМИЯ?</vt:lpstr>
      <vt:lpstr>СЛЕДСТВИЕ ГИПОДИНАМИИ.</vt:lpstr>
      <vt:lpstr>СИДЯЧИЙ ОБРАЗ ЖИЗНИ – ПРОБЛЕМА 21 ВЕКА.</vt:lpstr>
      <vt:lpstr>ОПАСНОСТЬ ГИПОДИНАМИИ.</vt:lpstr>
      <vt:lpstr>ВЕГЕТОСОСУДИСТАЯ ДИСТОНИЯ.</vt:lpstr>
      <vt:lpstr>СИМПТОМЫ.</vt:lpstr>
      <vt:lpstr>ДЕПРЕССИЯ.</vt:lpstr>
      <vt:lpstr>СИМПТОМЫ.</vt:lpstr>
      <vt:lpstr>ОСТЕОХОНДРОЗ.</vt:lpstr>
      <vt:lpstr>СИМПТОМЫ.</vt:lpstr>
      <vt:lpstr>ОПАСНОСТЬ ГИПОДИНАМИИ.</vt:lpstr>
      <vt:lpstr>ПРОФИЛАКТИКА ГИПОДИНАМИИ.</vt:lpstr>
      <vt:lpstr>Слайд 14</vt:lpstr>
      <vt:lpstr>Слайд 15</vt:lpstr>
      <vt:lpstr>РАЦИОН ПИТАНИЯ.</vt:lpstr>
      <vt:lpstr>ПИРАМИДА ПРОДУКТОВ.</vt:lpstr>
      <vt:lpstr>РЕАБИЛИТАЦИЯ.</vt:lpstr>
      <vt:lpstr>ВЫ ЖЕ НЕ ХОТИТЕ ВСЕГО ЭТОГО?</vt:lpstr>
      <vt:lpstr>ЗАНИМАЙТЕСЬ СПОРТОМ!</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ГИПОДИНАМИЯ – ПРОБЛЕМА СОВРЕМЕННОГО ОБЩЕСТВА.</dc:title>
  <dc:creator>RIM</dc:creator>
  <cp:lastModifiedBy>RIM</cp:lastModifiedBy>
  <cp:revision>6</cp:revision>
  <dcterms:created xsi:type="dcterms:W3CDTF">2018-12-23T16:32:47Z</dcterms:created>
  <dcterms:modified xsi:type="dcterms:W3CDTF">2018-12-23T17:24:46Z</dcterms:modified>
</cp:coreProperties>
</file>