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1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15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4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0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8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69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17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0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2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1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2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0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2B3A0A-D6BD-4042-9CCC-BD53399EB1BA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ACF16C-02C1-4C19-AE00-0857232E5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59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Глобализация современного общества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ru-RU" dirty="0" smtClean="0"/>
              <a:t>учитель истории и обществознания</a:t>
            </a:r>
            <a:endParaRPr lang="ru-RU" dirty="0" smtClean="0"/>
          </a:p>
          <a:p>
            <a:r>
              <a:rPr lang="ru-RU" dirty="0" smtClean="0"/>
              <a:t>МОУ СШИ №</a:t>
            </a:r>
            <a:r>
              <a:rPr lang="ru-RU" dirty="0" smtClean="0"/>
              <a:t>2 г. Магнитогорска</a:t>
            </a:r>
            <a:endParaRPr lang="ru-RU" dirty="0" smtClean="0"/>
          </a:p>
          <a:p>
            <a:r>
              <a:rPr lang="ru-RU" dirty="0" err="1" smtClean="0"/>
              <a:t>Ризатдинова</a:t>
            </a:r>
            <a:r>
              <a:rPr lang="ru-RU" dirty="0" smtClean="0"/>
              <a:t> </a:t>
            </a:r>
            <a:r>
              <a:rPr lang="ru-RU" dirty="0" err="1" smtClean="0"/>
              <a:t>Ризида</a:t>
            </a:r>
            <a:r>
              <a:rPr lang="ru-RU" dirty="0" smtClean="0"/>
              <a:t> </a:t>
            </a:r>
            <a:r>
              <a:rPr lang="ru-RU" dirty="0" err="1" smtClean="0"/>
              <a:t>Ибрагимовна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Антиглобализм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5" y="1754888"/>
            <a:ext cx="11813060" cy="3006582"/>
          </a:xfrm>
        </p:spPr>
        <p:txBody>
          <a:bodyPr>
            <a:normAutofit/>
          </a:bodyPr>
          <a:lstStyle/>
          <a:p>
            <a:r>
              <a:rPr lang="ru-RU" dirty="0"/>
              <a:t>Глобализацию критикуют не только антиглобалисты и некоторые политики (например, Уго </a:t>
            </a:r>
            <a:r>
              <a:rPr lang="ru-RU" dirty="0" err="1"/>
              <a:t>Чавес</a:t>
            </a:r>
            <a:r>
              <a:rPr lang="ru-RU" dirty="0"/>
              <a:t>), но также ряд экономистов и учёных. Например, известный экономист Джозеф </a:t>
            </a:r>
            <a:r>
              <a:rPr lang="ru-RU" dirty="0" err="1"/>
              <a:t>Стиглиц</a:t>
            </a:r>
            <a:r>
              <a:rPr lang="ru-RU" dirty="0"/>
              <a:t> написал несколько книг, в которых содержится острая критика ряда современных тенденций глобализации. </a:t>
            </a:r>
            <a:r>
              <a:rPr lang="ru-RU" dirty="0" err="1"/>
              <a:t>Стиглиц</a:t>
            </a:r>
            <a:r>
              <a:rPr lang="ru-RU" dirty="0"/>
              <a:t> доказывает на многочисленных фактах и примерах, что они разрушают промышленность, способствуют росту безработицы, нищеты, тормозят научно-технический прогресс и усугубляют экологическую катастрофу на планете. Он критикует политику глобальных институтов: ВТО, </a:t>
            </a:r>
            <a:r>
              <a:rPr lang="ru-RU" dirty="0" smtClean="0"/>
              <a:t>МВФ,</a:t>
            </a:r>
            <a:r>
              <a:rPr lang="ru-RU" dirty="0"/>
              <a:t> — которые, по его мнению, используют глобализацию и её идеологию (свободная торговля, свободный доступ к сырьевым ресурсам, мировое патентное право, использование в качестве мировых валют «бумажных» доллара и евро, вмешательство международных институтов во внутреннюю политику и т. д.) в интересах нескольких наиболее развитых государств, в ущерб большинству стран на </a:t>
            </a:r>
            <a:r>
              <a:rPr lang="ru-RU" dirty="0" smtClean="0"/>
              <a:t>планете.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79" y="4256704"/>
            <a:ext cx="3592212" cy="2478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0" y="4410265"/>
            <a:ext cx="2034745" cy="2307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773" y="4506095"/>
            <a:ext cx="1795334" cy="21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358" y="10732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Итак, </a:t>
            </a:r>
            <a:r>
              <a:rPr lang="ru-RU" sz="2000" dirty="0" smtClean="0"/>
              <a:t>мировая </a:t>
            </a:r>
            <a:r>
              <a:rPr lang="ru-RU" sz="2000" dirty="0"/>
              <a:t>система вступила в стадию глобализации. Основным показателем этого является наличие тесного взаимодействия управляющих систем с внешним миром, принципиальная открытость систем с целью повышения интеллектуальности и совершенствования собственного поведения, наличие механизмов прогнозов изменений внешнего мира и собственного поведения системы в изменяющемся мире. Целенаправленное регулирование соизмеряет техногенную нагрузку на природную среду, становится определяющим фактором, способствующим новому диалогу человека с природой и созданию технологических условий для решения социальных проблем на принципах гуманизма.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3330146"/>
            <a:ext cx="6096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18" y="3633144"/>
            <a:ext cx="4341341" cy="244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глобализация?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77081"/>
            <a:ext cx="6555257" cy="45884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Глобализация</a:t>
            </a:r>
            <a:r>
              <a:rPr lang="ru-RU" sz="2000" dirty="0" smtClean="0"/>
              <a:t> - процесс </a:t>
            </a:r>
            <a:r>
              <a:rPr lang="ru-RU" sz="2000" dirty="0"/>
              <a:t>изменения структуры мирового хозяйства, понимаемого как совокупность национальных хозяйств, связанных друг с другом системой международного разделения труда, экономических и политических отношений, путём включения в мировой рынок и тесного переплетения экономики на основе </a:t>
            </a:r>
            <a:r>
              <a:rPr lang="ru-RU" sz="2000" dirty="0" err="1" smtClean="0"/>
              <a:t>транснационализации</a:t>
            </a:r>
            <a:r>
              <a:rPr lang="ru-RU" sz="2000" dirty="0" smtClean="0"/>
              <a:t> </a:t>
            </a:r>
            <a:r>
              <a:rPr lang="ru-RU" sz="2000" dirty="0"/>
              <a:t>и регионализации. </a:t>
            </a:r>
            <a:r>
              <a:rPr lang="ru-RU" sz="2000" dirty="0" smtClean="0"/>
              <a:t>Процесс </a:t>
            </a:r>
            <a:r>
              <a:rPr lang="ru-RU" sz="2000" dirty="0"/>
              <a:t>глобализации есть следствие эволюции государственно оформленных рыночных </a:t>
            </a:r>
            <a:r>
              <a:rPr lang="ru-RU" sz="2000" dirty="0" smtClean="0"/>
              <a:t>систем.</a:t>
            </a:r>
          </a:p>
          <a:p>
            <a:r>
              <a:rPr lang="ru-RU" sz="2000" dirty="0" smtClean="0"/>
              <a:t>Это исторический процесс, сближающий нации и народы, постепенно стирающий традиционные грани и превращающий человечество в единую политическую систему.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36" y="442012"/>
            <a:ext cx="3790950" cy="226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813" y="3415269"/>
            <a:ext cx="3570073" cy="23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9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Глобальное общество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9196" y="1763126"/>
            <a:ext cx="8244015" cy="4398776"/>
          </a:xfrm>
        </p:spPr>
        <p:txBody>
          <a:bodyPr>
            <a:normAutofit/>
          </a:bodyPr>
          <a:lstStyle/>
          <a:p>
            <a:r>
              <a:rPr lang="ru-RU" dirty="0"/>
              <a:t>С начала XXI века в мировом научном сообществе становится всё более популярной концепция глобального </a:t>
            </a:r>
            <a:r>
              <a:rPr lang="ru-RU" dirty="0" smtClean="0"/>
              <a:t>общества, с </a:t>
            </a:r>
            <a:r>
              <a:rPr lang="ru-RU" dirty="0"/>
              <a:t>точки зрения которой все люди Земли являются гражданами единого глобального общества, которое состоит из множества локальных обществ отдельных стран мира. Эта концепция значительно упрощает рассмотрение процессов глобализации, которые в этом случае превращаются в обычные общественные преобразования в рамках глобального </a:t>
            </a:r>
            <a:r>
              <a:rPr lang="ru-RU" dirty="0" smtClean="0"/>
              <a:t>общества.</a:t>
            </a:r>
          </a:p>
          <a:p>
            <a:r>
              <a:rPr lang="ru-RU" dirty="0" smtClean="0"/>
              <a:t>Идеи </a:t>
            </a:r>
            <a:r>
              <a:rPr lang="ru-RU" dirty="0"/>
              <a:t>глобального общества высказывались древнегреческим мыслителем Диогеном, он использовал понятие космополит, то есть гражданин мира или гражданин </a:t>
            </a:r>
            <a:r>
              <a:rPr lang="ru-RU" dirty="0" err="1"/>
              <a:t>космополии</a:t>
            </a:r>
            <a:r>
              <a:rPr lang="ru-RU" dirty="0"/>
              <a:t> (общества мира). В мировоззрении жителей Китая, Средней Азии, Монгольской империи Чингисхана, важное место занимала идея Поднебесной — всей Земли (под Небом) и человеческого общества, существующего на её просторах. </a:t>
            </a:r>
          </a:p>
        </p:txBody>
      </p:sp>
      <p:pic>
        <p:nvPicPr>
          <p:cNvPr id="2050" name="Picture 2" descr="Картинки по запросу глобальное обществ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11" y="1959576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631" y="1334529"/>
            <a:ext cx="6524369" cy="54122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Глобализация </a:t>
            </a:r>
            <a:r>
              <a:rPr lang="ru-RU" sz="2000" dirty="0"/>
              <a:t>относится к числу основных тенденций современного общества. Общества становятся взаимозависимыми во всех аспектах — политическом, экономическом, культурном, и масштаб этих взаимозависимостей становится действительно глобальным. Человечество превращается в социальную целостность, охватывающую всех людей, живущих на </a:t>
            </a:r>
            <a:r>
              <a:rPr lang="ru-RU" sz="2000" dirty="0" smtClean="0"/>
              <a:t>Земле. Сегодня </a:t>
            </a:r>
            <a:r>
              <a:rPr lang="ru-RU" sz="2000" dirty="0"/>
              <a:t>можно говорить о глобальной структуре политических, экономических и культурных отношений, связывающих отдельные общества в единую систему.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1" y="301195"/>
            <a:ext cx="3334983" cy="2507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8" y="3448817"/>
            <a:ext cx="4443669" cy="316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Глобализация в политике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795849"/>
            <a:ext cx="10509421" cy="1968843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В политической сфере эта тенденция выражается в появлении наднациональных единиц различного масштаба: политические и военные блоки, коалиции правящих групп, континентальные или региональные объединения, всемирные международные организации. Можно заметить также контуры мирового правительства, когда ряд важных функций выполняется наднациональными организациями (например, Европейский парламент, Интерпол).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77" y="3826990"/>
            <a:ext cx="3843209" cy="2890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18" y="3795661"/>
            <a:ext cx="2381250" cy="2952750"/>
          </a:xfrm>
          <a:prstGeom prst="rect">
            <a:avLst/>
          </a:prstGeom>
        </p:spPr>
      </p:pic>
      <p:pic>
        <p:nvPicPr>
          <p:cNvPr id="1026" name="Picture 2" descr="Картинки по запросу европейский парламе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6" y="4329319"/>
            <a:ext cx="3259661" cy="1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Глобализация в экономике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671" y="2298356"/>
            <a:ext cx="6810631" cy="3830595"/>
          </a:xfrm>
        </p:spPr>
        <p:txBody>
          <a:bodyPr>
            <a:noAutofit/>
          </a:bodyPr>
          <a:lstStyle/>
          <a:p>
            <a:r>
              <a:rPr lang="ru-RU" sz="2400" dirty="0"/>
              <a:t>В экономической сфере усиливается значение наднациональной координации и интеграции, региональных и мировых экономических соглашений. Наблюдается глобальное разделение труда, увеличивается роль многонациональных и транснациональных корпораций, рынок становится единым экономическим механизмом, о чем свидетельствует скорость реагирования финансовых рынков на события в отдельных странах.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231" y="271849"/>
            <a:ext cx="3597827" cy="25784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07" y="3419815"/>
            <a:ext cx="3855051" cy="264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Глобализация в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88758"/>
            <a:ext cx="11061356" cy="2512539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 культуре доминирует тенденция к единообразию. Средства массовой информации превращают нашу планету в «большую деревню». Миллионы людей становятся свидетелями событий, произошедших в разных местах, приобщаются к одному и тому же культурному опыту, что способствует </a:t>
            </a:r>
            <a:r>
              <a:rPr lang="ru-RU" sz="2800" dirty="0" smtClean="0"/>
              <a:t>унификации (единообразие) </a:t>
            </a:r>
            <a:r>
              <a:rPr lang="ru-RU" sz="2800" dirty="0"/>
              <a:t>их вкусов и предпочтений.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78" y="3849836"/>
            <a:ext cx="3350998" cy="28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116" y="1647568"/>
            <a:ext cx="6126890" cy="4102443"/>
          </a:xfrm>
        </p:spPr>
        <p:txBody>
          <a:bodyPr>
            <a:noAutofit/>
          </a:bodyPr>
          <a:lstStyle/>
          <a:p>
            <a:r>
              <a:rPr lang="ru-RU" sz="2400" dirty="0"/>
              <a:t>При современном уровне развития производительных сил глобальный характер приобрела </a:t>
            </a:r>
            <a:r>
              <a:rPr lang="ru-RU" sz="2400" b="1" dirty="0"/>
              <a:t>проблема охраны окружающей среды</a:t>
            </a:r>
            <a:r>
              <a:rPr lang="ru-RU" sz="2400" dirty="0"/>
              <a:t>. Разрушение среды обитания показывает, что сейчас речь идет не только о защите человека от сил природы, но и о защите природы от техногенного вмешательства человека и от эксплуатации им природы. Новые системы вооружения представляют собой технологически совершенные средства уничтожения человечества. Все это требует от мирового сообщества координировать экологические меры, объединять усилия в деле охраны природы, сообща бороться за сохранение мира на планете.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8" y="238768"/>
            <a:ext cx="3025953" cy="2141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96" y="1911693"/>
            <a:ext cx="3167120" cy="2322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9" y="4053660"/>
            <a:ext cx="4457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15" y="0"/>
            <a:ext cx="10131425" cy="1456267"/>
          </a:xfrm>
        </p:spPr>
        <p:txBody>
          <a:bodyPr/>
          <a:lstStyle/>
          <a:p>
            <a:r>
              <a:rPr lang="ru-RU" dirty="0" smtClean="0"/>
              <a:t>Американизация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2" y="1029730"/>
            <a:ext cx="6406976" cy="5675869"/>
          </a:xfrm>
        </p:spPr>
        <p:txBody>
          <a:bodyPr>
            <a:normAutofit/>
          </a:bodyPr>
          <a:lstStyle/>
          <a:p>
            <a:r>
              <a:rPr lang="ru-RU" dirty="0"/>
              <a:t>Глобализация нередко отождествляется с американизацией, что связано с усилившимся во второй половине XX века влиянием США в мире. Голливуд выпускает </a:t>
            </a:r>
            <a:r>
              <a:rPr lang="ru-RU" dirty="0" err="1"/>
              <a:t>бо́льшую</a:t>
            </a:r>
            <a:r>
              <a:rPr lang="ru-RU" dirty="0"/>
              <a:t> часть фильмов для мирового проката. В США берут своё начало мировые корпорации: </a:t>
            </a:r>
            <a:r>
              <a:rPr lang="ru-RU" dirty="0" err="1"/>
              <a:t>Microsoft</a:t>
            </a:r>
            <a:r>
              <a:rPr lang="ru-RU" dirty="0"/>
              <a:t>, </a:t>
            </a:r>
            <a:r>
              <a:rPr lang="ru-RU" dirty="0" err="1"/>
              <a:t>Intel</a:t>
            </a:r>
            <a:r>
              <a:rPr lang="ru-RU" dirty="0"/>
              <a:t>, AMD, </a:t>
            </a:r>
            <a:r>
              <a:rPr lang="ru-RU" dirty="0" err="1"/>
              <a:t>Coca-Cola</a:t>
            </a:r>
            <a:r>
              <a:rPr lang="ru-RU" dirty="0"/>
              <a:t>, </a:t>
            </a:r>
            <a:r>
              <a:rPr lang="ru-RU" dirty="0" err="1"/>
              <a:t>Apple</a:t>
            </a:r>
            <a:r>
              <a:rPr lang="ru-RU" dirty="0"/>
              <a:t>, </a:t>
            </a:r>
            <a:r>
              <a:rPr lang="ru-RU" dirty="0" err="1"/>
              <a:t>Procter&amp;Gamble</a:t>
            </a:r>
            <a:r>
              <a:rPr lang="ru-RU" dirty="0"/>
              <a:t>, </a:t>
            </a:r>
            <a:r>
              <a:rPr lang="ru-RU" dirty="0" err="1"/>
              <a:t>Pepsi</a:t>
            </a:r>
            <a:r>
              <a:rPr lang="ru-RU" dirty="0"/>
              <a:t> и многие другие. </a:t>
            </a:r>
            <a:r>
              <a:rPr lang="ru-RU" dirty="0" err="1"/>
              <a:t>McDonald’s</a:t>
            </a:r>
            <a:r>
              <a:rPr lang="ru-RU" dirty="0"/>
              <a:t> из-за своей распространённости в мире стала своеобразным символом глобализации. </a:t>
            </a:r>
          </a:p>
          <a:p>
            <a:r>
              <a:rPr lang="ru-RU" dirty="0" smtClean="0"/>
              <a:t>Однако </a:t>
            </a:r>
            <a:r>
              <a:rPr lang="ru-RU" dirty="0"/>
              <a:t>в глобализацию вносят свой вклад и другие страны. Например, один из символов глобализации — IKEA — появилась в Швеции. Популярная служба мгновенных сообщений ICQ впервые была выпущена в Израиле, а известная программа для IP-телефонии </a:t>
            </a:r>
            <a:r>
              <a:rPr lang="ru-RU" dirty="0" err="1"/>
              <a:t>Skype</a:t>
            </a:r>
            <a:r>
              <a:rPr lang="ru-RU" dirty="0"/>
              <a:t> была разработана эстонскими программистами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81" y="156132"/>
            <a:ext cx="362902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87" y="2191649"/>
            <a:ext cx="3842437" cy="2536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713" y="4552091"/>
            <a:ext cx="3347651" cy="22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74</TotalTime>
  <Words>716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Небеса</vt:lpstr>
      <vt:lpstr>Глобализация современного общества</vt:lpstr>
      <vt:lpstr>Что такое глобализация?</vt:lpstr>
      <vt:lpstr>Глобальное общество</vt:lpstr>
      <vt:lpstr>Презентация PowerPoint</vt:lpstr>
      <vt:lpstr>Глобализация в политике</vt:lpstr>
      <vt:lpstr>Глобализация в экономике</vt:lpstr>
      <vt:lpstr>Глобализация в культуре</vt:lpstr>
      <vt:lpstr>Презентация PowerPoint</vt:lpstr>
      <vt:lpstr>Американизация</vt:lpstr>
      <vt:lpstr>Антиглобализм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Глобализация современного общества</dc:title>
  <dc:creator>kasten</dc:creator>
  <cp:lastModifiedBy>Кабинет №301</cp:lastModifiedBy>
  <cp:revision>10</cp:revision>
  <dcterms:created xsi:type="dcterms:W3CDTF">2017-11-12T09:20:10Z</dcterms:created>
  <dcterms:modified xsi:type="dcterms:W3CDTF">2017-12-07T08:21:36Z</dcterms:modified>
</cp:coreProperties>
</file>