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9" r:id="rId5"/>
    <p:sldId id="260" r:id="rId6"/>
    <p:sldId id="266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6793F9-38BE-469D-88BA-ABA4FCC672D0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35CFD23-9CC2-4449-9E66-10A5EDD036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3176"/>
            <a:ext cx="8823438" cy="633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42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8610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ЦЕЛЕВАЯ  ГОСУДАРСТВЕННАЯ ПРОГРАММА РОССИЙСКОЙ ФЕДЕРАЦИИ</a:t>
            </a:r>
            <a:br>
              <a:rPr lang="ru-RU" dirty="0" smtClean="0"/>
            </a:br>
            <a:r>
              <a:rPr lang="ru-RU" dirty="0" smtClean="0"/>
              <a:t> "Развитие образования" </a:t>
            </a:r>
            <a:br>
              <a:rPr lang="ru-RU" dirty="0" smtClean="0"/>
            </a:br>
            <a:r>
              <a:rPr lang="ru-RU" dirty="0" smtClean="0"/>
              <a:t>на 2013 - 2020 годы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60648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УТВЕРЖДЕНА  распоряжением Правительства Российской Федерации </a:t>
            </a:r>
          </a:p>
          <a:p>
            <a:r>
              <a:rPr lang="ru-RU" sz="2800" dirty="0" smtClean="0"/>
              <a:t>№ 792-р от 15 мая 2013 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239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 "Развитие профессионального образования";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"Развитие дошкольного, общего и дополнительного образования детей";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"Развитие системы оценки качества образования и информационной прозрачности системы образования</a:t>
            </a:r>
            <a:r>
              <a:rPr lang="ru-RU" dirty="0" smtClean="0"/>
              <a:t>";</a:t>
            </a:r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"Вовлечение молодежи в социальную практику";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 </a:t>
            </a:r>
            <a:r>
              <a:rPr lang="ru-RU" dirty="0"/>
              <a:t>"Обеспечение реализации государственной программы "Развитие образования" на 2013 - 2020 годы и прочие мероприятия в области образования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206469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7740848" cy="3921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обеспечение высокого качества российского образования в соответствии с меняющимися запросами </a:t>
            </a:r>
            <a:r>
              <a:rPr lang="ru-RU" sz="2800" dirty="0" smtClean="0"/>
              <a:t>населения </a:t>
            </a:r>
            <a:r>
              <a:rPr lang="ru-RU" sz="2800" dirty="0"/>
              <a:t>и перспективными задачами развития российского общества и экономики; повышение эффективности реализации молодежной политики в интересах инновационного социально ориентированного развития страны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34691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392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формирование гибкой, подотчетной обществу системы непрерывного образования, развивающей человеческий потенциал, обеспечивающей текущие и перспективные потребности социально-экономического развития Российской Федерации;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развитие </a:t>
            </a:r>
            <a:r>
              <a:rPr lang="ru-RU" sz="2000" dirty="0"/>
              <a:t>инфраструктуры и организационно­ экономических механизмов, обеспечивающих максимально равную доступность услуг дошкольного, общего, дополнительного образования детей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модернизация образовательных программ в системах дошкольного, общего и дополнительного образования детей, направленная на достижение современного качества учебных результатов и результатов социализации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создание современной системы оценки качества образования на основе принципов открытости, </a:t>
            </a:r>
            <a:r>
              <a:rPr lang="ru-RU" sz="2000" dirty="0" smtClean="0"/>
              <a:t>объективности</a:t>
            </a:r>
            <a:r>
              <a:rPr lang="ru-RU" sz="2000" dirty="0"/>
              <a:t>, прозрачности, общественно­ профессионального участия;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обеспечение </a:t>
            </a:r>
            <a:r>
              <a:rPr lang="ru-RU" sz="2000" dirty="0"/>
              <a:t>эффективной системы по социализации и самореализации молодежи, развитию потенциала молодежи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5090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/>
              <a:t>удельный вес численности населения в возрасте 5 - 18 лет, охваченного общим и профессиональным образованием, в общей численности населения в возрасте 5 - 18 </a:t>
            </a:r>
            <a:r>
              <a:rPr lang="ru-RU" sz="2000" dirty="0" smtClean="0"/>
              <a:t>лет;</a:t>
            </a:r>
          </a:p>
          <a:p>
            <a:pPr>
              <a:buFontTx/>
              <a:buChar char="-"/>
            </a:pPr>
            <a:r>
              <a:rPr lang="ru-RU" sz="2000" dirty="0" smtClean="0"/>
              <a:t>отношение </a:t>
            </a:r>
            <a:r>
              <a:rPr lang="ru-RU" sz="2000" dirty="0"/>
              <a:t>среднего балла </a:t>
            </a:r>
            <a:r>
              <a:rPr lang="ru-RU" sz="2000" dirty="0" smtClean="0"/>
              <a:t>ЕГЭ (в </a:t>
            </a:r>
            <a:r>
              <a:rPr lang="ru-RU" sz="2000" dirty="0"/>
              <a:t>расчете на 2 обязательных предмета) в 10 процентах школ с лучшими результатами </a:t>
            </a:r>
            <a:r>
              <a:rPr lang="ru-RU" sz="2000" dirty="0" smtClean="0"/>
              <a:t>ЕГЭ </a:t>
            </a:r>
            <a:r>
              <a:rPr lang="ru-RU" sz="2000" dirty="0"/>
              <a:t>к среднему баллу </a:t>
            </a:r>
            <a:r>
              <a:rPr lang="ru-RU" sz="2000" dirty="0" smtClean="0"/>
              <a:t>ЕГЭ (в </a:t>
            </a:r>
            <a:r>
              <a:rPr lang="ru-RU" sz="2000" dirty="0"/>
              <a:t>расчете на 2 обязательных предмета) в 10 процентах школ с худшими результатами </a:t>
            </a:r>
            <a:r>
              <a:rPr lang="ru-RU" sz="2000" dirty="0" smtClean="0"/>
              <a:t>ЕГЭ;</a:t>
            </a:r>
          </a:p>
          <a:p>
            <a:pPr>
              <a:buFontTx/>
              <a:buChar char="-"/>
            </a:pPr>
            <a:r>
              <a:rPr lang="ru-RU" sz="2000" dirty="0"/>
              <a:t>доступность дошкольного образования (отношение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Целевые индикаторы и показатели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59759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Сроки и этапы реализации Программы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первый этап - 2013 - 2015 годы</a:t>
            </a:r>
            <a:r>
              <a:rPr lang="ru-RU" sz="4000" dirty="0" smtClean="0"/>
              <a:t>;</a:t>
            </a:r>
          </a:p>
          <a:p>
            <a:pPr marL="0" indent="0">
              <a:buNone/>
            </a:pPr>
            <a:r>
              <a:rPr lang="ru-RU" sz="4000" dirty="0" smtClean="0"/>
              <a:t>второй </a:t>
            </a:r>
            <a:r>
              <a:rPr lang="ru-RU" sz="4000" dirty="0"/>
              <a:t>этап - 2016 - 2018 годы;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третий </a:t>
            </a:r>
            <a:r>
              <a:rPr lang="ru-RU" sz="4000" dirty="0"/>
              <a:t>этап - 2019 - 2020 годы </a:t>
            </a:r>
          </a:p>
        </p:txBody>
      </p:sp>
    </p:spTree>
    <p:extLst>
      <p:ext uri="{BB962C8B-B14F-4D97-AF65-F5344CB8AC3E}">
        <p14:creationId xmlns:p14="http://schemas.microsoft.com/office/powerpoint/2010/main" val="187311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3" cy="45365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улучшатся </a:t>
            </a:r>
            <a:r>
              <a:rPr lang="ru-RU" sz="2000" dirty="0"/>
              <a:t>результаты российских школьников по итогам международных сопоставительных исследований качества общего </a:t>
            </a:r>
            <a:r>
              <a:rPr lang="ru-RU" sz="2000" dirty="0" smtClean="0"/>
              <a:t>образования;</a:t>
            </a:r>
          </a:p>
          <a:p>
            <a:pPr>
              <a:buFontTx/>
              <a:buChar char="-"/>
            </a:pPr>
            <a:r>
              <a:rPr lang="ru-RU" sz="2000" dirty="0"/>
              <a:t>повысится удовлетворенность населения качеством образовательных услуг; 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/>
              <a:t>совокупный объем затрат на сферу образования по </a:t>
            </a:r>
            <a:r>
              <a:rPr lang="ru-RU" sz="2000" dirty="0" smtClean="0"/>
              <a:t>увеличится </a:t>
            </a:r>
            <a:r>
              <a:rPr lang="ru-RU" sz="2000" dirty="0"/>
              <a:t>с 4,9 до 6,3 процента </a:t>
            </a:r>
            <a:r>
              <a:rPr lang="ru-RU" sz="2000" dirty="0" smtClean="0"/>
              <a:t>;</a:t>
            </a:r>
          </a:p>
          <a:p>
            <a:pPr>
              <a:buFontTx/>
              <a:buChar char="-"/>
            </a:pPr>
            <a:r>
              <a:rPr lang="ru-RU" sz="2000" dirty="0"/>
              <a:t>повысится эффективность использования бюджетных средств, будет обеспечена финансово-хозяйственная самостоятельность образовательных организаций за счет реализации новых принципов </a:t>
            </a:r>
            <a:r>
              <a:rPr lang="ru-RU" sz="2000" dirty="0" smtClean="0"/>
              <a:t>финансирования;</a:t>
            </a:r>
          </a:p>
          <a:p>
            <a:pPr>
              <a:buFontTx/>
              <a:buChar char="-"/>
            </a:pPr>
            <a:r>
              <a:rPr lang="ru-RU" sz="2000" dirty="0"/>
              <a:t>повысится привлекательность педагогической профессии и уровень квалификации преподавательских </a:t>
            </a:r>
            <a:r>
              <a:rPr lang="ru-RU" sz="2000" dirty="0" smtClean="0"/>
              <a:t>кадров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Ожидаемые результаты реализации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661602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442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         ЦЕЛЕВАЯ  ГОСУДАРСТВЕННАЯ ПРОГРАММА РОССИЙСКОЙ ФЕДЕРАЦИИ  "Развитие образования"  на 2013 - 2020 годы </vt:lpstr>
      <vt:lpstr>Подпрограммы </vt:lpstr>
      <vt:lpstr>Цели Программы </vt:lpstr>
      <vt:lpstr>Задачи Программы</vt:lpstr>
      <vt:lpstr>Целевые индикаторы и показатели Программы</vt:lpstr>
      <vt:lpstr>Сроки и этапы реализации Программы </vt:lpstr>
      <vt:lpstr>Ожидаемые результаты реализации Программы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начальных классов2</dc:creator>
  <cp:lastModifiedBy>Учитель начальных классов2</cp:lastModifiedBy>
  <cp:revision>5</cp:revision>
  <dcterms:created xsi:type="dcterms:W3CDTF">2017-11-11T14:56:31Z</dcterms:created>
  <dcterms:modified xsi:type="dcterms:W3CDTF">2017-11-12T10:25:07Z</dcterms:modified>
</cp:coreProperties>
</file>