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2" r:id="rId5"/>
    <p:sldId id="274" r:id="rId6"/>
    <p:sldId id="270" r:id="rId7"/>
    <p:sldId id="263" r:id="rId8"/>
    <p:sldId id="260" r:id="rId9"/>
    <p:sldId id="264" r:id="rId10"/>
    <p:sldId id="261" r:id="rId11"/>
    <p:sldId id="265" r:id="rId12"/>
    <p:sldId id="266" r:id="rId13"/>
    <p:sldId id="267" r:id="rId14"/>
    <p:sldId id="268" r:id="rId15"/>
    <p:sldId id="269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A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06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FA949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im0-tub-ru.yandex.net/i?id=d163ef53ca46459125386dee4ae4e2c0-42-144&amp;n=21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8" t="5065" r="4408" b="3448"/>
          <a:stretch/>
        </p:blipFill>
        <p:spPr bwMode="auto">
          <a:xfrm>
            <a:off x="-93695" y="-5316"/>
            <a:ext cx="9237695" cy="683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5616" y="548680"/>
            <a:ext cx="7056784" cy="576064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Н и НН 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в словах разных частей речи</a:t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>
                <a:solidFill>
                  <a:srgbClr val="FF0000"/>
                </a:solidFill>
              </a:rPr>
              <a:t/>
            </a:r>
            <a:br>
              <a:rPr lang="ru-RU" sz="6000" b="1" dirty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/>
            </a:r>
            <a:br>
              <a:rPr lang="ru-RU" sz="6000" b="1" dirty="0" smtClean="0">
                <a:solidFill>
                  <a:srgbClr val="FF0000"/>
                </a:solidFill>
              </a:rPr>
            </a:br>
            <a:r>
              <a:rPr lang="ru-RU" sz="6000" b="1" dirty="0" smtClean="0">
                <a:solidFill>
                  <a:srgbClr val="FF0000"/>
                </a:solidFill>
              </a:rPr>
              <a:t>(задание 14 ЕГЭ)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1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Запомни!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407026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Пишутся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одним </a:t>
            </a:r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соотносительные с причастными формами прилагательные в составе следующих устойчивых сочетаний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конченый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названый брат, названая сестра, посажёный отец, посажёная мать, Прощёное воскресенье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</a:t>
            </a:r>
          </a:p>
        </p:txBody>
      </p:sp>
    </p:spTree>
    <p:extLst>
      <p:ext uri="{BB962C8B-B14F-4D97-AF65-F5344CB8AC3E}">
        <p14:creationId xmlns:p14="http://schemas.microsoft.com/office/powerpoint/2010/main" val="168024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Обрати внимание!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80728"/>
            <a:ext cx="864096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Некоторые прилагательные имеют в разных значениях по-разному </a:t>
            </a:r>
            <a:r>
              <a:rPr lang="ru-RU" sz="2000" dirty="0" err="1"/>
              <a:t>пишущиеся</a:t>
            </a:r>
            <a:r>
              <a:rPr lang="ru-RU" sz="2000" dirty="0"/>
              <a:t> краткие формы. Например, разное написание кратких форм слова </a:t>
            </a:r>
            <a:r>
              <a:rPr lang="ru-RU" sz="2000" i="1" dirty="0"/>
              <a:t>преданный</a:t>
            </a:r>
            <a:r>
              <a:rPr lang="ru-RU" sz="2000" dirty="0"/>
              <a:t>: </a:t>
            </a:r>
            <a:r>
              <a:rPr lang="ru-RU" sz="2000" i="1" dirty="0"/>
              <a:t>Она добра и преданна</a:t>
            </a:r>
            <a:r>
              <a:rPr lang="ru-RU" sz="2000" dirty="0"/>
              <a:t>  и </a:t>
            </a:r>
            <a:r>
              <a:rPr lang="ru-RU" sz="2000" i="1" dirty="0"/>
              <a:t>Она предана делу</a:t>
            </a:r>
            <a:r>
              <a:rPr lang="ru-RU" sz="2000" dirty="0"/>
              <a:t> . В первом примере </a:t>
            </a:r>
            <a:r>
              <a:rPr lang="ru-RU" sz="2000" i="1" dirty="0"/>
              <a:t>преданный</a:t>
            </a:r>
            <a:r>
              <a:rPr lang="ru-RU" sz="2000" dirty="0"/>
              <a:t>  – такое же прилагательное, как </a:t>
            </a:r>
            <a:r>
              <a:rPr lang="ru-RU" sz="2000" i="1" dirty="0"/>
              <a:t>воспитанный, избалованный, возвышенный</a:t>
            </a:r>
            <a:r>
              <a:rPr lang="ru-RU" sz="2000" dirty="0"/>
              <a:t>, у него есть сравнительная степень </a:t>
            </a:r>
            <a:r>
              <a:rPr lang="ru-RU" sz="2000" i="1" dirty="0"/>
              <a:t>преданнее</a:t>
            </a:r>
            <a:r>
              <a:rPr lang="ru-RU" sz="2000" dirty="0"/>
              <a:t>; во втором – такое же, как </a:t>
            </a:r>
            <a:r>
              <a:rPr lang="ru-RU" sz="2000" i="1" dirty="0"/>
              <a:t>привязанный, исполненный, послышанный</a:t>
            </a:r>
            <a:r>
              <a:rPr lang="ru-RU" sz="2000" dirty="0"/>
              <a:t> (требует зависимых слов: </a:t>
            </a:r>
            <a:r>
              <a:rPr lang="ru-RU" sz="2000" i="1" dirty="0"/>
              <a:t>кому-, чему-либо</a:t>
            </a:r>
            <a:r>
              <a:rPr lang="ru-RU" sz="2000" dirty="0"/>
              <a:t> ).</a:t>
            </a:r>
          </a:p>
          <a:p>
            <a:pPr algn="just"/>
            <a:r>
              <a:rPr lang="ru-RU" sz="2000" dirty="0"/>
              <a:t> </a:t>
            </a:r>
          </a:p>
          <a:p>
            <a:pPr algn="just"/>
            <a:r>
              <a:rPr lang="ru-RU" sz="2000" b="1" i="1" dirty="0"/>
              <a:t>Краткие формы прилагательных,</a:t>
            </a:r>
            <a:r>
              <a:rPr lang="ru-RU" sz="2000" dirty="0"/>
              <a:t> выражающих различные эмоциональные состояния, могут быть написаны с </a:t>
            </a:r>
            <a:r>
              <a:rPr lang="ru-RU" sz="2000" b="1" i="1" dirty="0"/>
              <a:t>н</a:t>
            </a:r>
            <a:r>
              <a:rPr lang="ru-RU" sz="2000" i="1" dirty="0"/>
              <a:t> </a:t>
            </a:r>
            <a:r>
              <a:rPr lang="ru-RU" sz="2000" dirty="0"/>
              <a:t>  или с </a:t>
            </a:r>
            <a:r>
              <a:rPr lang="ru-RU" sz="2000" b="1" i="1" dirty="0" err="1"/>
              <a:t>нн</a:t>
            </a:r>
            <a:r>
              <a:rPr lang="ru-RU" sz="2000" i="1" dirty="0"/>
              <a:t> </a:t>
            </a:r>
            <a:r>
              <a:rPr lang="ru-RU" sz="2000" dirty="0"/>
              <a:t>  в зависимости от передаваемых оттенков значения. Например: </a:t>
            </a:r>
            <a:r>
              <a:rPr lang="ru-RU" sz="2000" i="1" dirty="0"/>
              <a:t>Она взволнована</a:t>
            </a:r>
            <a:r>
              <a:rPr lang="ru-RU" sz="2000" dirty="0"/>
              <a:t>  (она испытывает волнение) – </a:t>
            </a:r>
            <a:r>
              <a:rPr lang="ru-RU" sz="2000" i="1" dirty="0"/>
              <a:t>Ее речь взволнованна</a:t>
            </a:r>
            <a:r>
              <a:rPr lang="ru-RU" sz="2000" dirty="0"/>
              <a:t>  (ее речь обнаруживает, выражает волнение). В первом случае возможно и написание </a:t>
            </a:r>
            <a:r>
              <a:rPr lang="ru-RU" sz="2000" i="1" dirty="0"/>
              <a:t>взволнованна</a:t>
            </a:r>
            <a:r>
              <a:rPr lang="ru-RU" sz="2000" dirty="0"/>
              <a:t>  (которым подчеркивалось бы, что ее облик выражает волнение), а во втором случае написание </a:t>
            </a:r>
            <a:r>
              <a:rPr lang="ru-RU" sz="2000" i="1" dirty="0"/>
              <a:t>взволнована</a:t>
            </a:r>
            <a:r>
              <a:rPr lang="ru-RU" sz="2000" dirty="0"/>
              <a:t> невозможно (так как речь не может ‘испытывать волнение’).</a:t>
            </a:r>
          </a:p>
        </p:txBody>
      </p:sp>
    </p:spTree>
    <p:extLst>
      <p:ext uri="{BB962C8B-B14F-4D97-AF65-F5344CB8AC3E}">
        <p14:creationId xmlns:p14="http://schemas.microsoft.com/office/powerpoint/2010/main" val="35670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970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Разные части речи –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разные правила – разные написания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420888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(какова?)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образованна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умна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Угол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(что сделан?) 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двумя прямыми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66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280920" cy="454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55976" y="5589240"/>
            <a:ext cx="14606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>
                <a:solidFill>
                  <a:srgbClr val="FF0000"/>
                </a:solidFill>
              </a:rPr>
              <a:t>1, 2, 3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42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28" y="1052736"/>
            <a:ext cx="8202067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94761" y="5301208"/>
            <a:ext cx="1968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>
                <a:solidFill>
                  <a:srgbClr val="FF0000"/>
                </a:solidFill>
              </a:rPr>
              <a:t>1, 2, 3, 4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601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88" y="610493"/>
            <a:ext cx="815338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788" y="2815530"/>
            <a:ext cx="8352928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60" y="4587914"/>
            <a:ext cx="8153386" cy="19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47793"/>
            <a:ext cx="6183462" cy="322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65328" y="2087527"/>
            <a:ext cx="1789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1, 2, 3, 4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20272" y="3902629"/>
            <a:ext cx="133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1, 3, 4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4693" y="5892410"/>
            <a:ext cx="133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1, 2, 4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736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8497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06418" y="2420888"/>
            <a:ext cx="15888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</a:rPr>
              <a:t>1, 2, 4</a:t>
            </a:r>
            <a:endParaRPr lang="ru-RU" sz="4400" b="1" u="sng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16744"/>
            <a:ext cx="8784976" cy="3137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20071" y="5784493"/>
            <a:ext cx="20201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</a:rPr>
              <a:t>1, 2, 3,4</a:t>
            </a:r>
            <a:endParaRPr lang="ru-RU" sz="4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6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0-tub-ru.yandex.net/i?id=595a0ff113fbaae19dd2606bdd910ab8-25-144&amp;n=21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83951" y="1628800"/>
            <a:ext cx="7576113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</a:t>
            </a:r>
          </a:p>
          <a:p>
            <a:pPr algn="ctr"/>
            <a:r>
              <a:rPr lang="ru-RU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за внимание!</a:t>
            </a:r>
            <a:endParaRPr lang="ru-RU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039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24936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Две НН в прилагательных,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образованных от </a:t>
            </a:r>
            <a:r>
              <a:rPr lang="ru-RU" sz="3200" b="1" dirty="0" err="1" smtClean="0">
                <a:solidFill>
                  <a:srgbClr val="C00000"/>
                </a:solidFill>
              </a:rPr>
              <a:t>им.сущ</a:t>
            </a:r>
            <a:r>
              <a:rPr lang="ru-RU" sz="3200" b="1" dirty="0" smtClean="0">
                <a:solidFill>
                  <a:srgbClr val="C00000"/>
                </a:solidFill>
              </a:rPr>
              <a:t>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412776"/>
            <a:ext cx="842493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 </a:t>
            </a:r>
            <a:r>
              <a:rPr lang="ru-RU" sz="2400" b="1" dirty="0"/>
              <a:t>1.</a:t>
            </a:r>
            <a:r>
              <a:rPr lang="ru-RU" sz="2400" dirty="0"/>
              <a:t> В</a:t>
            </a:r>
            <a:r>
              <a:rPr lang="ru-RU" sz="2400" dirty="0" smtClean="0"/>
              <a:t> </a:t>
            </a:r>
            <a:r>
              <a:rPr lang="ru-RU" sz="2400" dirty="0"/>
              <a:t>прилагательных, образованных от имен существительных с помощью суффиксов </a:t>
            </a:r>
            <a:r>
              <a:rPr lang="ru-RU" sz="3200" b="1" cap="all" dirty="0"/>
              <a:t>-</a:t>
            </a:r>
            <a:r>
              <a:rPr lang="ru-RU" sz="3200" b="1" cap="all" dirty="0" err="1"/>
              <a:t>енн</a:t>
            </a:r>
            <a:r>
              <a:rPr lang="ru-RU" sz="3200" b="1" cap="all" dirty="0"/>
              <a:t>-, -</a:t>
            </a:r>
            <a:r>
              <a:rPr lang="ru-RU" sz="3200" b="1" cap="all" dirty="0" err="1" smtClean="0"/>
              <a:t>онн</a:t>
            </a:r>
            <a:r>
              <a:rPr lang="ru-RU" sz="2400" b="1" dirty="0" smtClean="0"/>
              <a:t>:</a:t>
            </a:r>
          </a:p>
          <a:p>
            <a:pPr algn="just"/>
            <a:r>
              <a:rPr lang="ru-RU" sz="2400" i="1" dirty="0" smtClean="0"/>
              <a:t>искусственный</a:t>
            </a:r>
            <a:r>
              <a:rPr lang="ru-RU" sz="2400" i="1" dirty="0"/>
              <a:t>, клюквенный, соломенный, операционный, сессионный, </a:t>
            </a:r>
            <a:r>
              <a:rPr lang="ru-RU" sz="2400" i="1" dirty="0" smtClean="0"/>
              <a:t>станционный</a:t>
            </a:r>
            <a:r>
              <a:rPr lang="ru-RU" sz="2400" dirty="0" smtClean="0"/>
              <a:t>, </a:t>
            </a:r>
            <a:r>
              <a:rPr lang="ru-RU" sz="2400" i="1" dirty="0" smtClean="0"/>
              <a:t>высоченный</a:t>
            </a:r>
            <a:r>
              <a:rPr lang="ru-RU" sz="2400" i="1" dirty="0"/>
              <a:t>, здоровенный, </a:t>
            </a:r>
            <a:r>
              <a:rPr lang="ru-RU" sz="2400" i="1" dirty="0" smtClean="0"/>
              <a:t>широченный;</a:t>
            </a:r>
            <a:r>
              <a:rPr lang="ru-RU" sz="2400" dirty="0" smtClean="0"/>
              <a:t> </a:t>
            </a:r>
            <a:r>
              <a:rPr lang="ru-RU" sz="2400" i="1" dirty="0" smtClean="0"/>
              <a:t>временный</a:t>
            </a:r>
            <a:r>
              <a:rPr lang="ru-RU" sz="2400" i="1" dirty="0"/>
              <a:t>, пламенный, семенной, именной, племенной</a:t>
            </a:r>
            <a:r>
              <a:rPr lang="ru-RU" sz="2400" dirty="0"/>
              <a:t> и пр.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167664"/>
            <a:ext cx="81369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2. </a:t>
            </a:r>
            <a:r>
              <a:rPr lang="ru-RU" sz="2400" dirty="0"/>
              <a:t>В</a:t>
            </a:r>
            <a:r>
              <a:rPr lang="ru-RU" sz="2400" dirty="0" smtClean="0"/>
              <a:t> </a:t>
            </a:r>
            <a:r>
              <a:rPr lang="ru-RU" sz="2400" dirty="0"/>
              <a:t>прилагательных, образованных от существительных </a:t>
            </a:r>
            <a:r>
              <a:rPr lang="ru-RU" sz="2400" b="1" dirty="0"/>
              <a:t>с основой на </a:t>
            </a:r>
            <a:r>
              <a:rPr lang="ru-RU" sz="3200" b="1" dirty="0" smtClean="0"/>
              <a:t>Н</a:t>
            </a:r>
            <a:r>
              <a:rPr lang="ru-RU" sz="2400" dirty="0"/>
              <a:t>  </a:t>
            </a:r>
            <a:r>
              <a:rPr lang="ru-RU" sz="2400" dirty="0" smtClean="0"/>
              <a:t>+ суффикс </a:t>
            </a:r>
            <a:r>
              <a:rPr lang="ru-RU" sz="3200" b="1" dirty="0" smtClean="0"/>
              <a:t> Н </a:t>
            </a:r>
            <a:r>
              <a:rPr lang="ru-RU" sz="2400" dirty="0" smtClean="0"/>
              <a:t>:</a:t>
            </a:r>
            <a:r>
              <a:rPr lang="ru-RU" sz="2400" dirty="0"/>
              <a:t> </a:t>
            </a:r>
            <a:endParaRPr lang="ru-RU" sz="2400" dirty="0" smtClean="0"/>
          </a:p>
          <a:p>
            <a:pPr algn="just"/>
            <a:r>
              <a:rPr lang="ru-RU" sz="2400" i="1" dirty="0" smtClean="0"/>
              <a:t>длинный </a:t>
            </a:r>
            <a:r>
              <a:rPr lang="ru-RU" sz="2400" i="1" dirty="0"/>
              <a:t>(длина), истинный (истина), миллионный (миллион), старинный (старина</a:t>
            </a:r>
            <a:r>
              <a:rPr lang="ru-RU" sz="2400" i="1" dirty="0" smtClean="0"/>
              <a:t>), карманный (карман), туманный (туман)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8126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Одна буква Н в  прилагательных, образованных от </a:t>
            </a:r>
            <a:r>
              <a:rPr lang="ru-RU" sz="3600" b="1" dirty="0" err="1" smtClean="0">
                <a:solidFill>
                  <a:srgbClr val="C00000"/>
                </a:solidFill>
              </a:rPr>
              <a:t>им.сущ</a:t>
            </a:r>
            <a:r>
              <a:rPr lang="ru-RU" sz="3600" b="1" dirty="0" smtClean="0">
                <a:solidFill>
                  <a:srgbClr val="C00000"/>
                </a:solidFill>
              </a:rPr>
              <a:t>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556792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800" b="1" i="1" dirty="0" smtClean="0"/>
              <a:t>В прилагательных</a:t>
            </a:r>
            <a:r>
              <a:rPr lang="ru-RU" sz="2800" dirty="0"/>
              <a:t>, образованных от существительных с помощью суффиксов</a:t>
            </a:r>
            <a:r>
              <a:rPr lang="ru-RU" sz="2800" b="1" i="1" dirty="0"/>
              <a:t> -ин-, -ан-, -</a:t>
            </a:r>
            <a:r>
              <a:rPr lang="ru-RU" sz="2800" b="1" i="1" dirty="0" err="1" smtClean="0"/>
              <a:t>ян</a:t>
            </a:r>
            <a:r>
              <a:rPr lang="ru-RU" sz="2800" dirty="0" smtClean="0"/>
              <a:t>:</a:t>
            </a:r>
          </a:p>
          <a:p>
            <a:r>
              <a:rPr lang="ru-RU" sz="2800" i="1" dirty="0" smtClean="0"/>
              <a:t>голубиный</a:t>
            </a:r>
            <a:r>
              <a:rPr lang="ru-RU" sz="2800" dirty="0"/>
              <a:t> (голубь</a:t>
            </a:r>
            <a:r>
              <a:rPr lang="ru-RU" sz="2800" dirty="0" smtClean="0"/>
              <a:t>),</a:t>
            </a:r>
            <a:r>
              <a:rPr lang="ru-RU" sz="2800" i="1" dirty="0" smtClean="0"/>
              <a:t>гусиный</a:t>
            </a:r>
            <a:r>
              <a:rPr lang="ru-RU" sz="2800" dirty="0"/>
              <a:t> (гусь), </a:t>
            </a:r>
            <a:r>
              <a:rPr lang="ru-RU" sz="2800" dirty="0" smtClean="0"/>
              <a:t> </a:t>
            </a:r>
            <a:r>
              <a:rPr lang="ru-RU" sz="2800" i="1" dirty="0" smtClean="0"/>
              <a:t>куриный</a:t>
            </a:r>
            <a:r>
              <a:rPr lang="ru-RU" sz="2800" dirty="0"/>
              <a:t>, </a:t>
            </a:r>
            <a:r>
              <a:rPr lang="ru-RU" sz="2800" dirty="0" smtClean="0"/>
              <a:t>  </a:t>
            </a:r>
            <a:r>
              <a:rPr lang="ru-RU" sz="2800" i="1" dirty="0" smtClean="0"/>
              <a:t>орлиный</a:t>
            </a:r>
            <a:r>
              <a:rPr lang="ru-RU" sz="2800" dirty="0"/>
              <a:t>, </a:t>
            </a:r>
            <a:r>
              <a:rPr lang="ru-RU" sz="2800" dirty="0" smtClean="0"/>
              <a:t> </a:t>
            </a:r>
            <a:r>
              <a:rPr lang="ru-RU" sz="2800" i="1" dirty="0" smtClean="0"/>
              <a:t>лебединый</a:t>
            </a:r>
            <a:r>
              <a:rPr lang="ru-RU" sz="2800" dirty="0"/>
              <a:t>, </a:t>
            </a:r>
            <a:r>
              <a:rPr lang="ru-RU" sz="2800" i="1" dirty="0"/>
              <a:t>кожаный</a:t>
            </a:r>
            <a:r>
              <a:rPr lang="ru-RU" sz="2800" dirty="0"/>
              <a:t> (кожа), </a:t>
            </a:r>
            <a:r>
              <a:rPr lang="ru-RU" sz="2800" i="1" dirty="0"/>
              <a:t>песчаный</a:t>
            </a:r>
            <a:r>
              <a:rPr lang="ru-RU" sz="2800" dirty="0"/>
              <a:t>(песок</a:t>
            </a:r>
            <a:r>
              <a:rPr lang="ru-RU" sz="2800" dirty="0" smtClean="0"/>
              <a:t>), </a:t>
            </a:r>
            <a:r>
              <a:rPr lang="ru-RU" sz="2800" dirty="0"/>
              <a:t> </a:t>
            </a:r>
            <a:endParaRPr lang="ru-RU" sz="2800" dirty="0" smtClean="0"/>
          </a:p>
          <a:p>
            <a:r>
              <a:rPr lang="ru-RU" sz="2800" i="1" dirty="0" smtClean="0"/>
              <a:t>полотняный</a:t>
            </a:r>
            <a:r>
              <a:rPr lang="ru-RU" sz="2800" dirty="0"/>
              <a:t> (полотно), </a:t>
            </a:r>
            <a:r>
              <a:rPr lang="ru-RU" sz="2800" i="1" dirty="0" smtClean="0"/>
              <a:t>серебряный</a:t>
            </a:r>
            <a:r>
              <a:rPr lang="ru-RU" sz="2800" dirty="0"/>
              <a:t>, </a:t>
            </a:r>
            <a:r>
              <a:rPr lang="ru-RU" sz="2800" dirty="0" smtClean="0"/>
              <a:t> </a:t>
            </a:r>
            <a:r>
              <a:rPr lang="ru-RU" sz="2800" i="1" dirty="0" smtClean="0"/>
              <a:t>дровяной</a:t>
            </a:r>
            <a:r>
              <a:rPr lang="ru-RU" sz="2800" dirty="0"/>
              <a:t> и др.</a:t>
            </a:r>
          </a:p>
          <a:p>
            <a:r>
              <a:rPr lang="ru-RU" sz="2800" dirty="0"/>
              <a:t> </a:t>
            </a:r>
            <a:r>
              <a:rPr lang="ru-RU" sz="2800" dirty="0">
                <a:solidFill>
                  <a:srgbClr val="FF0000"/>
                </a:solidFill>
              </a:rPr>
              <a:t>Исключения: </a:t>
            </a:r>
            <a:r>
              <a:rPr lang="ru-RU" sz="2800" i="1" dirty="0"/>
              <a:t>стекля</a:t>
            </a:r>
            <a:r>
              <a:rPr lang="ru-RU" sz="2800" i="1" u="sng" dirty="0"/>
              <a:t>нн</a:t>
            </a:r>
            <a:r>
              <a:rPr lang="ru-RU" sz="2800" i="1" dirty="0"/>
              <a:t>ый, оловя</a:t>
            </a:r>
            <a:r>
              <a:rPr lang="ru-RU" sz="2800" i="1" u="sng" dirty="0"/>
              <a:t>нн</a:t>
            </a:r>
            <a:r>
              <a:rPr lang="ru-RU" sz="2800" i="1" dirty="0"/>
              <a:t>ый, деревя</a:t>
            </a:r>
            <a:r>
              <a:rPr lang="ru-RU" sz="2800" i="1" u="sng" dirty="0"/>
              <a:t>нн</a:t>
            </a:r>
            <a:r>
              <a:rPr lang="ru-RU" sz="2800" i="1" dirty="0"/>
              <a:t>ый</a:t>
            </a:r>
            <a:r>
              <a:rPr lang="ru-RU" sz="28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0113" y="5229200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/>
              <a:t>2. </a:t>
            </a:r>
            <a:r>
              <a:rPr lang="ru-RU" sz="2800" b="1" i="1" dirty="0" smtClean="0"/>
              <a:t>Запомни: </a:t>
            </a:r>
            <a:r>
              <a:rPr lang="ru-RU" sz="2800" i="1" dirty="0"/>
              <a:t>бараний, сазаний, </a:t>
            </a:r>
            <a:r>
              <a:rPr lang="ru-RU" sz="2800" i="1" dirty="0" smtClean="0"/>
              <a:t>тюлений; </a:t>
            </a:r>
            <a:r>
              <a:rPr lang="ru-RU" sz="2800" i="1" dirty="0"/>
              <a:t>пряный, румяный, юный</a:t>
            </a:r>
            <a:r>
              <a:rPr lang="ru-RU" sz="2800" dirty="0"/>
              <a:t> </a:t>
            </a:r>
            <a:r>
              <a:rPr lang="ru-RU" sz="2800" dirty="0" smtClean="0"/>
              <a:t>; </a:t>
            </a:r>
            <a:r>
              <a:rPr lang="ru-RU" sz="2800" i="1" dirty="0" smtClean="0"/>
              <a:t>ветреный.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7510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132856"/>
            <a:ext cx="88569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i="1" dirty="0" smtClean="0">
                <a:solidFill>
                  <a:srgbClr val="C00000"/>
                </a:solidFill>
              </a:rPr>
              <a:t>ветреный</a:t>
            </a:r>
            <a:r>
              <a:rPr lang="ru-RU" sz="2800" dirty="0"/>
              <a:t> - «сопровождаемый ветром, с ветром» (ветреная погода), «легкомысленный» - перен. (ветреная девушка, молодежь);</a:t>
            </a:r>
            <a:r>
              <a:rPr lang="ru-RU" sz="2800" i="1" dirty="0"/>
              <a:t>ветряной</a:t>
            </a:r>
            <a:r>
              <a:rPr lang="ru-RU" sz="2800" dirty="0"/>
              <a:t> - «приводимый в действие силой ветра» (ветряной двигатель, насос, мельница); в сочетании </a:t>
            </a:r>
            <a:r>
              <a:rPr lang="ru-RU" sz="2800" i="1" dirty="0">
                <a:solidFill>
                  <a:srgbClr val="C00000"/>
                </a:solidFill>
              </a:rPr>
              <a:t>ветряная оспа</a:t>
            </a:r>
            <a:r>
              <a:rPr lang="ru-RU" sz="2800" i="1" dirty="0"/>
              <a:t> </a:t>
            </a:r>
            <a:r>
              <a:rPr lang="ru-RU" sz="2800" dirty="0"/>
              <a:t>у прилагательного пишется суффикс </a:t>
            </a:r>
            <a:r>
              <a:rPr lang="ru-RU" sz="2800" b="1" i="1" dirty="0"/>
              <a:t>-</a:t>
            </a:r>
            <a:r>
              <a:rPr lang="ru-RU" sz="2800" b="1" i="1" dirty="0" err="1"/>
              <a:t>ян</a:t>
            </a:r>
            <a:r>
              <a:rPr lang="ru-RU" sz="2800" b="1" i="1" dirty="0"/>
              <a:t>-</a:t>
            </a:r>
            <a:r>
              <a:rPr lang="ru-RU" sz="2800" dirty="0"/>
              <a:t>, ср.: </a:t>
            </a:r>
            <a:r>
              <a:rPr lang="ru-RU" sz="2800" i="1" dirty="0"/>
              <a:t>ветрянка</a:t>
            </a:r>
            <a:r>
              <a:rPr lang="ru-RU" sz="2800" dirty="0"/>
              <a:t> - разг</a:t>
            </a:r>
            <a:r>
              <a:rPr lang="ru-RU" sz="2800" dirty="0" smtClean="0"/>
              <a:t>.;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</a:rPr>
              <a:t>Необходимо различать прилагательные, орфография которых зависит от их значения: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77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61926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</a:rPr>
              <a:t>Необходимо различать прилагательные, орфография которых зависит от их значения: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105561"/>
            <a:ext cx="770485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i="1" dirty="0">
                <a:solidFill>
                  <a:srgbClr val="C00000"/>
                </a:solidFill>
              </a:rPr>
              <a:t>масленый</a:t>
            </a:r>
            <a:r>
              <a:rPr lang="ru-RU" sz="2800" dirty="0"/>
              <a:t> - «пропитанный маслом, смазанный, запачканный маслом» (</a:t>
            </a:r>
            <a:r>
              <a:rPr lang="ru-RU" sz="2800" i="1" dirty="0"/>
              <a:t>масленые блины, каша, руки</a:t>
            </a:r>
            <a:r>
              <a:rPr lang="ru-RU" sz="2800" dirty="0"/>
              <a:t>), перен. (</a:t>
            </a:r>
            <a:r>
              <a:rPr lang="ru-RU" sz="2800" i="1" dirty="0"/>
              <a:t>масленые глаза, масленый голос, также: масленая неделя - масленица</a:t>
            </a:r>
            <a:r>
              <a:rPr lang="ru-RU" sz="2800" dirty="0"/>
              <a:t>); </a:t>
            </a:r>
            <a:r>
              <a:rPr lang="ru-RU" sz="3200" i="1" dirty="0">
                <a:solidFill>
                  <a:srgbClr val="C00000"/>
                </a:solidFill>
              </a:rPr>
              <a:t>масляный</a:t>
            </a:r>
            <a:r>
              <a:rPr lang="ru-RU" sz="2800" dirty="0"/>
              <a:t> - «из масла, на масле» (</a:t>
            </a:r>
            <a:r>
              <a:rPr lang="ru-RU" sz="2800" i="1" dirty="0"/>
              <a:t>масляное печенье, масляная краска, масляный двигатель, насос</a:t>
            </a:r>
            <a:r>
              <a:rPr lang="ru-RU" sz="2800" dirty="0"/>
              <a:t> и т.п.);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22506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2070" y="1717651"/>
            <a:ext cx="8064896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/>
              <a:t> </a:t>
            </a:r>
            <a:r>
              <a:rPr lang="ru-RU" sz="3200" i="1" dirty="0">
                <a:solidFill>
                  <a:srgbClr val="C00000"/>
                </a:solidFill>
              </a:rPr>
              <a:t>серебрёный</a:t>
            </a:r>
            <a:r>
              <a:rPr lang="ru-RU" sz="2800" dirty="0"/>
              <a:t> - </a:t>
            </a:r>
            <a:r>
              <a:rPr lang="ru-RU" sz="2800" dirty="0" smtClean="0"/>
              <a:t>«подвергшийся серебрению</a:t>
            </a:r>
            <a:r>
              <a:rPr lang="ru-RU" sz="2800" dirty="0"/>
              <a:t>, покрытый серебром» (серебрёная ложка); </a:t>
            </a:r>
            <a:r>
              <a:rPr lang="ru-RU" sz="3200" i="1" dirty="0">
                <a:solidFill>
                  <a:srgbClr val="C00000"/>
                </a:solidFill>
              </a:rPr>
              <a:t>серебряный</a:t>
            </a:r>
            <a:r>
              <a:rPr lang="ru-RU" sz="2800" dirty="0"/>
              <a:t> - «сделанный из серебра» (серебряная ложка</a:t>
            </a:r>
            <a:r>
              <a:rPr lang="ru-RU" sz="2800" dirty="0" smtClean="0"/>
              <a:t>);</a:t>
            </a:r>
          </a:p>
          <a:p>
            <a:pPr algn="just"/>
            <a:endParaRPr lang="ru-RU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i="1" dirty="0" smtClean="0">
                <a:solidFill>
                  <a:srgbClr val="C00000"/>
                </a:solidFill>
              </a:rPr>
              <a:t>солёный</a:t>
            </a:r>
            <a:r>
              <a:rPr lang="ru-RU" sz="2800" dirty="0"/>
              <a:t> - «содержащий соль» (соленая рыба); </a:t>
            </a:r>
            <a:r>
              <a:rPr lang="ru-RU" sz="3200" i="1" dirty="0">
                <a:solidFill>
                  <a:srgbClr val="C00000"/>
                </a:solidFill>
              </a:rPr>
              <a:t>соляной</a:t>
            </a:r>
            <a:r>
              <a:rPr lang="ru-RU" sz="2800" dirty="0"/>
              <a:t> - «состоящий из соли» (</a:t>
            </a:r>
            <a:r>
              <a:rPr lang="ru-RU" sz="2800" i="1" dirty="0"/>
              <a:t>соляные</a:t>
            </a:r>
            <a:r>
              <a:rPr lang="ru-RU" sz="2800" dirty="0"/>
              <a:t> копи, </a:t>
            </a:r>
            <a:r>
              <a:rPr lang="ru-RU" sz="2800" i="1" dirty="0"/>
              <a:t>соляной</a:t>
            </a:r>
            <a:r>
              <a:rPr lang="ru-RU" sz="2800" dirty="0"/>
              <a:t> столб). В сочетании </a:t>
            </a:r>
            <a:r>
              <a:rPr lang="ru-RU" sz="3200" i="1" dirty="0">
                <a:solidFill>
                  <a:srgbClr val="C00000"/>
                </a:solidFill>
              </a:rPr>
              <a:t>соляная</a:t>
            </a:r>
            <a:r>
              <a:rPr lang="ru-RU" sz="2800" i="1" dirty="0"/>
              <a:t> </a:t>
            </a:r>
            <a:r>
              <a:rPr lang="ru-RU" sz="2800" dirty="0"/>
              <a:t>кислота у прилагательного пишется суффикс </a:t>
            </a:r>
            <a:r>
              <a:rPr lang="ru-RU" sz="2800" b="1" i="1" dirty="0"/>
              <a:t>-</a:t>
            </a:r>
            <a:r>
              <a:rPr lang="ru-RU" sz="2800" b="1" i="1" dirty="0" err="1"/>
              <a:t>ян</a:t>
            </a:r>
            <a:r>
              <a:rPr lang="ru-RU" sz="2800" b="1" i="1" dirty="0"/>
              <a:t>-</a:t>
            </a:r>
            <a:r>
              <a:rPr lang="ru-RU" sz="2800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32656"/>
            <a:ext cx="63367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2060"/>
                </a:solidFill>
              </a:rPr>
              <a:t>Необходимо различать прилагательные, орфография которых зависит от их значения: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0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Одна Н в суффиксе -ЁН- прилагательных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103710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i="1" dirty="0" smtClean="0"/>
              <a:t>     Варёный</a:t>
            </a:r>
            <a:r>
              <a:rPr lang="ru-RU" sz="3200" i="1" dirty="0"/>
              <a:t>, кипячёный, </a:t>
            </a:r>
            <a:r>
              <a:rPr lang="ru-RU" sz="3200" i="1" dirty="0" smtClean="0"/>
              <a:t>копчёный, гранёный, мочёный</a:t>
            </a:r>
            <a:r>
              <a:rPr lang="ru-RU" sz="3200" i="1" dirty="0"/>
              <a:t>, сушёный, </a:t>
            </a:r>
            <a:r>
              <a:rPr lang="ru-RU" sz="3200" i="1" dirty="0" smtClean="0"/>
              <a:t>точёный, кручёный, верчёный, мудрёный,</a:t>
            </a:r>
            <a:r>
              <a:rPr lang="ru-RU" sz="3200" dirty="0"/>
              <a:t> </a:t>
            </a:r>
            <a:r>
              <a:rPr lang="ru-RU" sz="3200" i="1" dirty="0" smtClean="0"/>
              <a:t>смышлёный,  учёный, печёный, толчёный</a:t>
            </a:r>
            <a:endParaRPr lang="ru-RU" sz="3200" i="1" dirty="0"/>
          </a:p>
        </p:txBody>
      </p:sp>
    </p:spTree>
    <p:extLst>
      <p:ext uri="{BB962C8B-B14F-4D97-AF65-F5344CB8AC3E}">
        <p14:creationId xmlns:p14="http://schemas.microsoft.com/office/powerpoint/2010/main" val="168024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50078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Две </a:t>
            </a:r>
            <a:r>
              <a:rPr lang="ru-RU" sz="3200" b="1" dirty="0">
                <a:solidFill>
                  <a:srgbClr val="C00000"/>
                </a:solidFill>
              </a:rPr>
              <a:t>НН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в причастиях и отглагольных прилагательных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414" y="1196752"/>
            <a:ext cx="831343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1. </a:t>
            </a:r>
            <a:r>
              <a:rPr lang="ru-RU" sz="2000" dirty="0" smtClean="0"/>
              <a:t> Суффикс </a:t>
            </a:r>
            <a:r>
              <a:rPr lang="ru-RU" sz="3600" b="1" dirty="0" smtClean="0"/>
              <a:t> </a:t>
            </a:r>
            <a:r>
              <a:rPr lang="ru-RU" sz="2800" b="1" dirty="0" smtClean="0"/>
              <a:t>-ОВА-, -ЕВА- </a:t>
            </a:r>
            <a:r>
              <a:rPr lang="ru-RU" sz="2800" dirty="0" smtClean="0"/>
              <a:t>: </a:t>
            </a:r>
            <a:r>
              <a:rPr lang="ru-RU" sz="2000" i="1" dirty="0"/>
              <a:t>балованный, корчёванный, линованный, малёванный, организованный; выкорчеванный, избалованный, намалёванный, разлинованный, </a:t>
            </a:r>
            <a:r>
              <a:rPr lang="ru-RU" sz="2000" i="1" dirty="0" smtClean="0"/>
              <a:t>реорганизованный, асфальтированный</a:t>
            </a:r>
            <a:r>
              <a:rPr lang="ru-RU" sz="2000" dirty="0" smtClean="0"/>
              <a:t>.</a:t>
            </a:r>
            <a:endParaRPr lang="ru-RU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82932" y="2458636"/>
            <a:ext cx="82809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2. </a:t>
            </a:r>
            <a:r>
              <a:rPr lang="ru-RU" sz="2800" b="1" dirty="0" smtClean="0"/>
              <a:t>ПРИСТАВКА</a:t>
            </a:r>
            <a:r>
              <a:rPr lang="ru-RU" sz="2000" b="1" dirty="0" smtClean="0"/>
              <a:t>:  </a:t>
            </a:r>
            <a:r>
              <a:rPr lang="ru-RU" sz="2000" i="1" dirty="0"/>
              <a:t>выбеленный, выстиранный, довязанный, изжаренный, исписанный, окрашенный, очищенный, обруганный, покрашенный, подсчитанный, распутанный, </a:t>
            </a:r>
            <a:r>
              <a:rPr lang="ru-RU" sz="2000" i="1" dirty="0" smtClean="0"/>
              <a:t>сделанный</a:t>
            </a:r>
            <a:r>
              <a:rPr lang="ru-RU" sz="2000" dirty="0" smtClean="0"/>
              <a:t>, сгущённый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47375" y="3733581"/>
            <a:ext cx="8554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3. </a:t>
            </a:r>
            <a:r>
              <a:rPr lang="ru-RU" sz="2800" b="1" dirty="0" smtClean="0"/>
              <a:t>СОВЕРШЕННЫЙ ВИД  </a:t>
            </a:r>
            <a:r>
              <a:rPr lang="ru-RU" sz="2000" dirty="0" smtClean="0"/>
              <a:t>(что сделанный?)</a:t>
            </a:r>
            <a:r>
              <a:rPr lang="ru-RU" sz="2000" b="1" dirty="0" smtClean="0"/>
              <a:t>: </a:t>
            </a:r>
            <a:r>
              <a:rPr lang="ru-RU" sz="2000" i="1" dirty="0" smtClean="0"/>
              <a:t> решённый, </a:t>
            </a:r>
            <a:r>
              <a:rPr lang="ru-RU" sz="2000" i="1" dirty="0"/>
              <a:t>прощённый, пущенный</a:t>
            </a:r>
            <a:r>
              <a:rPr lang="ru-RU" sz="2000" i="1" dirty="0" smtClean="0"/>
              <a:t>,</a:t>
            </a:r>
            <a:r>
              <a:rPr lang="ru-RU" sz="2000" i="1" dirty="0"/>
              <a:t> данный</a:t>
            </a:r>
            <a:r>
              <a:rPr lang="ru-RU" sz="2000" i="1" dirty="0" smtClean="0"/>
              <a:t>,</a:t>
            </a:r>
            <a:r>
              <a:rPr lang="ru-RU" sz="2000" dirty="0"/>
              <a:t>  </a:t>
            </a:r>
            <a:r>
              <a:rPr lang="ru-RU" sz="2000" i="1" dirty="0"/>
              <a:t>брошенный</a:t>
            </a:r>
            <a:r>
              <a:rPr lang="ru-RU" sz="2000" i="1" dirty="0" smtClean="0"/>
              <a:t>,</a:t>
            </a:r>
            <a:r>
              <a:rPr lang="ru-RU" sz="2000" i="1" dirty="0"/>
              <a:t> лишённый, 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0321" y="4797152"/>
            <a:ext cx="85212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4. </a:t>
            </a:r>
            <a:r>
              <a:rPr lang="ru-RU" sz="2800" b="1" dirty="0" smtClean="0"/>
              <a:t>ЗАВИСИМЫЕ СЛОВА</a:t>
            </a:r>
            <a:r>
              <a:rPr lang="ru-RU" sz="2000" b="1" dirty="0" smtClean="0"/>
              <a:t>: </a:t>
            </a:r>
            <a:r>
              <a:rPr lang="ru-RU" sz="2000" dirty="0"/>
              <a:t> Ср.: </a:t>
            </a:r>
            <a:r>
              <a:rPr lang="ru-RU" sz="2000" i="1" dirty="0"/>
              <a:t>контуженный в голову боец, тяжело раненный солдат, раненный в ногу солдат, только что крещённый </a:t>
            </a:r>
            <a:r>
              <a:rPr lang="ru-RU" sz="2000" i="1" dirty="0" smtClean="0"/>
              <a:t>младенец</a:t>
            </a:r>
            <a:r>
              <a:rPr lang="ru-RU" sz="2000" dirty="0" smtClean="0"/>
              <a:t>, </a:t>
            </a:r>
            <a:r>
              <a:rPr lang="ru-RU" sz="2000" dirty="0"/>
              <a:t>но</a:t>
            </a:r>
            <a:r>
              <a:rPr lang="ru-RU" sz="2000" dirty="0" smtClean="0"/>
              <a:t>: </a:t>
            </a:r>
            <a:r>
              <a:rPr lang="ru-RU" sz="2000" i="1" dirty="0" smtClean="0"/>
              <a:t>контуженый </a:t>
            </a:r>
            <a:r>
              <a:rPr lang="ru-RU" sz="2000" i="1" dirty="0"/>
              <a:t>командир, раненый солдат, крещёный ребёнок</a:t>
            </a:r>
            <a:r>
              <a:rPr lang="ru-RU" sz="2000" dirty="0"/>
              <a:t>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68024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Одна Н </a:t>
            </a:r>
            <a:r>
              <a:rPr lang="ru-RU" sz="4000" b="1" dirty="0">
                <a:solidFill>
                  <a:srgbClr val="C00000"/>
                </a:solidFill>
              </a:rPr>
              <a:t>в причастиях и отглагольных прилагательных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2274" y="1340768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Краткие формы страдательных причастий прошедшего времени пишутся с одним 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например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читан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(-а, -о, -ы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прочитан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(-а, -о, -ы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мечен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(-а, -о, -ы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помечен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(-а, -о, -ы)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сделан (-а, -о, -ы), оформлен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(-а, -о,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-ы), связан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(-а, -о,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-ы), построен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(-а, -о,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-ы), выполнен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(-а, -о,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-ы), решён (-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а, -о,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-ы)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пишутся формы среднего рода в безличном употреблении, напр.: 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накурено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намусорено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езжено, хожено, езжено-переезжено, хожено-перехожено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.</a:t>
            </a:r>
          </a:p>
        </p:txBody>
      </p:sp>
    </p:spTree>
    <p:extLst>
      <p:ext uri="{BB962C8B-B14F-4D97-AF65-F5344CB8AC3E}">
        <p14:creationId xmlns:p14="http://schemas.microsoft.com/office/powerpoint/2010/main" val="18199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313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Н и НН  в словах разных частей речи   (задание 14 ЕГЭ)</vt:lpstr>
      <vt:lpstr>Две НН в прилагательных,  образованных от им.сущ.</vt:lpstr>
      <vt:lpstr>Одна буква Н в  прилагательных, образованных от им.сущ.</vt:lpstr>
      <vt:lpstr>Презентация PowerPoint</vt:lpstr>
      <vt:lpstr>Презентация PowerPoint</vt:lpstr>
      <vt:lpstr>Презентация PowerPoint</vt:lpstr>
      <vt:lpstr>Одна Н в суффиксе -ЁН- прилагательных</vt:lpstr>
      <vt:lpstr>Две НН в причастиях и отглагольных прилагательных</vt:lpstr>
      <vt:lpstr>Одна Н в причастиях и отглагольных прилагательных</vt:lpstr>
      <vt:lpstr>Запомни!</vt:lpstr>
      <vt:lpstr>Обрати внимание!</vt:lpstr>
      <vt:lpstr>Разные части речи –  разные правила – разные написания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 и НН  в словах разных частей речи</dc:title>
  <dc:creator>НАТАЛЬЯ</dc:creator>
  <cp:lastModifiedBy>НАТАЛЬЯ</cp:lastModifiedBy>
  <cp:revision>14</cp:revision>
  <dcterms:created xsi:type="dcterms:W3CDTF">2015-03-04T07:35:00Z</dcterms:created>
  <dcterms:modified xsi:type="dcterms:W3CDTF">2015-03-04T10:58:40Z</dcterms:modified>
</cp:coreProperties>
</file>