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1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85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46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36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53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11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6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8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30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5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75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http://aproekt.ucoz.net/12/shutterstock_123142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68976"/>
            <a:ext cx="2749007" cy="300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ГОТОВИМСЯ К ИТОГОВОМУ СОЧИНЕНИЮ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07704" y="3861048"/>
            <a:ext cx="4672608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Подготовил : </a:t>
            </a:r>
          </a:p>
          <a:p>
            <a:pPr algn="r"/>
            <a:r>
              <a:rPr lang="ru-RU" u="sng" dirty="0" smtClean="0"/>
              <a:t>Н.Ф. ТЕТЕРЕВЯТНИКОВА</a:t>
            </a:r>
            <a:r>
              <a:rPr lang="ru-RU" dirty="0" smtClean="0"/>
              <a:t>,</a:t>
            </a:r>
          </a:p>
          <a:p>
            <a:pPr algn="r"/>
            <a:r>
              <a:rPr lang="ru-RU" dirty="0"/>
              <a:t>у</a:t>
            </a:r>
            <a:r>
              <a:rPr lang="ru-RU" dirty="0" smtClean="0"/>
              <a:t>читель русского языка</a:t>
            </a:r>
          </a:p>
          <a:p>
            <a:pPr algn="r"/>
            <a:r>
              <a:rPr lang="ru-RU" dirty="0" smtClean="0"/>
              <a:t>ГБОУ РО «НШИ ПЛП»</a:t>
            </a: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3642177"/>
            <a:ext cx="1938338" cy="290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http://nemo-v.ru/pages/imgs/5620b247126a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0644"/>
            <a:ext cx="2802435" cy="208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27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ВЫБОР ТЕМЫ СОЧИНЕНИЯ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68955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/>
              <a:t>Определите, какая тема кажется вам наиболее конкретной и понятной.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/>
              <a:t>Подумайте</a:t>
            </a:r>
            <a:r>
              <a:rPr lang="ru-RU" sz="3200" b="1" dirty="0"/>
              <a:t>, какая тема позволяет вам опереться на свой читательский опыт.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/>
              <a:t>Вспомните </a:t>
            </a:r>
            <a:r>
              <a:rPr lang="ru-RU" sz="3200" b="1" dirty="0"/>
              <a:t>интересные интерпретации текста, знакомые вам критические статьи и т.п..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167" y="3717032"/>
            <a:ext cx="2330380" cy="311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1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АЛГОРИТМ НАПИСАНИЯ СОЧИНЕНИЯ</a:t>
            </a:r>
          </a:p>
        </p:txBody>
      </p:sp>
      <p:sp>
        <p:nvSpPr>
          <p:cNvPr id="3" name="Пятно 1 2"/>
          <p:cNvSpPr/>
          <p:nvPr/>
        </p:nvSpPr>
        <p:spPr>
          <a:xfrm>
            <a:off x="-180528" y="620688"/>
            <a:ext cx="5508104" cy="4968552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Внимательно прочитайте тему сочинения</a:t>
            </a:r>
          </a:p>
        </p:txBody>
      </p:sp>
      <p:sp>
        <p:nvSpPr>
          <p:cNvPr id="4" name="Пятно 1 3"/>
          <p:cNvSpPr/>
          <p:nvPr/>
        </p:nvSpPr>
        <p:spPr>
          <a:xfrm>
            <a:off x="4283968" y="1124744"/>
            <a:ext cx="5112568" cy="5544616"/>
          </a:xfrm>
          <a:prstGeom prst="irregularSeal1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Выделите в ней ключевые слова, в которых видите главный смысл</a:t>
            </a:r>
          </a:p>
        </p:txBody>
      </p:sp>
    </p:spTree>
    <p:extLst>
      <p:ext uri="{BB962C8B-B14F-4D97-AF65-F5344CB8AC3E}">
        <p14:creationId xmlns:p14="http://schemas.microsoft.com/office/powerpoint/2010/main" val="19490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1 2"/>
          <p:cNvSpPr/>
          <p:nvPr/>
        </p:nvSpPr>
        <p:spPr>
          <a:xfrm>
            <a:off x="287524" y="13413"/>
            <a:ext cx="4392488" cy="396044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Сформулируйте тему в виде вопроса (вопросов)</a:t>
            </a:r>
          </a:p>
        </p:txBody>
      </p:sp>
      <p:sp>
        <p:nvSpPr>
          <p:cNvPr id="4" name="Пятно 1 3"/>
          <p:cNvSpPr/>
          <p:nvPr/>
        </p:nvSpPr>
        <p:spPr>
          <a:xfrm>
            <a:off x="4747695" y="548680"/>
            <a:ext cx="3825074" cy="3492640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Попытайтесь кратко ответить на эти вопросы</a:t>
            </a:r>
          </a:p>
        </p:txBody>
      </p:sp>
      <p:sp>
        <p:nvSpPr>
          <p:cNvPr id="5" name="Пятно 1 4"/>
          <p:cNvSpPr/>
          <p:nvPr/>
        </p:nvSpPr>
        <p:spPr>
          <a:xfrm>
            <a:off x="1043608" y="1822034"/>
            <a:ext cx="6480720" cy="5035966"/>
          </a:xfrm>
          <a:prstGeom prst="irregularSeal1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3427528"/>
            <a:ext cx="4176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Вспомните литературные </a:t>
            </a:r>
            <a:r>
              <a:rPr lang="ru-RU" sz="2400" b="1" dirty="0">
                <a:solidFill>
                  <a:schemeClr val="bg1"/>
                </a:solidFill>
              </a:rPr>
              <a:t>произведения, которыми можно проиллюстрировать ответы</a:t>
            </a:r>
          </a:p>
        </p:txBody>
      </p:sp>
    </p:spTree>
    <p:extLst>
      <p:ext uri="{BB962C8B-B14F-4D97-AF65-F5344CB8AC3E}">
        <p14:creationId xmlns:p14="http://schemas.microsoft.com/office/powerpoint/2010/main" val="18032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 rot="21268108">
            <a:off x="899592" y="476672"/>
            <a:ext cx="6408712" cy="5760640"/>
          </a:xfrm>
          <a:prstGeom prst="irregularSeal1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Составьте план сочинения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18788"/>
            <a:ext cx="2260104" cy="301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9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– КЛАСТЕР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43506"/>
            <a:ext cx="7704856" cy="513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9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409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– КОНСПЕКТ 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7399" y="1052736"/>
            <a:ext cx="84969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«Что такое мнимая и подлинная дружба?»</a:t>
            </a:r>
          </a:p>
          <a:p>
            <a:pPr algn="just"/>
            <a:r>
              <a:rPr lang="ru-RU" sz="2400" b="1" u="sng" dirty="0"/>
              <a:t>I. Вступление.</a:t>
            </a:r>
          </a:p>
          <a:p>
            <a:pPr algn="just"/>
            <a:r>
              <a:rPr lang="ru-RU" sz="2400" b="1" dirty="0"/>
              <a:t>Дружба – одна из вечных человеческих ценностей. Что же является основой подлинной дружбы?</a:t>
            </a:r>
          </a:p>
          <a:p>
            <a:pPr algn="just"/>
            <a:r>
              <a:rPr lang="ru-RU" sz="2400" b="1" u="sng" dirty="0"/>
              <a:t>II. Основная часть. </a:t>
            </a:r>
            <a:r>
              <a:rPr lang="ru-RU" sz="2400" b="1" dirty="0"/>
              <a:t>Примеры мнимой и подлинной дружбы в изображении русских поэтов и писателей.</a:t>
            </a:r>
          </a:p>
          <a:p>
            <a:pPr algn="just"/>
            <a:r>
              <a:rPr lang="ru-RU" sz="2400" b="1" u="sng" dirty="0"/>
              <a:t>1.</a:t>
            </a:r>
            <a:r>
              <a:rPr lang="ru-RU" sz="2400" b="1" dirty="0"/>
              <a:t>Тема дружбы в романе А.С. Пушкина «Евгений Онегин». Евгений Онегин и Владимир Ленский.</a:t>
            </a:r>
          </a:p>
          <a:p>
            <a:pPr algn="just"/>
            <a:r>
              <a:rPr lang="ru-RU" sz="2400" b="1" dirty="0"/>
              <a:t>Онегин – разочарованный эгоист, страдающий от хандры, а Ленский – восторженный идеалист, романтик, не знающий жизни. Герои стали друзьями «от делать нечего», от скуки в деревне. Их связывало очень немногое, и разрушить это немногое было достаточно легко. Это доказывает трагическая развязка отношений</a:t>
            </a:r>
            <a:r>
              <a:rPr lang="ru-RU" sz="2400" b="1" dirty="0" smtClean="0"/>
              <a:t>. </a:t>
            </a:r>
            <a:r>
              <a:rPr lang="en-US" sz="2400" b="1" dirty="0" smtClean="0"/>
              <a:t>&lt;…&gt;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083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ВАРИАНТЫ ВСТУПЛЕНИЯ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БИОГРАФИЧЕСКОЕ ВСТУПЛЕНИЕ</a:t>
            </a:r>
          </a:p>
          <a:p>
            <a:r>
              <a:rPr lang="ru-RU" dirty="0" smtClean="0"/>
              <a:t>АНАЛИТИЧЕСКОЕ</a:t>
            </a:r>
          </a:p>
          <a:p>
            <a:r>
              <a:rPr lang="ru-RU" dirty="0" smtClean="0"/>
              <a:t>ЦИТАТНОЕ</a:t>
            </a:r>
          </a:p>
          <a:p>
            <a:r>
              <a:rPr lang="ru-RU" dirty="0" smtClean="0"/>
              <a:t>ЛИЧНОСТНОЕ</a:t>
            </a:r>
            <a:endParaRPr lang="ru-RU" dirty="0"/>
          </a:p>
        </p:txBody>
      </p:sp>
      <p:pic>
        <p:nvPicPr>
          <p:cNvPr id="7173" name="Picture 5" descr="http://u1.platformalp.ru/f54c804b33e58cc152109d4b66a47e2a/68fb466ed18f76707a8e6696674492d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90912"/>
            <a:ext cx="4536504" cy="426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95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БИОГРАФИЧЕСКОЕ ВСТУПЛЕНИЕ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91032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/>
              <a:t>         Вся </a:t>
            </a:r>
            <a:r>
              <a:rPr lang="ru-RU" sz="2800" b="1" i="1" dirty="0"/>
              <a:t>жизнь великого русского мыслителя и писателя Л. Н. Толстого — это бесконечный поиск самого себя. Пройдя через соблазны большого света, через ужасы войны, став знаменитым на весь мир писателем, Лев Николаевич ни на минуту не останавливался в поиске своего предназначения. Не случайно для ответа на вопрос «Можно ли избежать ошибок на жизненном пути?» мы обращаемся к роману-эпопее Л. Н. Толстого «Война и мир».</a:t>
            </a:r>
          </a:p>
        </p:txBody>
      </p:sp>
    </p:spTree>
    <p:extLst>
      <p:ext uri="{BB962C8B-B14F-4D97-AF65-F5344CB8AC3E}">
        <p14:creationId xmlns:p14="http://schemas.microsoft.com/office/powerpoint/2010/main" val="115440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АНАЛИТИЧЕСКОЕ ВСТУПЛЕНИЕ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98593"/>
            <a:ext cx="2324309" cy="232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412776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i="1" dirty="0"/>
              <a:t>Так распорядилась природа, что из всех земных существ именно человеку дано иметь разум и возможность выбора. Выбирает человек всю свою жизнь: решает, как поступить в конкретной ситуации, какому делу посвятить себя, к какой цели стремиться. Чем же руководствоваться при выборе: чувствами или разумом?</a:t>
            </a:r>
          </a:p>
        </p:txBody>
      </p:sp>
    </p:spTree>
    <p:extLst>
      <p:ext uri="{BB962C8B-B14F-4D97-AF65-F5344CB8AC3E}">
        <p14:creationId xmlns:p14="http://schemas.microsoft.com/office/powerpoint/2010/main" val="22645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ЦИТАТНОЕ ВСТУПЛЕНИЕ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700808"/>
            <a:ext cx="6696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dirty="0"/>
              <a:t>«Величайшая победа – это победа над самим собой», – сказал кто-то из древних мудрецов. Задумаемся над этой фразой. О какой победе идёт речь? С кем или с чем каждому из нас предстоит бороться всю жизнь?..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4149080"/>
            <a:ext cx="2282007" cy="228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3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proekt.ucoz.net/12/man-with-board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060" y="3068960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1" y="1039416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Опора на художественное произведение: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обращение </a:t>
            </a:r>
            <a:r>
              <a:rPr lang="ru-RU" sz="2400" dirty="0"/>
              <a:t>к литературному тексту на уровне аргументации,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использование </a:t>
            </a:r>
            <a:r>
              <a:rPr lang="ru-RU" sz="2400" dirty="0"/>
              <a:t>примеров, связанных с проблематикой и тематикой произведений, системой действующих лиц и т.д.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Художественные </a:t>
            </a:r>
            <a:r>
              <a:rPr lang="ru-RU" sz="2400" dirty="0"/>
              <a:t>произведения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Дневники</a:t>
            </a:r>
            <a:r>
              <a:rPr lang="ru-RU" sz="2400" dirty="0"/>
              <a:t>, мемуары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smtClean="0"/>
              <a:t>Публицистика</a:t>
            </a:r>
            <a:endParaRPr lang="ru-RU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smtClean="0"/>
              <a:t>Произведения </a:t>
            </a:r>
            <a:r>
              <a:rPr lang="ru-RU" sz="2400" dirty="0"/>
              <a:t>устного народного творчества (за исключением малых жанров)</a:t>
            </a:r>
          </a:p>
          <a:p>
            <a:r>
              <a:rPr lang="ru-RU" sz="2400" dirty="0"/>
              <a:t>Недостаточно простого упоминания!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7389" y="476672"/>
            <a:ext cx="5933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ЛИТЕРАТУРОЦЕНТРИЧНОСТЬ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ЛИЧНОСТНОЕ ВСТУПЛЕНИЕ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412776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200" b="1" i="1" dirty="0"/>
              <a:t>Я не случайно выбрал эту тему. Проблема, которую она затрагивает, интересует меня не только как читателя, но и как человека, живущего интересами своего времени и своего поколения…</a:t>
            </a:r>
          </a:p>
        </p:txBody>
      </p:sp>
      <p:pic>
        <p:nvPicPr>
          <p:cNvPr id="11268" name="Picture 4" descr="http://nemo-v.ru/pages/imgs/5620b247126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77072"/>
            <a:ext cx="3168352" cy="236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0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ВИДЫ ЗАКЛЮЧЕНИЯ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ru-RU" dirty="0" smtClean="0"/>
              <a:t>ОБОБЩЕНИЕ СКАЗАННОГО</a:t>
            </a:r>
          </a:p>
          <a:p>
            <a:r>
              <a:rPr lang="ru-RU" dirty="0" smtClean="0"/>
              <a:t>РИТОРИЧЕСКИЙ ВОПРОС</a:t>
            </a:r>
          </a:p>
          <a:p>
            <a:r>
              <a:rPr lang="ru-RU" dirty="0" smtClean="0"/>
              <a:t>ПРИЗЫВ К ЧИТАТЕЛЮ</a:t>
            </a:r>
          </a:p>
          <a:p>
            <a:r>
              <a:rPr lang="ru-RU" dirty="0" smtClean="0"/>
              <a:t>ЦИТАТА</a:t>
            </a:r>
            <a:endParaRPr lang="ru-RU" dirty="0"/>
          </a:p>
        </p:txBody>
      </p:sp>
      <p:pic>
        <p:nvPicPr>
          <p:cNvPr id="13318" name="Picture 6" descr="http://hrustaleck.ucoz.ru/pic/form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8920"/>
            <a:ext cx="3531867" cy="382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ОБОБЩЕНИЕ СКАЗАННОГО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3310409" cy="247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179925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/>
              <a:t>            Итак</a:t>
            </a:r>
            <a:r>
              <a:rPr lang="ru-RU" sz="2800" b="1" i="1" dirty="0"/>
              <a:t>, как подсказывает нам история и художественная литература, разум, не направляемый мудростью сердца, может привести человечество к большим бедам. В то же время, поддавшись чувствам, не контролируемым разумом, человек часто совершает роковые ошибки. Выход один: необходимо искать точку соединения ума и чувства, знания и нравственности, рассудка и совести. Только в поиске этой гармонии и заключается путь к истине.</a:t>
            </a:r>
          </a:p>
        </p:txBody>
      </p:sp>
    </p:spTree>
    <p:extLst>
      <p:ext uri="{BB962C8B-B14F-4D97-AF65-F5344CB8AC3E}">
        <p14:creationId xmlns:p14="http://schemas.microsoft.com/office/powerpoint/2010/main" val="30113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РИТОРИЧЕСКИЙ ВОПРОС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9460" name="Picture 4" descr="https://im3-tub-ru.yandex.net/i?id=92ee34cef941d7ce7b8c502154c43b3c&amp;n=33&amp;h=215&amp;w=1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412775"/>
            <a:ext cx="2699792" cy="392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393564"/>
            <a:ext cx="59766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/>
              <a:t>              Итак</a:t>
            </a:r>
            <a:r>
              <a:rPr lang="ru-RU" sz="2800" b="1" i="1" dirty="0"/>
              <a:t>, настоящие друзья действительно познаются в беде. Именно они приходят, когда нам трудно. Приходят, чтобы поддержать, помочь. Приходят, не дожидаясь наших просьб и не требуя благодарности. Не в этом ли высокий смысл дружбы?</a:t>
            </a:r>
          </a:p>
        </p:txBody>
      </p:sp>
    </p:spTree>
    <p:extLst>
      <p:ext uri="{BB962C8B-B14F-4D97-AF65-F5344CB8AC3E}">
        <p14:creationId xmlns:p14="http://schemas.microsoft.com/office/powerpoint/2010/main" val="329840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ПРИЗЫВ К ЧИТАТЕЛЮ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7305" y="1196752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200" b="1" i="1" dirty="0"/>
              <a:t>Итак, мудрый человек не почивает на лаврах после победы, но и не опускает руки после поражения. Давайте же идти вперёд, к поставленной цели, и пусть ни тщеславие, ни уныние не сбивают нас с верного пути.</a:t>
            </a:r>
          </a:p>
        </p:txBody>
      </p:sp>
    </p:spTree>
    <p:extLst>
      <p:ext uri="{BB962C8B-B14F-4D97-AF65-F5344CB8AC3E}">
        <p14:creationId xmlns:p14="http://schemas.microsoft.com/office/powerpoint/2010/main" val="1672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ЦИТАТА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1286" y="1340768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i="1" dirty="0"/>
              <a:t>«Настоящий друг с тобой, когда ты не прав. Когда ты прав, всякий будет с тобой», - сказал однажды Марк Твен. Действительно, наши друзья могут ошибаться, заблуждаться, и нужно проявить особую мудрость, чтобы не оставить их в этот сложный момент. Именно так поступали Дмитрий Разумихин, Андрей </a:t>
            </a:r>
            <a:r>
              <a:rPr lang="ru-RU" sz="2800" b="1" i="1" dirty="0" err="1"/>
              <a:t>Штольц</a:t>
            </a:r>
            <a:r>
              <a:rPr lang="ru-RU" sz="2800" b="1" i="1" dirty="0"/>
              <a:t> и другие литературные герои, верные высоким идеалам дружбы.</a:t>
            </a:r>
          </a:p>
        </p:txBody>
      </p:sp>
    </p:spTree>
    <p:extLst>
      <p:ext uri="{BB962C8B-B14F-4D97-AF65-F5344CB8AC3E}">
        <p14:creationId xmlns:p14="http://schemas.microsoft.com/office/powerpoint/2010/main" val="389248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i="1" dirty="0" smtClean="0">
                <a:solidFill>
                  <a:schemeClr val="accent5">
                    <a:lumMod val="50000"/>
                  </a:schemeClr>
                </a:solidFill>
              </a:rPr>
              <a:t>«Разрешающие» правила</a:t>
            </a:r>
            <a:endParaRPr lang="ru-RU" altLang="ru-RU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412" name="Picture 4" descr="https://im0-tub-ru.yandex.net/i?id=ca2de89af44fc50d896042775a69d5a3&amp;n=33&amp;h=215&amp;w=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285" y="4276296"/>
            <a:ext cx="2424715" cy="242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610600" cy="4724400"/>
          </a:xfrm>
        </p:spPr>
        <p:txBody>
          <a:bodyPr>
            <a:no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Первое</a:t>
            </a:r>
            <a:r>
              <a:rPr lang="ru-RU" sz="2400" b="1" dirty="0">
                <a:solidFill>
                  <a:srgbClr val="FF0000"/>
                </a:solidFill>
              </a:rPr>
              <a:t> из них гласит:</a:t>
            </a:r>
          </a:p>
          <a:p>
            <a:pPr>
              <a:defRPr/>
            </a:pPr>
            <a:r>
              <a:rPr lang="ru-RU" sz="2400" b="1" dirty="0"/>
              <a:t>Сочинение – дело личное. Надо писать не то, что положено, что и так всем известно, а только то, что ты сам чувствуешь и думаешь.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Второе</a:t>
            </a:r>
            <a:r>
              <a:rPr lang="ru-RU" sz="2400" b="1" dirty="0">
                <a:solidFill>
                  <a:srgbClr val="FF0000"/>
                </a:solidFill>
              </a:rPr>
              <a:t> напоминает:</a:t>
            </a:r>
          </a:p>
          <a:p>
            <a:pPr>
              <a:defRPr/>
            </a:pPr>
            <a:r>
              <a:rPr lang="ru-RU" sz="2400" b="1" dirty="0"/>
              <a:t>Сочинение – дело направленное. Нельзя написать сочинение, не обращённое ни к кому; надо мысленно представить своего адресата-читателя (даже, если это ты сам) и начать с ним диалог – согласие или спор.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Третье</a:t>
            </a:r>
            <a:r>
              <a:rPr lang="ru-RU" sz="2400" b="1" dirty="0">
                <a:solidFill>
                  <a:srgbClr val="FF0000"/>
                </a:solidFill>
              </a:rPr>
              <a:t> обнадёживает:</a:t>
            </a:r>
          </a:p>
          <a:p>
            <a:pPr>
              <a:defRPr/>
            </a:pPr>
            <a:r>
              <a:rPr lang="ru-RU" sz="2400" b="1" dirty="0"/>
              <a:t>Сочинение – дело выполнимое. Даже, если ты много не читал, всё равно есть что-то, что ты читал, знаешь, помнишь, и на это можно опереться.</a:t>
            </a:r>
          </a:p>
          <a:p>
            <a:pPr eaLnBrk="1" hangingPunct="1">
              <a:buFont typeface="Times New Roman" pitchFamily="18" charset="0"/>
              <a:buAutoNum type="arabicPeriod"/>
              <a:defRPr/>
            </a:pPr>
            <a:endParaRPr lang="ru-RU" alt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20770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iles.ctctcdn.com/8d61b393201/4585e0e8-9a72-4455-8416-b625bdab97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" y="19472"/>
            <a:ext cx="1527178" cy="232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/>
          </a:bodyPr>
          <a:lstStyle/>
          <a:p>
            <a:r>
              <a:rPr lang="ru-RU" altLang="ru-RU" b="1" i="1" dirty="0" smtClean="0">
                <a:solidFill>
                  <a:schemeClr val="accent5">
                    <a:lumMod val="50000"/>
                  </a:schemeClr>
                </a:solidFill>
              </a:rPr>
              <a:t>«Запрещающие» правила</a:t>
            </a:r>
            <a:endParaRPr lang="ru-RU" altLang="ru-RU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b="1" i="1" dirty="0" smtClean="0">
                <a:solidFill>
                  <a:srgbClr val="FF0000"/>
                </a:solidFill>
              </a:rPr>
              <a:t>Нельзя</a:t>
            </a:r>
            <a:r>
              <a:rPr lang="ru-RU" altLang="ru-RU" sz="2400" dirty="0" smtClean="0">
                <a:solidFill>
                  <a:srgbClr val="FF0000"/>
                </a:solidFill>
              </a:rPr>
              <a:t> </a:t>
            </a:r>
            <a:r>
              <a:rPr lang="ru-RU" altLang="ru-RU" sz="2400" dirty="0" smtClean="0"/>
              <a:t>имитировать чувства, бездумно повторять чужие мысли. Если тебе понравилась чья-то мысль, то потрудись объяснить, прежде всего, самому себе – почему она тебе понравилась, с чем ты согласен. Если не согласен с нею – тебе опять же придётся потрудиться, аргументируя свою точку зрения. </a:t>
            </a:r>
          </a:p>
          <a:p>
            <a:r>
              <a:rPr lang="ru-RU" altLang="ru-RU" sz="2400" b="1" i="1" dirty="0" smtClean="0">
                <a:solidFill>
                  <a:srgbClr val="FF0000"/>
                </a:solidFill>
              </a:rPr>
              <a:t>Нельзя</a:t>
            </a:r>
            <a:r>
              <a:rPr lang="ru-RU" altLang="ru-RU" sz="2400" dirty="0" smtClean="0"/>
              <a:t> писать о том, чего не знаешь, рассуждать о том, чего не понимаешь.</a:t>
            </a:r>
          </a:p>
          <a:p>
            <a:r>
              <a:rPr lang="ru-RU" altLang="ru-RU" sz="2400" b="1" i="1" dirty="0" smtClean="0">
                <a:solidFill>
                  <a:srgbClr val="FF0000"/>
                </a:solidFill>
              </a:rPr>
              <a:t>Нельзя</a:t>
            </a:r>
            <a:r>
              <a:rPr lang="ru-RU" altLang="ru-RU" sz="2400" dirty="0" smtClean="0"/>
              <a:t> излагать отвлечённые идеи, не подкрепленные примерами, доказательствами.</a:t>
            </a:r>
          </a:p>
          <a:p>
            <a:pPr marL="0" indent="0" eaLnBrk="1" hangingPunct="1">
              <a:buNone/>
            </a:pP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9198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proekt.ucoz.net/12/man-with-two-thumb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84" y="2967335"/>
            <a:ext cx="3487316" cy="34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195600"/>
            <a:ext cx="8379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Дорогу осилит идущий!</a:t>
            </a:r>
            <a:endParaRPr lang="ru-RU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6" name="Picture 4" descr="http://hrustaleck.ucoz.ru/pic/form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3402601" cy="368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9838" y="2967335"/>
            <a:ext cx="31643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Удачи!</a:t>
            </a:r>
            <a:endParaRPr lang="ru-RU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85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ТЕМАТИЧЕСКИЕ НАПРАВЛЕНИЯ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484784"/>
            <a:ext cx="64807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1. «Разум и чувство»</a:t>
            </a:r>
          </a:p>
          <a:p>
            <a:r>
              <a:rPr lang="ru-RU" sz="4000" b="1" dirty="0"/>
              <a:t>2.«Честь и бесчестие»</a:t>
            </a:r>
          </a:p>
          <a:p>
            <a:r>
              <a:rPr lang="ru-RU" sz="4000" b="1" dirty="0"/>
              <a:t>3.«Победа и поражение»</a:t>
            </a:r>
          </a:p>
          <a:p>
            <a:r>
              <a:rPr lang="ru-RU" sz="4000" b="1" dirty="0"/>
              <a:t>4.«Опыт и ошибки»</a:t>
            </a:r>
          </a:p>
          <a:p>
            <a:r>
              <a:rPr lang="ru-RU" sz="4000" b="1" dirty="0"/>
              <a:t>5.«Дружба и вражда»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08920"/>
            <a:ext cx="22383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34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ФОРМУЛИРОВКА ЗАДАНИЯ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59340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dirty="0"/>
              <a:t>Выберите только ОДНУ из предложенных ниже тем сочинений, а затем напишите сочинение-рассуждение на эту тему.</a:t>
            </a:r>
          </a:p>
          <a:p>
            <a:pPr indent="457200" algn="just"/>
            <a:r>
              <a:rPr lang="ru-RU" sz="2800" b="1" dirty="0"/>
              <a:t>В рамках заявленной темы сформулируйте свою позицию и аргументируйте её на основе не менее одного произведения отечественной или мировой литературы по Вашему выбору. Количество привлечённых произведений не так важно, как глубина раскрытия темы с опорой на литературный материал.</a:t>
            </a:r>
          </a:p>
        </p:txBody>
      </p:sp>
    </p:spTree>
    <p:extLst>
      <p:ext uri="{BB962C8B-B14F-4D97-AF65-F5344CB8AC3E}">
        <p14:creationId xmlns:p14="http://schemas.microsoft.com/office/powerpoint/2010/main" val="11892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ТРЕБОВАНИЕ № 1.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ОБЪЁМ СОЧИНЕНИЯ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59340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dirty="0"/>
              <a:t>Рекомендуемое количество слов – от 350.</a:t>
            </a:r>
          </a:p>
          <a:p>
            <a:pPr indent="457200" algn="just"/>
            <a:r>
              <a:rPr lang="ru-RU" sz="2800" b="1" dirty="0"/>
              <a:t>Максимальное количество слов в сочинении не устанавливается: в определении объема своего сочинения участник должен исходить из того, что на всю работу отводится 3 часа 55 минут. Если в сочинении менее 250 слов (в подсчёт включаются все слова, в том числе и служебные), то выставляется «незачёт» за невыполнение требования № 1 и «незачёт» за работу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424082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5252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ТРЕБОВАНИЕ № 2.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САМОСТОЯТЕЛЬНОСТЬ НАПИСАНИЯ СОЧИНЕНИЯ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00808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/>
              <a:t>Итоговое сочинение выполняется самостоятельно. Не допускается списывание сочинения (фрагментов сочинения) из какого-либо источника (работа другого участника, чужой текст, опубликованный в бумажном и (или) электронном виде и др.).</a:t>
            </a:r>
          </a:p>
          <a:p>
            <a:pPr indent="457200" algn="just"/>
            <a:r>
              <a:rPr lang="ru-RU" sz="2400" b="1" dirty="0"/>
              <a:t>Допускается прямое или косвенное цитирование с обязательной ссылкой на источник (ссылка дается в свободной форме). Объем цитирования не должен превышать объем собственного текста участника. Если сочинение признано экспертом несамостоятельным, то выставляется «незачёт» за невыполнение требования №2 и «незачёт» за работу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129501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13" y="3284984"/>
            <a:ext cx="3581287" cy="35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92696"/>
            <a:ext cx="64807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/>
              <a:t>Если сочинение списано из какого-либо источника, включая Интернет, то за такую работу ставится «незачет».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b="1" dirty="0" smtClean="0"/>
              <a:t>Выпускнику </a:t>
            </a:r>
            <a:r>
              <a:rPr lang="ru-RU" sz="3200" b="1" dirty="0"/>
              <a:t>разрешается пользоваться орфографическим </a:t>
            </a:r>
            <a:r>
              <a:rPr lang="ru-RU" sz="3200" b="1" dirty="0" smtClean="0"/>
              <a:t>словарём.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966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КРИТЕРИИ ОЦЕНИВАНИЯ СОЧИНЕНИЯ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sem-okt.ru/wp-content/uploads/2016/10/3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7" y="3284984"/>
            <a:ext cx="25939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2263676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Критерий 1. Соответствие теме</a:t>
            </a:r>
          </a:p>
          <a:p>
            <a:r>
              <a:rPr lang="ru-RU" sz="2800" b="1" dirty="0"/>
              <a:t>Критерий 2. Аргументация. Привлечение литературного материала</a:t>
            </a:r>
          </a:p>
          <a:p>
            <a:r>
              <a:rPr lang="ru-RU" sz="2800" b="1" dirty="0"/>
              <a:t>______________________________________</a:t>
            </a:r>
          </a:p>
          <a:p>
            <a:r>
              <a:rPr lang="ru-RU" sz="2800" b="1" dirty="0"/>
              <a:t>Критерий 3. Композиция и логика рассуждения</a:t>
            </a:r>
          </a:p>
          <a:p>
            <a:r>
              <a:rPr lang="ru-RU" sz="2800" b="1" dirty="0"/>
              <a:t>Критерий 4. Качество письменной речи</a:t>
            </a:r>
          </a:p>
          <a:p>
            <a:r>
              <a:rPr lang="ru-RU" sz="2800" b="1" dirty="0"/>
              <a:t>Критерий 5. 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359826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5652"/>
            <a:ext cx="4337866" cy="6093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15652"/>
            <a:ext cx="4246526" cy="6093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8695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1261</Words>
  <Application>Microsoft Office PowerPoint</Application>
  <PresentationFormat>Экран (4:3)</PresentationFormat>
  <Paragraphs>97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ГОТОВИМСЯ К ИТОГОВОМУ СОЧИНЕНИЮ</vt:lpstr>
      <vt:lpstr>Презентация PowerPoint</vt:lpstr>
      <vt:lpstr>ТЕМАТИЧЕСКИЕ НАПРАВЛЕНИЯ</vt:lpstr>
      <vt:lpstr>ФОРМУЛИРОВКА ЗАДАНИЯ</vt:lpstr>
      <vt:lpstr>ТРЕБОВАНИЕ № 1.  ОБЪЁМ СОЧИНЕНИЯ</vt:lpstr>
      <vt:lpstr>ТРЕБОВАНИЕ № 2. САМОСТОЯТЕЛЬНОСТЬ НАПИСАНИЯ СОЧИНЕНИЯ</vt:lpstr>
      <vt:lpstr>Презентация PowerPoint</vt:lpstr>
      <vt:lpstr>КРИТЕРИИ ОЦЕНИВАНИЯ СОЧИНЕНИЯ</vt:lpstr>
      <vt:lpstr>Презентация PowerPoint</vt:lpstr>
      <vt:lpstr>ВЫБОР ТЕМЫ СОЧИНЕНИЯ</vt:lpstr>
      <vt:lpstr>АЛГОРИТМ НАПИСАНИЯ СОЧИНЕНИЯ</vt:lpstr>
      <vt:lpstr>Презентация PowerPoint</vt:lpstr>
      <vt:lpstr>Презентация PowerPoint</vt:lpstr>
      <vt:lpstr>ПЛАН – КЛАСТЕР</vt:lpstr>
      <vt:lpstr>ПЛАН – КОНСПЕКТ </vt:lpstr>
      <vt:lpstr>ВАРИАНТЫ ВСТУПЛЕНИЯ</vt:lpstr>
      <vt:lpstr>БИОГРАФИЧЕСКОЕ ВСТУПЛЕНИЕ</vt:lpstr>
      <vt:lpstr>АНАЛИТИЧЕСКОЕ ВСТУПЛЕНИЕ</vt:lpstr>
      <vt:lpstr>ЦИТАТНОЕ ВСТУПЛЕНИЕ</vt:lpstr>
      <vt:lpstr>ЛИЧНОСТНОЕ ВСТУПЛЕНИЕ</vt:lpstr>
      <vt:lpstr>ВИДЫ ЗАКЛЮЧЕНИЯ</vt:lpstr>
      <vt:lpstr>ОБОБЩЕНИЕ СКАЗАННОГО</vt:lpstr>
      <vt:lpstr>РИТОРИЧЕСКИЙ ВОПРОС</vt:lpstr>
      <vt:lpstr>ПРИЗЫВ К ЧИТАТЕЛЮ</vt:lpstr>
      <vt:lpstr>ЦИТАТА</vt:lpstr>
      <vt:lpstr>«Разрешающие» правила</vt:lpstr>
      <vt:lpstr>«Запрещающие» правила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12</cp:revision>
  <dcterms:created xsi:type="dcterms:W3CDTF">2016-12-29T14:26:03Z</dcterms:created>
  <dcterms:modified xsi:type="dcterms:W3CDTF">2017-03-03T07:35:55Z</dcterms:modified>
</cp:coreProperties>
</file>