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media1.WAV" ContentType="audio/x-wav"/>
  <Override PartName="/ppt/media/media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media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  <p:sldMasterId id="2147483668" r:id="rId4"/>
    <p:sldMasterId id="2147483670" r:id="rId5"/>
    <p:sldMasterId id="2147483672" r:id="rId6"/>
  </p:sldMasterIdLst>
  <p:notesMasterIdLst>
    <p:notesMasterId r:id="rId61"/>
  </p:notesMasterIdLst>
  <p:sldIdLst>
    <p:sldId id="303" r:id="rId7"/>
    <p:sldId id="369" r:id="rId8"/>
    <p:sldId id="308" r:id="rId9"/>
    <p:sldId id="258" r:id="rId10"/>
    <p:sldId id="316" r:id="rId11"/>
    <p:sldId id="335" r:id="rId12"/>
    <p:sldId id="336" r:id="rId13"/>
    <p:sldId id="353" r:id="rId14"/>
    <p:sldId id="354" r:id="rId15"/>
    <p:sldId id="349" r:id="rId16"/>
    <p:sldId id="355" r:id="rId17"/>
    <p:sldId id="356" r:id="rId18"/>
    <p:sldId id="357" r:id="rId19"/>
    <p:sldId id="358" r:id="rId20"/>
    <p:sldId id="350" r:id="rId21"/>
    <p:sldId id="317" r:id="rId22"/>
    <p:sldId id="319" r:id="rId23"/>
    <p:sldId id="359" r:id="rId24"/>
    <p:sldId id="360" r:id="rId25"/>
    <p:sldId id="321" r:id="rId26"/>
    <p:sldId id="361" r:id="rId27"/>
    <p:sldId id="362" r:id="rId28"/>
    <p:sldId id="363" r:id="rId29"/>
    <p:sldId id="324" r:id="rId30"/>
    <p:sldId id="364" r:id="rId31"/>
    <p:sldId id="365" r:id="rId32"/>
    <p:sldId id="366" r:id="rId33"/>
    <p:sldId id="325" r:id="rId34"/>
    <p:sldId id="326" r:id="rId35"/>
    <p:sldId id="343" r:id="rId36"/>
    <p:sldId id="327" r:id="rId37"/>
    <p:sldId id="302" r:id="rId38"/>
    <p:sldId id="301" r:id="rId39"/>
    <p:sldId id="300" r:id="rId40"/>
    <p:sldId id="340" r:id="rId41"/>
    <p:sldId id="330" r:id="rId42"/>
    <p:sldId id="377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47" r:id="rId51"/>
    <p:sldId id="276" r:id="rId52"/>
    <p:sldId id="277" r:id="rId53"/>
    <p:sldId id="279" r:id="rId54"/>
    <p:sldId id="280" r:id="rId55"/>
    <p:sldId id="281" r:id="rId56"/>
    <p:sldId id="287" r:id="rId57"/>
    <p:sldId id="334" r:id="rId58"/>
    <p:sldId id="378" r:id="rId59"/>
    <p:sldId id="368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009E0-9C33-49DC-823A-07472D2190E1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D1E4C-4FA6-4F18-854D-75D4A7129E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6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5C1D6-23F4-47BB-9F15-940078663CA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0977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A50CF-FAD8-498B-BCF5-0FBF5C7FFB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6804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D4761-4384-4E1C-8D9D-0A861B2507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68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40B715-AE98-45FC-8518-B8BA818B3143}" type="slidenum">
              <a:rPr lang="ru-RU" altLang="ru-RU">
                <a:latin typeface="Calibri" panose="020F0502020204030204" pitchFamily="34" charset="0"/>
              </a:rPr>
              <a:pPr eaLnBrk="1" hangingPunct="1"/>
              <a:t>42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0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8D3D-9819-4B35-B2BE-B62E65D9962A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EB93-E27B-4233-B272-F7CAF67923CB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C695-CE3A-47FB-BE79-2615874915F6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F8FE5-5D8C-4FFF-9E3C-95C22BFA2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A800B-9C84-45A8-8B71-9D73CFB5F5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52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2999-B21E-4722-A0C5-267E391ED3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127A-0FD7-4B64-8818-3AB63F036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2999-B21E-4722-A0C5-267E391ED3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127A-0FD7-4B64-8818-3AB63F036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2999-B21E-4722-A0C5-267E391ED3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127A-0FD7-4B64-8818-3AB63F036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2999-B21E-4722-A0C5-267E391ED3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127A-0FD7-4B64-8818-3AB63F036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2999-B21E-4722-A0C5-267E391ED3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127A-0FD7-4B64-8818-3AB63F036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585A-3739-4A77-8B58-5C4B31904E4E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6664-3C53-48C2-A7CE-D02124B479BF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725-7A8F-4E5D-98A7-15F647B47A36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72BF-99FC-46A6-B7CD-CB9639E7AD60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38B1-2DA3-4125-8BDB-F5FC8673A587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9FF3-5234-4941-BA2C-6FF8AF2733DA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D87A-8F4D-4B25-816D-42B61DBE083E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4EC4-C43C-4B17-8D87-BC7774B4D084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9F790-BB6B-47D7-9632-5B6A34409286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Горякина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243B-D40F-4762-BB0D-01A6AC1DF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  <p:sldLayoutId id="2147483681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0326A-5D6D-4D0B-A7DC-A1F1A29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46F56-3368-420C-A2F5-9ED132E51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0326A-5D6D-4D0B-A7DC-A1F1A29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46F56-3368-420C-A2F5-9ED132E51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0326A-5D6D-4D0B-A7DC-A1F1A29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46F56-3368-420C-A2F5-9ED132E51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0326A-5D6D-4D0B-A7DC-A1F1A29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46F56-3368-420C-A2F5-9ED132E51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0326A-5D6D-4D0B-A7DC-A1F1A2938D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46F56-3368-420C-A2F5-9ED132E51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rog.h11.ru/films/images/230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5%20&#1082;&#1083;&#1072;&#1089;&#1089;%20&#1086;&#1090;&#1082;&#1088;&#1099;&#1090;&#1099;&#1081;%20&#1091;&#1088;&#1086;&#1082;%20&#1087;&#1086;%20&#1080;&#1085;&#1092;&#1086;&#1088;&#1084;&#1072;&#1090;&#1080;&#1082;&#1077;/&#1048;&#1079;&#1091;&#1095;&#1072;&#1077;&#1084;%20&#1075;&#1088;&#1072;&#1092;&#1080;&#1095;&#1077;&#1089;&#1082;&#1080;&#1081;%20&#1088;&#1077;&#1076;&#1072;&#1082;&#1090;&#1086;&#1088;%20Paint%20&#1074;&#1084;&#1077;&#1089;&#1090;&#1077;%20&#1089;%20&#1053;&#1077;&#1079;&#1085;&#1072;&#1081;&#1082;&#1086;&#1081;5.pp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1052;&#1072;&#1089;&#1100;&#1082;&#1086;%20&#1051;.&#1043;&#1060;&#1080;&#1079;&#1084;&#1080;&#1085;&#1091;&#1090;&#1082;&#1072;13&#1047;&#1074;&#1077;&#1079;&#1076;&#1086;&#1095;&#1077;&#1090;/&#1047;&#1074;&#1077;&#1079;&#1076;&#1086;&#1095;&#1077;&#1090;.ppt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microsoft.com/office/2007/relationships/media" Target="../media/media2.WAV"/><Relationship Id="rId21" Type="http://schemas.openxmlformats.org/officeDocument/2006/relationships/image" Target="../media/image63.gif"/><Relationship Id="rId7" Type="http://schemas.openxmlformats.org/officeDocument/2006/relationships/audio" Target="../media/audio2.wav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audio" Target="../media/media1.WAV"/><Relationship Id="rId16" Type="http://schemas.openxmlformats.org/officeDocument/2006/relationships/image" Target="../media/image58.gif"/><Relationship Id="rId20" Type="http://schemas.openxmlformats.org/officeDocument/2006/relationships/image" Target="../media/image62.png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7.png"/><Relationship Id="rId23" Type="http://schemas.openxmlformats.org/officeDocument/2006/relationships/image" Target="../media/image65.gif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audio" Target="../media/media2.WAV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microsoft.com/office/2007/relationships/media" Target="../media/media2.WAV"/><Relationship Id="rId21" Type="http://schemas.openxmlformats.org/officeDocument/2006/relationships/image" Target="../media/image63.gif"/><Relationship Id="rId7" Type="http://schemas.openxmlformats.org/officeDocument/2006/relationships/audio" Target="../media/audio2.wav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audio" Target="../media/media1.WAV"/><Relationship Id="rId16" Type="http://schemas.openxmlformats.org/officeDocument/2006/relationships/image" Target="../media/image58.gif"/><Relationship Id="rId20" Type="http://schemas.openxmlformats.org/officeDocument/2006/relationships/image" Target="../media/image62.png"/><Relationship Id="rId1" Type="http://schemas.microsoft.com/office/2007/relationships/media" Target="../media/media1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7.png"/><Relationship Id="rId23" Type="http://schemas.openxmlformats.org/officeDocument/2006/relationships/image" Target="../media/image65.gif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audio" Target="../media/media2.WAV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microsoft.com/office/2007/relationships/media" Target="../media/media2.WAV"/><Relationship Id="rId21" Type="http://schemas.openxmlformats.org/officeDocument/2006/relationships/image" Target="../media/image62.png"/><Relationship Id="rId7" Type="http://schemas.openxmlformats.org/officeDocument/2006/relationships/audio" Target="../media/audio2.wav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audio" Target="../media/media1.WAV"/><Relationship Id="rId16" Type="http://schemas.openxmlformats.org/officeDocument/2006/relationships/image" Target="../media/image58.gif"/><Relationship Id="rId20" Type="http://schemas.openxmlformats.org/officeDocument/2006/relationships/image" Target="../media/image61.png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53.png"/><Relationship Id="rId24" Type="http://schemas.openxmlformats.org/officeDocument/2006/relationships/image" Target="../media/image65.gi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7.png"/><Relationship Id="rId23" Type="http://schemas.openxmlformats.org/officeDocument/2006/relationships/image" Target="../media/image64.jpeg"/><Relationship Id="rId10" Type="http://schemas.openxmlformats.org/officeDocument/2006/relationships/image" Target="../media/image52.png"/><Relationship Id="rId19" Type="http://schemas.openxmlformats.org/officeDocument/2006/relationships/image" Target="../media/image66.png"/><Relationship Id="rId4" Type="http://schemas.openxmlformats.org/officeDocument/2006/relationships/audio" Target="../media/media2.WAV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slide" Target="slide4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&#1057;&#1074;&#1077;&#1090;&#1083;&#1072;&#1085;&#1072;\Desktop\&#1050;&#1091;&#1088;&#1089;&#1099;%2020014\&#1048;&#1075;&#1088;&#1072;3\&#1042;&#1086;&#1083;&#1077;&#1081;&#1073;&#1086;&#1083;\&#1072;&#1087;&#1087;.mp3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80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Users\&#1057;&#1074;&#1077;&#1090;&#1083;&#1072;&#1085;&#1072;\Desktop\&#1050;&#1091;&#1088;&#1089;&#1099;%2020014\&#1048;&#1075;&#1088;&#1072;3\&#1042;&#1086;&#1083;&#1077;&#1081;&#1073;&#1086;&#1083;\&#1072;&#1087;&#1087;.mp3" TargetMode="External"/><Relationship Id="rId6" Type="http://schemas.openxmlformats.org/officeDocument/2006/relationships/image" Target="../media/image83.png"/><Relationship Id="rId5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image" Target="../media/image80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6.xml"/><Relationship Id="rId1" Type="http://schemas.openxmlformats.org/officeDocument/2006/relationships/audio" Target="file:///C:\Users\&#1057;&#1074;&#1077;&#1090;&#1083;&#1072;&#1085;&#1072;\Desktop\&#1050;&#1091;&#1088;&#1089;&#1099;%2020014\&#1048;&#1075;&#1088;&#1072;3\&#1042;&#1086;&#1083;&#1077;&#1081;&#1073;&#1086;&#1083;\&#1072;&#1087;&#1087;.mp3" TargetMode="External"/><Relationship Id="rId6" Type="http://schemas.openxmlformats.org/officeDocument/2006/relationships/image" Target="../media/image83.png"/><Relationship Id="rId5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Users\&#1057;&#1074;&#1077;&#1090;&#1083;&#1072;&#1085;&#1072;\Desktop\&#1050;&#1091;&#1088;&#1089;&#1099;%2020014\&#1048;&#1075;&#1088;&#1072;3\&#1042;&#1086;&#1083;&#1077;&#1081;&#1073;&#1086;&#1083;\&#1072;&#1087;&#1087;.mp3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80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&#1057;&#1074;&#1077;&#1090;&#1083;&#1072;&#1085;&#1072;\Desktop\&#1050;&#1091;&#1088;&#1089;&#1099;%2020014\&#1048;&#1075;&#1088;&#1072;3\&#1042;&#1086;&#1083;&#1077;&#1081;&#1073;&#1086;&#1083;\&#1072;&#1087;&#1087;.mp3" TargetMode="External"/><Relationship Id="rId6" Type="http://schemas.openxmlformats.org/officeDocument/2006/relationships/image" Target="../media/image83.png"/><Relationship Id="rId5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по информатике в 5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Графический редактор </a:t>
            </a:r>
            <a:r>
              <a:rPr lang="en-US" dirty="0" smtClean="0"/>
              <a:t>PAINT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Подготовила: учитель Гончарова Ю.Ю.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438" y="5715016"/>
            <a:ext cx="8183562" cy="7858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Что такое графика?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3357563" y="571500"/>
            <a:ext cx="2043112" cy="4846638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 </a:t>
            </a:r>
            <a:r>
              <a:rPr lang="ru-RU" smtClean="0">
                <a:solidFill>
                  <a:srgbClr val="002060"/>
                </a:solidFill>
              </a:rPr>
              <a:t>пейзаж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 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мозаика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7174" name="Picture 6" descr="C:\Documents and Settings\Admin\Мои документы\Мои рисунки\карусел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71563"/>
            <a:ext cx="192881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Содержимое 2"/>
          <p:cNvSpPr txBox="1">
            <a:spLocks/>
          </p:cNvSpPr>
          <p:nvPr/>
        </p:nvSpPr>
        <p:spPr bwMode="auto">
          <a:xfrm>
            <a:off x="714375" y="500063"/>
            <a:ext cx="2043113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600">
                <a:latin typeface="Verdana" pitchFamily="34" charset="0"/>
              </a:rPr>
              <a:t>  </a:t>
            </a:r>
            <a:r>
              <a:rPr lang="ru-RU" sz="2600">
                <a:solidFill>
                  <a:srgbClr val="002060"/>
                </a:solidFill>
                <a:latin typeface="Verdana" pitchFamily="34" charset="0"/>
              </a:rPr>
              <a:t>рисунок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600">
                <a:latin typeface="Verdan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ru-RU" sz="2600"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ru-RU" sz="2600"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ru-RU" sz="2600"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ru-RU" sz="2600"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600">
                <a:solidFill>
                  <a:srgbClr val="002060"/>
                </a:solidFill>
                <a:latin typeface="Verdana" pitchFamily="34" charset="0"/>
              </a:rPr>
              <a:t>портрет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600">
                <a:latin typeface="Verdan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600">
                <a:latin typeface="Verdan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ru-RU" sz="2600">
              <a:latin typeface="Verdana" pitchFamily="34" charset="0"/>
            </a:endParaRPr>
          </a:p>
        </p:txBody>
      </p:sp>
      <p:pic>
        <p:nvPicPr>
          <p:cNvPr id="7175" name="Picture 7" descr="D:\анимашки\обои\Закат\00039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357313"/>
            <a:ext cx="215423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анимашки\ньютон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857625"/>
            <a:ext cx="187007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msoDBA45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7" t="13635" r="17586" b="61171"/>
          <a:stretch>
            <a:fillRect/>
          </a:stretch>
        </p:blipFill>
        <p:spPr bwMode="auto">
          <a:xfrm>
            <a:off x="2928926" y="4000504"/>
            <a:ext cx="16462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K45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285875"/>
            <a:ext cx="26035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Содержимое 2"/>
          <p:cNvSpPr txBox="1">
            <a:spLocks/>
          </p:cNvSpPr>
          <p:nvPr/>
        </p:nvSpPr>
        <p:spPr bwMode="auto">
          <a:xfrm>
            <a:off x="6072188" y="714375"/>
            <a:ext cx="2043112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2600">
                <a:latin typeface="Verdan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ru-RU" sz="2600"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ru-RU" sz="2600"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2600">
                <a:latin typeface="Verdan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ru-RU" sz="2600"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2600">
                <a:latin typeface="Verdan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2600">
                <a:latin typeface="Verdana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2600">
                <a:latin typeface="Verdana" pitchFamily="34" charset="0"/>
              </a:rPr>
              <a:t> </a:t>
            </a:r>
          </a:p>
        </p:txBody>
      </p:sp>
      <p:sp>
        <p:nvSpPr>
          <p:cNvPr id="16395" name="Прямоугольник 13"/>
          <p:cNvSpPr>
            <a:spLocks noChangeArrowheads="1"/>
          </p:cNvSpPr>
          <p:nvPr/>
        </p:nvSpPr>
        <p:spPr bwMode="auto">
          <a:xfrm>
            <a:off x="6143625" y="642938"/>
            <a:ext cx="1466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73050" indent="-273050">
              <a:spcBef>
                <a:spcPts val="600"/>
              </a:spcBef>
              <a:buClr>
                <a:srgbClr val="F07F09"/>
              </a:buClr>
              <a:buSzPct val="76000"/>
            </a:pPr>
            <a:r>
              <a:rPr lang="ru-RU" sz="2600">
                <a:solidFill>
                  <a:srgbClr val="002060"/>
                </a:solidFill>
                <a:latin typeface="Verdana" pitchFamily="34" charset="0"/>
              </a:rPr>
              <a:t>витраж</a:t>
            </a:r>
          </a:p>
        </p:txBody>
      </p:sp>
    </p:spTree>
    <p:extLst>
      <p:ext uri="{BB962C8B-B14F-4D97-AF65-F5344CB8AC3E}">
        <p14:creationId xmlns:p14="http://schemas.microsoft.com/office/powerpoint/2010/main" val="38426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j00845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24175"/>
            <a:ext cx="17526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Копия Адмиралтей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2039938" cy="2881312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занский собор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2636837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3333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strangelo Edessa" pitchFamily="66"/>
              </a:rPr>
              <a:t>Применение компьютерной </a:t>
            </a:r>
          </a:p>
          <a:p>
            <a:pPr algn="ctr">
              <a:defRPr/>
            </a:pPr>
            <a:r>
              <a:rPr lang="ru-RU" sz="40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strangelo Edessa" pitchFamily="66"/>
              </a:rPr>
              <a:t>графики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11188" y="2133600"/>
            <a:ext cx="4895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latin typeface="Garamond" panose="02020404030301010803" pitchFamily="18" charset="0"/>
              </a:rPr>
              <a:t>Проектирование зданий</a:t>
            </a:r>
          </a:p>
        </p:txBody>
      </p:sp>
    </p:spTree>
    <p:extLst>
      <p:ext uri="{BB962C8B-B14F-4D97-AF65-F5344CB8AC3E}">
        <p14:creationId xmlns:p14="http://schemas.microsoft.com/office/powerpoint/2010/main" val="29022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46799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	Создание мультфильмов</a:t>
            </a:r>
          </a:p>
        </p:txBody>
      </p:sp>
      <p:pic>
        <p:nvPicPr>
          <p:cNvPr id="38917" name="Picture 5" descr="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454025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Картинка 3 из 316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41438"/>
            <a:ext cx="308133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175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0800"/>
            <a:ext cx="2038350" cy="20383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36613"/>
            <a:ext cx="2214562" cy="221456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2212975" cy="2212975"/>
          </a:xfrm>
          <a:prstGeom prst="rect">
            <a:avLst/>
          </a:prstGeom>
          <a:noFill/>
          <a:ln w="1905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987675" y="549275"/>
            <a:ext cx="30956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Создание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6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логотипов</a:t>
            </a:r>
          </a:p>
        </p:txBody>
      </p:sp>
      <p:pic>
        <p:nvPicPr>
          <p:cNvPr id="41993" name="Picture 9" descr="Рисунок1"/>
          <p:cNvPicPr>
            <a:picLocks noChangeAspect="1" noChangeArrowheads="1"/>
          </p:cNvPicPr>
          <p:nvPr/>
        </p:nvPicPr>
        <p:blipFill>
          <a:blip r:embed="rId5">
            <a:lum bright="4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1519237" cy="237648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67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hold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hold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autoRev="1" fill="hold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autoRev="1" fill="hold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573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Одной из таких программ, </a:t>
            </a:r>
            <a:br>
              <a:rPr lang="ru-RU" altLang="ru-RU" sz="4000" b="1" smtClean="0">
                <a:solidFill>
                  <a:srgbClr val="0000FF"/>
                </a:solidFill>
              </a:rPr>
            </a:br>
            <a:r>
              <a:rPr lang="ru-RU" altLang="ru-RU" sz="4000" b="1" smtClean="0">
                <a:solidFill>
                  <a:srgbClr val="0000FF"/>
                </a:solidFill>
              </a:rPr>
              <a:t>с помощью которой мы создаем </a:t>
            </a:r>
            <a:br>
              <a:rPr lang="ru-RU" altLang="ru-RU" sz="4000" b="1" smtClean="0">
                <a:solidFill>
                  <a:srgbClr val="0000FF"/>
                </a:solidFill>
              </a:rPr>
            </a:br>
            <a:r>
              <a:rPr lang="ru-RU" altLang="ru-RU" sz="4000" b="1" smtClean="0">
                <a:solidFill>
                  <a:srgbClr val="0000FF"/>
                </a:solidFill>
              </a:rPr>
              <a:t>рисунки на компьютере, является графический редактор </a:t>
            </a:r>
            <a:r>
              <a:rPr lang="en-US" altLang="ru-RU" sz="4000" b="1" smtClean="0">
                <a:solidFill>
                  <a:srgbClr val="0000FF"/>
                </a:solidFill>
                <a:hlinkClick r:id="rId2" action="ppaction://hlinksldjump"/>
              </a:rPr>
              <a:t>Paint</a:t>
            </a:r>
            <a:endParaRPr lang="ru-RU" altLang="ru-RU" sz="4000" b="1" smtClean="0">
              <a:solidFill>
                <a:srgbClr val="0000FF"/>
              </a:solidFill>
            </a:endParaRPr>
          </a:p>
        </p:txBody>
      </p:sp>
      <p:pic>
        <p:nvPicPr>
          <p:cNvPr id="17411" name="Picture 5" descr="mspa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221163"/>
            <a:ext cx="10080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2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Ракурс в историю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684713"/>
          </a:xfrm>
        </p:spPr>
        <p:txBody>
          <a:bodyPr/>
          <a:lstStyle/>
          <a:p>
            <a:pPr algn="just" eaLnBrk="1" hangingPunct="1"/>
            <a:r>
              <a:rPr lang="ru-RU" smtClean="0"/>
              <a:t> «графический», «графика» происходят от греческого слова </a:t>
            </a:r>
            <a:r>
              <a:rPr lang="ru-RU" smtClean="0">
                <a:solidFill>
                  <a:srgbClr val="FF0000"/>
                </a:solidFill>
              </a:rPr>
              <a:t>«графо» -пишу.</a:t>
            </a:r>
          </a:p>
          <a:p>
            <a:pPr algn="just" eaLnBrk="1" hangingPunct="1"/>
            <a:r>
              <a:rPr lang="ru-RU" smtClean="0"/>
              <a:t> «редактор» происходит от латинского слова </a:t>
            </a:r>
            <a:r>
              <a:rPr lang="ru-RU" smtClean="0">
                <a:solidFill>
                  <a:srgbClr val="FF0000"/>
                </a:solidFill>
              </a:rPr>
              <a:t>«редактус», что значит, приведенный в порядок,</a:t>
            </a:r>
            <a:r>
              <a:rPr lang="ru-RU" smtClean="0"/>
              <a:t> </a:t>
            </a:r>
          </a:p>
          <a:p>
            <a:pPr algn="just" eaLnBrk="1" hangingPunct="1"/>
            <a:r>
              <a:rPr lang="ru-RU" smtClean="0"/>
              <a:t> </a:t>
            </a:r>
            <a:r>
              <a:rPr lang="en-US" smtClean="0">
                <a:solidFill>
                  <a:srgbClr val="FF0000"/>
                </a:solidFill>
              </a:rPr>
              <a:t>Paint</a:t>
            </a:r>
            <a:r>
              <a:rPr lang="ru-RU" smtClean="0"/>
              <a:t> в переводе с английского означает-   рисунок. 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1833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Вспомните </a:t>
            </a:r>
            <a:r>
              <a:rPr lang="ru-RU" sz="2800" dirty="0">
                <a:solidFill>
                  <a:srgbClr val="0070C0"/>
                </a:solidFill>
              </a:rPr>
              <a:t>свои детские </a:t>
            </a:r>
            <a:r>
              <a:rPr lang="ru-RU" sz="2800" dirty="0" smtClean="0">
                <a:solidFill>
                  <a:srgbClr val="0070C0"/>
                </a:solidFill>
              </a:rPr>
              <a:t>книжки? Какими </a:t>
            </a:r>
            <a:r>
              <a:rPr lang="ru-RU" sz="2800" dirty="0">
                <a:solidFill>
                  <a:srgbClr val="0070C0"/>
                </a:solidFill>
              </a:rPr>
              <a:t>они были? 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Ведь их интересно читать потому, что они  богаты рисунками- </a:t>
            </a:r>
            <a:r>
              <a:rPr lang="ru-RU" sz="2800" dirty="0">
                <a:solidFill>
                  <a:srgbClr val="0070C0"/>
                </a:solidFill>
              </a:rPr>
              <a:t>картинками, </a:t>
            </a:r>
            <a:r>
              <a:rPr lang="ru-RU" sz="2800" dirty="0" smtClean="0">
                <a:solidFill>
                  <a:srgbClr val="0070C0"/>
                </a:solidFill>
              </a:rPr>
              <a:t>чтобы </a:t>
            </a:r>
            <a:r>
              <a:rPr lang="ru-RU" sz="2800" dirty="0">
                <a:solidFill>
                  <a:srgbClr val="0070C0"/>
                </a:solidFill>
              </a:rPr>
              <a:t>быть понятнее и </a:t>
            </a:r>
            <a:r>
              <a:rPr lang="ru-RU" sz="2800" dirty="0" smtClean="0">
                <a:solidFill>
                  <a:srgbClr val="0070C0"/>
                </a:solidFill>
              </a:rPr>
              <a:t>интереснее.</a:t>
            </a:r>
            <a:r>
              <a:rPr lang="ru-RU" sz="2800" dirty="0">
                <a:solidFill>
                  <a:srgbClr val="0070C0"/>
                </a:solidFill>
              </a:rPr>
              <a:t> Рисунки помогают усвоить даже самый сложный </a:t>
            </a:r>
            <a:r>
              <a:rPr lang="ru-RU" sz="2800" dirty="0" smtClean="0">
                <a:solidFill>
                  <a:srgbClr val="0070C0"/>
                </a:solidFill>
              </a:rPr>
              <a:t>материал.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20888"/>
            <a:ext cx="828494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</a:rPr>
              <a:t>В </a:t>
            </a:r>
            <a:r>
              <a:rPr lang="ru-RU" sz="2800" dirty="0">
                <a:solidFill>
                  <a:srgbClr val="0070C0"/>
                </a:solidFill>
              </a:rPr>
              <a:t>информатике рисунки – это компьютерная графика. 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just"/>
            <a:r>
              <a:rPr lang="kk-KZ" sz="2800" dirty="0" smtClean="0">
                <a:solidFill>
                  <a:srgbClr val="0070C0"/>
                </a:solidFill>
              </a:rPr>
              <a:t>И графический редактор</a:t>
            </a:r>
            <a:r>
              <a:rPr lang="ru-RU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 </a:t>
            </a:r>
            <a:r>
              <a:rPr lang="ru-R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Paint</a:t>
            </a:r>
            <a:r>
              <a:rPr lang="kk-KZ" sz="3600" dirty="0" smtClean="0">
                <a:solidFill>
                  <a:srgbClr val="0070C0"/>
                </a:solidFill>
              </a:rPr>
              <a:t>  </a:t>
            </a:r>
            <a:r>
              <a:rPr lang="kk-KZ" sz="2800" dirty="0" smtClean="0">
                <a:solidFill>
                  <a:srgbClr val="0070C0"/>
                </a:solidFill>
              </a:rPr>
              <a:t>поможет нам  в этом</a:t>
            </a:r>
            <a:endParaRPr lang="ru-RU" sz="2800" dirty="0">
              <a:solidFill>
                <a:srgbClr val="0070C0"/>
              </a:solidFill>
            </a:endParaRP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05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85728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Простейшим средством обработки графической информации является графический редактор </a:t>
            </a:r>
            <a:r>
              <a:rPr lang="en-US" sz="2800" dirty="0">
                <a:solidFill>
                  <a:srgbClr val="FF0000"/>
                </a:solidFill>
              </a:rPr>
              <a:t>Paint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Paint</a:t>
            </a:r>
            <a:r>
              <a:rPr lang="ru-RU" sz="2800" dirty="0">
                <a:solidFill>
                  <a:srgbClr val="0070C0"/>
                </a:solidFill>
              </a:rPr>
              <a:t> предназначен для работы с растровыми изображениями (состоящими из множества отдельных цветных точек - </a:t>
            </a:r>
            <a:r>
              <a:rPr lang="ru-RU" sz="2800" dirty="0">
                <a:solidFill>
                  <a:srgbClr val="0070C0"/>
                </a:solidFill>
                <a:hlinkClick r:id="rId2" action="ppaction://hlinkpres?slideindex=1&amp;slidetitle="/>
              </a:rPr>
              <a:t>пикселей</a:t>
            </a:r>
            <a:r>
              <a:rPr lang="ru-RU" sz="2800" dirty="0">
                <a:solidFill>
                  <a:srgbClr val="0070C0"/>
                </a:solidFill>
              </a:rPr>
              <a:t>), поэтому каждому рисунку отводится строго определенное место (размер), а также используется фиксированное число цветов.</a:t>
            </a:r>
            <a:r>
              <a:rPr lang="ru-RU" sz="2800" dirty="0" smtClean="0"/>
              <a:t>  </a:t>
            </a:r>
            <a:endParaRPr lang="en-US" sz="2800" dirty="0" smtClean="0"/>
          </a:p>
          <a:p>
            <a:r>
              <a:rPr lang="ru-RU" sz="2800" b="1" dirty="0" smtClean="0">
                <a:solidFill>
                  <a:srgbClr val="7030A0"/>
                </a:solidFill>
              </a:rPr>
              <a:t>   Пиксель - наименьший элемент растрового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изображения 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Paint</a:t>
            </a:r>
            <a:r>
              <a:rPr lang="ru-RU" sz="2800" dirty="0" smtClean="0">
                <a:solidFill>
                  <a:srgbClr val="0070C0"/>
                </a:solidFill>
              </a:rPr>
              <a:t> находится в группе программ </a:t>
            </a:r>
            <a:r>
              <a:rPr lang="ru-RU" sz="2800" i="1" dirty="0" smtClean="0">
                <a:solidFill>
                  <a:srgbClr val="FF0000"/>
                </a:solidFill>
              </a:rPr>
              <a:t>Стандартные</a:t>
            </a:r>
            <a:r>
              <a:rPr lang="ru-RU" sz="2800" i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               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                    </a:t>
            </a:r>
            <a:r>
              <a:rPr lang="ru-RU" sz="2800" b="1" i="1" dirty="0" smtClean="0">
                <a:solidFill>
                  <a:srgbClr val="FF33CC"/>
                </a:solidFill>
              </a:rPr>
              <a:t>Пуск – Программы – Стандартные – </a:t>
            </a:r>
            <a:r>
              <a:rPr lang="en-US" sz="2800" b="1" i="1" dirty="0" smtClean="0">
                <a:solidFill>
                  <a:srgbClr val="FF33CC"/>
                </a:solidFill>
              </a:rPr>
              <a:t>Paint</a:t>
            </a:r>
            <a:r>
              <a:rPr lang="ru-RU" sz="2800" b="1" i="1" dirty="0" smtClean="0">
                <a:solidFill>
                  <a:srgbClr val="FF33CC"/>
                </a:solidFill>
              </a:rPr>
              <a:t>.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1511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           </a:t>
            </a:r>
            <a:r>
              <a:rPr lang="en-US" altLang="ru-RU" smtClean="0"/>
              <a:t>Paint – </a:t>
            </a:r>
            <a:r>
              <a:rPr lang="ru-RU" altLang="ru-RU" smtClean="0"/>
              <a:t>от английского  слова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5400" b="1" smtClean="0">
                <a:solidFill>
                  <a:srgbClr val="0000FF"/>
                </a:solidFill>
              </a:rPr>
              <a:t>Р И С О В А Т Ь</a:t>
            </a:r>
            <a:r>
              <a:rPr lang="ru-RU" altLang="ru-RU" b="1" smtClean="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5400" b="1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5288" y="2349500"/>
            <a:ext cx="8208962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/>
              <a:t>painter</a:t>
            </a:r>
            <a:endParaRPr lang="ru-RU" altLang="ru-RU" sz="3600"/>
          </a:p>
          <a:p>
            <a:pPr eaLnBrk="1" hangingPunct="1"/>
            <a:r>
              <a:rPr lang="ru-RU" altLang="ru-RU" sz="6000"/>
              <a:t>      </a:t>
            </a:r>
            <a:r>
              <a:rPr lang="ru-RU" altLang="ru-RU" sz="6000" b="1">
                <a:solidFill>
                  <a:srgbClr val="0000FF"/>
                </a:solidFill>
              </a:rPr>
              <a:t>Х У Д О Ж Н И К</a:t>
            </a:r>
          </a:p>
          <a:p>
            <a:pPr eaLnBrk="1" hangingPunct="1">
              <a:spcBef>
                <a:spcPct val="50000"/>
              </a:spcBef>
            </a:pPr>
            <a:endParaRPr lang="ru-RU" altLang="ru-RU" sz="6000" b="1">
              <a:solidFill>
                <a:srgbClr val="0000FF"/>
              </a:solidFill>
            </a:endParaRPr>
          </a:p>
        </p:txBody>
      </p:sp>
      <p:pic>
        <p:nvPicPr>
          <p:cNvPr id="18436" name="Picture 4" descr="j01223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62375"/>
            <a:ext cx="26495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7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hlinkClick r:id="rId2" action="ppaction://hlinkpres?slideindex=1&amp;slidetitle="/>
              </a:rPr>
              <a:t>ФИЗМИНУТКА</a:t>
            </a:r>
            <a:endParaRPr lang="ru-RU" altLang="ru-RU" smtClean="0"/>
          </a:p>
        </p:txBody>
      </p:sp>
      <p:pic>
        <p:nvPicPr>
          <p:cNvPr id="4098" name="Picture 2" descr="https://heaclub.ru/tim/c49d0972ddb548c5f5f1e73ab663aa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74638"/>
            <a:ext cx="904875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6200000">
            <a:off x="-365112" y="2173424"/>
            <a:ext cx="4392488" cy="1143000"/>
          </a:xfrm>
        </p:spPr>
        <p:txBody>
          <a:bodyPr>
            <a:normAutofit fontScale="90000"/>
          </a:bodyPr>
          <a:lstStyle/>
          <a:p>
            <a:r>
              <a:rPr lang="uk-UA" b="1" i="1" dirty="0" err="1" smtClean="0">
                <a:solidFill>
                  <a:srgbClr val="FF0000"/>
                </a:solidFill>
              </a:rPr>
              <a:t>Инструктаж</a:t>
            </a: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 по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 ТБ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shiryaeva.86sch2-nyagan.edusite.ru/images/p33_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0775"/>
            <a:ext cx="5940152" cy="680722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Горякина С.В.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1429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Рассмотрим окно графического редактора </a:t>
            </a:r>
            <a:r>
              <a:rPr lang="ru-RU" sz="2400" b="1" dirty="0" err="1">
                <a:solidFill>
                  <a:srgbClr val="7030A0"/>
                </a:solidFill>
              </a:rPr>
              <a:t>Paint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 которое </a:t>
            </a:r>
            <a:r>
              <a:rPr lang="ru-RU" sz="2400" b="1" dirty="0">
                <a:solidFill>
                  <a:srgbClr val="7030A0"/>
                </a:solidFill>
              </a:rPr>
              <a:t>появляется сразу после загрузки программы.</a:t>
            </a:r>
          </a:p>
        </p:txBody>
      </p:sp>
      <p:pic>
        <p:nvPicPr>
          <p:cNvPr id="7171" name="Picture 3" descr="C:\Users\Нурсиль\Desktop\pa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82" y="1118937"/>
            <a:ext cx="7929618" cy="57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500306"/>
            <a:ext cx="55054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3143248"/>
            <a:ext cx="20732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6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8162925" cy="404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smtClean="0">
                <a:solidFill>
                  <a:srgbClr val="0000FF"/>
                </a:solidFill>
                <a:latin typeface="Times New Roman" panose="02020603050405020304" pitchFamily="18" charset="0"/>
              </a:rPr>
              <a:t>Запуск графического редактора </a:t>
            </a:r>
            <a:r>
              <a:rPr lang="en-US" altLang="ru-RU" sz="3600" smtClean="0">
                <a:solidFill>
                  <a:srgbClr val="0000FF"/>
                </a:solidFill>
                <a:latin typeface="Times New Roman" panose="02020603050405020304" pitchFamily="18" charset="0"/>
              </a:rPr>
              <a:t>Paint</a:t>
            </a:r>
            <a:br>
              <a:rPr lang="en-US" altLang="ru-RU" sz="3600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ru-RU" altLang="ru-RU" sz="360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ph idx="1"/>
          </p:nvPr>
        </p:nvGraphicFramePr>
        <p:xfrm>
          <a:off x="323850" y="1700213"/>
          <a:ext cx="26670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Точечный рисунок" r:id="rId3" imgW="1819529" imgH="1438095" progId="Paint.Picture">
                  <p:embed/>
                </p:oleObj>
              </mc:Choice>
              <mc:Fallback>
                <p:oleObj name="Точечный рисунок" r:id="rId3" imgW="1819529" imgH="1438095" progId="Paint.Picture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2667000" cy="34813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987675" y="836613"/>
          <a:ext cx="3200400" cy="50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Точечный рисунок" r:id="rId5" imgW="1876190" imgH="4067743" progId="Paint.Picture">
                  <p:embed/>
                </p:oleObj>
              </mc:Choice>
              <mc:Fallback>
                <p:oleObj name="Точечный рисунок" r:id="rId5" imgW="1876190" imgH="4067743" progId="Paint.Picture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836613"/>
                        <a:ext cx="3200400" cy="5081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6156325" y="1341438"/>
          <a:ext cx="2663825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Точечный рисунок" r:id="rId7" imgW="1504762" imgH="2314286" progId="Paint.Picture">
                  <p:embed/>
                </p:oleObj>
              </mc:Choice>
              <mc:Fallback>
                <p:oleObj name="Точечный рисунок" r:id="rId7" imgW="1504762" imgH="2314286" progId="Paint.Picture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341438"/>
                        <a:ext cx="2663825" cy="41767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403350" y="6165850"/>
            <a:ext cx="648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i="1">
                <a:latin typeface="Times New Roman" panose="02020603050405020304" pitchFamily="18" charset="0"/>
              </a:rPr>
              <a:t>Пуск</a:t>
            </a:r>
            <a:r>
              <a:rPr lang="en-US" altLang="ru-RU" sz="2400" b="1" i="1">
                <a:latin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</a:rPr>
              <a:t>-</a:t>
            </a:r>
            <a:r>
              <a:rPr lang="en-US" altLang="ru-RU" sz="2400" b="1" i="1">
                <a:latin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</a:rPr>
              <a:t>Все</a:t>
            </a:r>
            <a:r>
              <a:rPr lang="ru-RU" altLang="ru-RU" sz="2400" b="1" i="1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</a:rPr>
              <a:t>программы</a:t>
            </a:r>
            <a:r>
              <a:rPr lang="en-US" altLang="ru-RU" sz="2400" b="1" i="1">
                <a:latin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</a:rPr>
              <a:t>-</a:t>
            </a:r>
            <a:r>
              <a:rPr lang="en-US" altLang="ru-RU" sz="2400" b="1" i="1">
                <a:latin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</a:rPr>
              <a:t>Стандартные</a:t>
            </a:r>
            <a:r>
              <a:rPr lang="en-US" altLang="ru-RU" sz="2400" b="1" i="1">
                <a:latin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</a:rPr>
              <a:t>-</a:t>
            </a:r>
            <a:r>
              <a:rPr lang="en-US" altLang="ru-RU" sz="24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Paint</a:t>
            </a:r>
            <a:endParaRPr lang="ru-RU" altLang="ru-RU" sz="24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353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u="sng">
                <a:solidFill>
                  <a:srgbClr val="FF0000"/>
                </a:solidFill>
              </a:rPr>
              <a:t>Основные элементы</a:t>
            </a:r>
            <a:r>
              <a:rPr lang="ru-RU" altLang="ru-RU" sz="3200" b="1" u="sng">
                <a:solidFill>
                  <a:srgbClr val="0000CC"/>
                </a:solidFill>
              </a:rPr>
              <a:t> окна</a:t>
            </a:r>
            <a:r>
              <a:rPr lang="ru-RU" altLang="ru-RU" sz="3200" b="1"/>
              <a:t> </a:t>
            </a:r>
            <a:r>
              <a:rPr lang="ru-RU" altLang="ru-RU" sz="3200" b="1">
                <a:solidFill>
                  <a:srgbClr val="0000CC"/>
                </a:solidFill>
              </a:rPr>
              <a:t>графического редактора </a:t>
            </a:r>
            <a:r>
              <a:rPr lang="en-US" altLang="ru-RU" sz="3200" b="1">
                <a:solidFill>
                  <a:srgbClr val="0000CC"/>
                </a:solidFill>
              </a:rPr>
              <a:t>Paint</a:t>
            </a:r>
            <a:r>
              <a:rPr lang="ru-RU" altLang="ru-RU" sz="3200" b="1">
                <a:solidFill>
                  <a:srgbClr val="0000CC"/>
                </a:solidFill>
              </a:rPr>
              <a:t>.</a:t>
            </a:r>
            <a:r>
              <a:rPr lang="ru-RU" altLang="ru-RU" sz="3200" b="1"/>
              <a:t> </a:t>
            </a: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084388"/>
            <a:ext cx="62642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7092950" y="836613"/>
            <a:ext cx="1871663" cy="1009650"/>
          </a:xfrm>
          <a:prstGeom prst="wedgeRoundRectCallout">
            <a:avLst>
              <a:gd name="adj1" fmla="val -99023"/>
              <a:gd name="adj2" fmla="val 2320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Рабочая область</a:t>
            </a: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6948488" y="5481638"/>
            <a:ext cx="2160587" cy="1008062"/>
          </a:xfrm>
          <a:prstGeom prst="wedgeRoundRectCallout">
            <a:avLst>
              <a:gd name="adj1" fmla="val -118125"/>
              <a:gd name="adj2" fmla="val 66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Строка состояния</a:t>
            </a: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4076700" y="858838"/>
            <a:ext cx="2232025" cy="936625"/>
          </a:xfrm>
          <a:prstGeom prst="wedgeRoundRectCallout">
            <a:avLst>
              <a:gd name="adj1" fmla="val 72829"/>
              <a:gd name="adj2" fmla="val 959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Строка заголовка</a:t>
            </a: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>
            <a:off x="407988" y="2084388"/>
            <a:ext cx="1728787" cy="935037"/>
          </a:xfrm>
          <a:prstGeom prst="wedgeRoundRectCallout">
            <a:avLst>
              <a:gd name="adj1" fmla="val 74704"/>
              <a:gd name="adj2" fmla="val -304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Строка меню</a:t>
            </a:r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4763" y="3573463"/>
            <a:ext cx="2700337" cy="1295400"/>
          </a:xfrm>
          <a:prstGeom prst="wedgeRoundRectCallout">
            <a:avLst>
              <a:gd name="adj1" fmla="val 51412"/>
              <a:gd name="adj2" fmla="val -792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Панель инструментов</a:t>
            </a: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120650" y="5662613"/>
            <a:ext cx="2016125" cy="647700"/>
          </a:xfrm>
          <a:prstGeom prst="wedgeRoundRectCallout">
            <a:avLst>
              <a:gd name="adj1" fmla="val 110944"/>
              <a:gd name="adj2" fmla="val 365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Палитра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278563" y="4689475"/>
            <a:ext cx="1943100" cy="792163"/>
            <a:chOff x="4014" y="2840"/>
            <a:chExt cx="1224" cy="408"/>
          </a:xfrm>
        </p:grpSpPr>
        <p:sp>
          <p:nvSpPr>
            <p:cNvPr id="21516" name="AutoShape 15"/>
            <p:cNvSpPr>
              <a:spLocks noChangeArrowheads="1"/>
            </p:cNvSpPr>
            <p:nvPr/>
          </p:nvSpPr>
          <p:spPr bwMode="auto">
            <a:xfrm>
              <a:off x="4014" y="2840"/>
              <a:ext cx="1224" cy="408"/>
            </a:xfrm>
            <a:prstGeom prst="wedgeRoundRectCallout">
              <a:avLst>
                <a:gd name="adj1" fmla="val 66093"/>
                <a:gd name="adj2" fmla="val -185537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21517" name="AutoShape 17"/>
            <p:cNvSpPr>
              <a:spLocks noChangeArrowheads="1"/>
            </p:cNvSpPr>
            <p:nvPr/>
          </p:nvSpPr>
          <p:spPr bwMode="auto">
            <a:xfrm>
              <a:off x="4014" y="2840"/>
              <a:ext cx="1224" cy="408"/>
            </a:xfrm>
            <a:prstGeom prst="wedgeRoundRectCallout">
              <a:avLst>
                <a:gd name="adj1" fmla="val -111370"/>
                <a:gd name="adj2" fmla="val 11798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</p:grp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6300788" y="4611688"/>
            <a:ext cx="2016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Полосы    прокрутки</a:t>
            </a:r>
          </a:p>
        </p:txBody>
      </p:sp>
    </p:spTree>
    <p:extLst>
      <p:ext uri="{BB962C8B-B14F-4D97-AF65-F5344CB8AC3E}">
        <p14:creationId xmlns:p14="http://schemas.microsoft.com/office/powerpoint/2010/main" val="22216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8" grpId="1"/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0000FF"/>
                </a:solidFill>
              </a:rPr>
              <a:t>Освоение инструментов рисования</a:t>
            </a:r>
            <a:r>
              <a:rPr lang="ru-RU" altLang="ru-RU" sz="4000" smtClean="0"/>
              <a:t> 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403350" y="836613"/>
            <a:ext cx="27209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omic Sans MS" panose="030F0702030302020204" pitchFamily="66" charset="0"/>
              </a:rPr>
              <a:t>Выделение произвольной области</a:t>
            </a:r>
          </a:p>
          <a:p>
            <a:pPr eaLnBrk="1" hangingPunct="1"/>
            <a:endParaRPr lang="ru-RU" altLang="ru-RU">
              <a:latin typeface="Comic Sans MS" panose="030F0702030302020204" pitchFamily="66" charset="0"/>
            </a:endParaRPr>
          </a:p>
          <a:p>
            <a:pPr eaLnBrk="1" hangingPunct="1"/>
            <a:r>
              <a:rPr lang="ru-RU" altLang="ru-RU">
                <a:latin typeface="Comic Sans MS" panose="030F0702030302020204" pitchFamily="66" charset="0"/>
              </a:rPr>
              <a:t>Ластик</a:t>
            </a:r>
          </a:p>
          <a:p>
            <a:pPr eaLnBrk="1" hangingPunct="1"/>
            <a:endParaRPr lang="ru-RU" altLang="ru-RU">
              <a:latin typeface="Comic Sans MS" panose="030F0702030302020204" pitchFamily="66" charset="0"/>
            </a:endParaRPr>
          </a:p>
          <a:p>
            <a:pPr eaLnBrk="1" hangingPunct="1"/>
            <a:r>
              <a:rPr lang="ru-RU" altLang="ru-RU">
                <a:latin typeface="Comic Sans MS" panose="030F0702030302020204" pitchFamily="66" charset="0"/>
              </a:rPr>
              <a:t>Выбор цвета</a:t>
            </a:r>
          </a:p>
          <a:p>
            <a:pPr eaLnBrk="1" hangingPunct="1"/>
            <a:endParaRPr lang="ru-RU" altLang="ru-RU">
              <a:latin typeface="Comic Sans MS" panose="030F0702030302020204" pitchFamily="66" charset="0"/>
            </a:endParaRPr>
          </a:p>
          <a:p>
            <a:pPr eaLnBrk="1" hangingPunct="1"/>
            <a:r>
              <a:rPr lang="ru-RU" altLang="ru-RU">
                <a:latin typeface="Comic Sans MS" panose="030F0702030302020204" pitchFamily="66" charset="0"/>
              </a:rPr>
              <a:t>Карандаш</a:t>
            </a:r>
          </a:p>
          <a:p>
            <a:pPr eaLnBrk="1" hangingPunct="1"/>
            <a:endParaRPr lang="ru-RU" altLang="ru-RU">
              <a:latin typeface="Comic Sans MS" panose="030F0702030302020204" pitchFamily="66" charset="0"/>
            </a:endParaRPr>
          </a:p>
          <a:p>
            <a:pPr eaLnBrk="1" hangingPunct="1"/>
            <a:r>
              <a:rPr lang="ru-RU" altLang="ru-RU">
                <a:latin typeface="Comic Sans MS" panose="030F0702030302020204" pitchFamily="66" charset="0"/>
              </a:rPr>
              <a:t>Распылитель</a:t>
            </a:r>
          </a:p>
          <a:p>
            <a:pPr eaLnBrk="1" hangingPunct="1"/>
            <a:endParaRPr lang="ru-RU" altLang="ru-RU">
              <a:latin typeface="Comic Sans MS" panose="030F0702030302020204" pitchFamily="66" charset="0"/>
            </a:endParaRPr>
          </a:p>
          <a:p>
            <a:pPr eaLnBrk="1" hangingPunct="1"/>
            <a:r>
              <a:rPr lang="ru-RU" altLang="ru-RU">
                <a:latin typeface="Comic Sans MS" panose="030F0702030302020204" pitchFamily="66" charset="0"/>
              </a:rPr>
              <a:t>Линия</a:t>
            </a:r>
          </a:p>
          <a:p>
            <a:pPr eaLnBrk="1" hangingPunct="1"/>
            <a:endParaRPr lang="ru-RU" altLang="ru-RU">
              <a:latin typeface="Comic Sans MS" panose="030F0702030302020204" pitchFamily="66" charset="0"/>
            </a:endParaRPr>
          </a:p>
          <a:p>
            <a:pPr eaLnBrk="1" hangingPunct="1"/>
            <a:r>
              <a:rPr lang="ru-RU" altLang="ru-RU">
                <a:latin typeface="Comic Sans MS" panose="030F0702030302020204" pitchFamily="66" charset="0"/>
              </a:rPr>
              <a:t>Прямоугольник</a:t>
            </a:r>
          </a:p>
          <a:p>
            <a:pPr eaLnBrk="1" hangingPunct="1"/>
            <a:endParaRPr lang="ru-RU" altLang="ru-RU">
              <a:latin typeface="Comic Sans MS" panose="030F0702030302020204" pitchFamily="66" charset="0"/>
            </a:endParaRPr>
          </a:p>
          <a:p>
            <a:pPr eaLnBrk="1" hangingPunct="1"/>
            <a:r>
              <a:rPr lang="ru-RU" altLang="ru-RU">
                <a:latin typeface="Comic Sans MS" panose="030F0702030302020204" pitchFamily="66" charset="0"/>
              </a:rPr>
              <a:t>Эллипс</a:t>
            </a:r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003800" y="908050"/>
            <a:ext cx="36004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>
                <a:latin typeface="Comic Sans MS" panose="030F0702030302020204" pitchFamily="66" charset="0"/>
              </a:rPr>
              <a:t>Выделение прямоугольной области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>
                <a:latin typeface="Comic Sans MS" panose="030F0702030302020204" pitchFamily="66" charset="0"/>
              </a:rPr>
              <a:t>Заливка краской</a:t>
            </a:r>
          </a:p>
          <a:p>
            <a:pPr eaLnBrk="1" hangingPunct="1">
              <a:spcAft>
                <a:spcPts val="600"/>
              </a:spcAft>
            </a:pPr>
            <a:endParaRPr lang="ru-RU" altLang="ru-RU">
              <a:latin typeface="Comic Sans MS" panose="030F0702030302020204" pitchFamily="66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ru-RU" altLang="ru-RU">
                <a:latin typeface="Comic Sans MS" panose="030F0702030302020204" pitchFamily="66" charset="0"/>
              </a:rPr>
              <a:t>Лупа</a:t>
            </a:r>
          </a:p>
          <a:p>
            <a:pPr eaLnBrk="1" hangingPunct="1">
              <a:spcAft>
                <a:spcPts val="600"/>
              </a:spcAft>
            </a:pPr>
            <a:endParaRPr lang="ru-RU" altLang="ru-RU">
              <a:latin typeface="Comic Sans MS" panose="030F0702030302020204" pitchFamily="66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ru-RU" altLang="ru-RU">
                <a:latin typeface="Comic Sans MS" panose="030F0702030302020204" pitchFamily="66" charset="0"/>
              </a:rPr>
              <a:t>Кисть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>
                <a:latin typeface="Comic Sans MS" panose="030F0702030302020204" pitchFamily="66" charset="0"/>
              </a:rPr>
              <a:t>Текст</a:t>
            </a:r>
          </a:p>
          <a:p>
            <a:pPr eaLnBrk="1" hangingPunct="1">
              <a:spcAft>
                <a:spcPts val="600"/>
              </a:spcAft>
            </a:pPr>
            <a:endParaRPr lang="ru-RU" altLang="ru-RU">
              <a:latin typeface="Comic Sans MS" panose="030F0702030302020204" pitchFamily="66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ru-RU" altLang="ru-RU">
                <a:latin typeface="Comic Sans MS" panose="030F0702030302020204" pitchFamily="66" charset="0"/>
              </a:rPr>
              <a:t>Кривая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>
                <a:latin typeface="Comic Sans MS" panose="030F0702030302020204" pitchFamily="66" charset="0"/>
              </a:rPr>
              <a:t>Многоугольник</a:t>
            </a:r>
          </a:p>
          <a:p>
            <a:pPr eaLnBrk="1" hangingPunct="1">
              <a:spcAft>
                <a:spcPts val="600"/>
              </a:spcAft>
            </a:pPr>
            <a:endParaRPr lang="ru-RU" altLang="ru-RU">
              <a:latin typeface="Comic Sans MS" panose="030F0702030302020204" pitchFamily="66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ru-RU" altLang="ru-RU">
                <a:latin typeface="Comic Sans MS" panose="030F0702030302020204" pitchFamily="66" charset="0"/>
              </a:rPr>
              <a:t>Скругленный прямоугольник</a:t>
            </a:r>
            <a:endParaRPr lang="ru-RU" altLang="ru-RU">
              <a:latin typeface="Tahoma" panose="020B0604030504040204" pitchFamily="34" charset="0"/>
            </a:endParaRP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08050"/>
            <a:ext cx="703262" cy="46101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663575" cy="4681537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82" r="67464" b="8443"/>
          <a:stretch>
            <a:fillRect/>
          </a:stretch>
        </p:blipFill>
        <p:spPr bwMode="auto">
          <a:xfrm>
            <a:off x="1403350" y="5661025"/>
            <a:ext cx="5689600" cy="763588"/>
          </a:xfrm>
          <a:prstGeom prst="rect">
            <a:avLst/>
          </a:prstGeom>
          <a:noFill/>
          <a:ln w="127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835150" y="6308725"/>
            <a:ext cx="5329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latin typeface="Comic Sans MS" panose="030F0702030302020204" pitchFamily="66" charset="0"/>
              </a:rPr>
              <a:t>Палитра</a:t>
            </a:r>
          </a:p>
        </p:txBody>
      </p:sp>
    </p:spTree>
    <p:extLst>
      <p:ext uri="{BB962C8B-B14F-4D97-AF65-F5344CB8AC3E}">
        <p14:creationId xmlns:p14="http://schemas.microsoft.com/office/powerpoint/2010/main" val="38039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70C0"/>
                </a:solidFill>
              </a:rPr>
              <a:t>Среда </a:t>
            </a:r>
            <a:r>
              <a:rPr lang="ru-RU" sz="3200" dirty="0">
                <a:solidFill>
                  <a:srgbClr val="0070C0"/>
                </a:solidFill>
              </a:rPr>
              <a:t>графического редактора состоит из рабочего поля, которое занимает основную часть окна редактора, панели инструментов, </a:t>
            </a:r>
            <a:r>
              <a:rPr lang="ru-RU" sz="3200" dirty="0" smtClean="0">
                <a:solidFill>
                  <a:srgbClr val="0070C0"/>
                </a:solidFill>
              </a:rPr>
              <a:t>палитры; меню команд для работы с файлами, печати рисунка и других операций: </a:t>
            </a:r>
            <a:r>
              <a:rPr lang="ru-RU" sz="3200" i="1" dirty="0" smtClean="0">
                <a:solidFill>
                  <a:srgbClr val="FF0000"/>
                </a:solidFill>
              </a:rPr>
              <a:t>Файл, Правка, Вид, Рисунок, Параметры, Справка</a:t>
            </a:r>
            <a:r>
              <a:rPr lang="ru-RU" sz="3200" i="1" dirty="0" smtClean="0">
                <a:solidFill>
                  <a:srgbClr val="0070C0"/>
                </a:solidFill>
              </a:rPr>
              <a:t>. </a:t>
            </a:r>
            <a:r>
              <a:rPr lang="ru-RU" sz="3200" dirty="0" smtClean="0">
                <a:solidFill>
                  <a:srgbClr val="0070C0"/>
                </a:solidFill>
              </a:rPr>
              <a:t>Эти меню содержат команды и дополнительные возможности работы с графическим редактором. Любое из меню можно открыть, щелкнув мышью на его имени.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YandexDisk\Скриншоты\2015-05-24 02-03-27 Скриншот экрана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68952" cy="6691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4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YandexDisk\Скриншоты\2015-05-24 02-04-44 Скриншот экрана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68952" cy="6676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6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в начало 8">
            <a:hlinkClick r:id="rId2" action="ppaction://hlinksldjump" highlightClick="1">
              <a:snd r:embed="rId3" name="applause.wav"/>
            </a:hlinkClick>
          </p:cNvPr>
          <p:cNvSpPr/>
          <p:nvPr/>
        </p:nvSpPr>
        <p:spPr>
          <a:xfrm>
            <a:off x="7740352" y="6093296"/>
            <a:ext cx="1008112" cy="648073"/>
          </a:xfrm>
          <a:prstGeom prst="actionButtonBeginning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 descr="E:\YandexDisk\Скриншоты\2015-05-24 02-06-15 Скриншот экрана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7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урсиль\Desktop\pa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9" y="18225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86116" y="1414363"/>
            <a:ext cx="2311084" cy="5858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Панель инструментов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500174"/>
            <a:ext cx="2000264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Меню команд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1414363"/>
            <a:ext cx="3024336" cy="860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Палитра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0339685">
            <a:off x="937968" y="305106"/>
            <a:ext cx="373095" cy="1234661"/>
          </a:xfrm>
          <a:prstGeom prst="downArrow">
            <a:avLst>
              <a:gd name="adj1" fmla="val 20088"/>
              <a:gd name="adj2" fmla="val 516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6715139" y="938354"/>
            <a:ext cx="304703" cy="595331"/>
          </a:xfrm>
          <a:prstGeom prst="downArrow">
            <a:avLst>
              <a:gd name="adj1" fmla="val 2141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Нурсиль\Pictures\9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1007"/>
            <a:ext cx="6552300" cy="34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 rot="9928655">
            <a:off x="3361862" y="974835"/>
            <a:ext cx="368465" cy="608373"/>
          </a:xfrm>
          <a:prstGeom prst="downArrow">
            <a:avLst>
              <a:gd name="adj1" fmla="val 1949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29454" y="3286124"/>
            <a:ext cx="2000067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Рабочая область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 rot="5400000">
            <a:off x="6025032" y="2904662"/>
            <a:ext cx="428628" cy="16201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  <p:bldP spid="4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3131839" cy="298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68" y="-72835"/>
            <a:ext cx="67675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7359"/>
            <a:ext cx="3917388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17621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4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85720" y="285728"/>
            <a:ext cx="7705725" cy="117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610" anchor="ctr">
            <a:spAutoFit/>
          </a:bodyPr>
          <a:lstStyle/>
          <a:p>
            <a:endParaRPr lang="ru-RU" sz="1400" b="1" dirty="0"/>
          </a:p>
          <a:p>
            <a:r>
              <a:rPr lang="ru-RU" sz="1400" b="1" dirty="0">
                <a:solidFill>
                  <a:srgbClr val="FF0000"/>
                </a:solidFill>
              </a:rPr>
              <a:t>Проверка домашнего задания.</a:t>
            </a:r>
            <a:r>
              <a:rPr lang="ru-RU" sz="1400" b="1" dirty="0"/>
              <a:t> </a:t>
            </a:r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eaLnBrk="0" hangingPunct="0"/>
            <a:endParaRPr lang="ru-RU" sz="1400" dirty="0">
              <a:solidFill>
                <a:srgbClr val="0000FF"/>
              </a:solidFill>
            </a:endParaRPr>
          </a:p>
        </p:txBody>
      </p:sp>
      <p:graphicFrame>
        <p:nvGraphicFramePr>
          <p:cNvPr id="6169" name="Group 25"/>
          <p:cNvGraphicFramePr>
            <a:graphicFrameLocks noGrp="1"/>
          </p:cNvGraphicFramePr>
          <p:nvPr>
            <p:ph/>
          </p:nvPr>
        </p:nvGraphicFramePr>
        <p:xfrm>
          <a:off x="395288" y="2420938"/>
          <a:ext cx="8229600" cy="3600451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Paint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Принтер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Word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Устройство для печати рисунков на бумаге.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Программа для создания и редактирования текстовых документов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Графический редактор – это программа для создания и редактирования рисунков;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 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4" descr="http://fantik47.rusedu.net/gallery/3117/fon_prezentacii_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1500174"/>
            <a:ext cx="371477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«Графический редактор </a:t>
            </a:r>
            <a:r>
              <a:rPr lang="ru-R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Paint</a:t>
            </a: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"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972" y="18109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В дальнейшем мы с Вами будем рассматривать, как можно создавать рисунок используя готовые фигуры в панели инструментов. Для </a:t>
            </a:r>
            <a:r>
              <a:rPr lang="ru-RU" dirty="0">
                <a:solidFill>
                  <a:srgbClr val="0070C0"/>
                </a:solidFill>
              </a:rPr>
              <a:t>рисования </a:t>
            </a:r>
            <a:r>
              <a:rPr lang="ru-RU" dirty="0" smtClean="0">
                <a:solidFill>
                  <a:srgbClr val="0070C0"/>
                </a:solidFill>
              </a:rPr>
              <a:t>используются </a:t>
            </a:r>
            <a:r>
              <a:rPr lang="ru-RU" dirty="0">
                <a:solidFill>
                  <a:srgbClr val="0070C0"/>
                </a:solidFill>
              </a:rPr>
              <a:t>следующие инструменты: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Прямая, </a:t>
            </a:r>
            <a:r>
              <a:rPr lang="ru-RU" dirty="0" smtClean="0">
                <a:solidFill>
                  <a:srgbClr val="0070C0"/>
                </a:solidFill>
              </a:rPr>
              <a:t>Кривая, Эллипс, </a:t>
            </a:r>
            <a:r>
              <a:rPr lang="ru-RU" dirty="0">
                <a:solidFill>
                  <a:srgbClr val="0070C0"/>
                </a:solidFill>
              </a:rPr>
              <a:t>Прямоугольник</a:t>
            </a:r>
            <a:r>
              <a:rPr lang="ru-RU" dirty="0" smtClean="0">
                <a:solidFill>
                  <a:srgbClr val="0070C0"/>
                </a:solidFill>
              </a:rPr>
              <a:t>, Треугольник, </a:t>
            </a:r>
            <a:r>
              <a:rPr lang="ru-RU" dirty="0">
                <a:solidFill>
                  <a:srgbClr val="0070C0"/>
                </a:solidFill>
              </a:rPr>
              <a:t>Скругленный прямоугольник, </a:t>
            </a:r>
            <a:r>
              <a:rPr lang="ru-RU" dirty="0" smtClean="0">
                <a:solidFill>
                  <a:srgbClr val="0070C0"/>
                </a:solidFill>
              </a:rPr>
              <a:t>Многоугольник</a:t>
            </a:r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67760" y="1758961"/>
            <a:ext cx="124768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Эллипс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56613" y="1758961"/>
            <a:ext cx="1800200" cy="6037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Прямоугольник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1886" y="5154777"/>
            <a:ext cx="1950899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Скругленный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прямоугольник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22" y="1773271"/>
            <a:ext cx="216024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Прямая линия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42687" y="5154777"/>
            <a:ext cx="2052227" cy="6510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Многоугольник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9752" y="1735776"/>
            <a:ext cx="2160240" cy="6510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Кривая</a:t>
            </a:r>
          </a:p>
        </p:txBody>
      </p:sp>
      <p:pic>
        <p:nvPicPr>
          <p:cNvPr id="3074" name="Picture 2" descr="C:\Users\Нурсиль\Desktop\paint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019423"/>
            <a:ext cx="8111846" cy="177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2339752" y="2386829"/>
            <a:ext cx="648072" cy="898155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275856" y="3284984"/>
            <a:ext cx="2015746" cy="1869793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156176" y="3284984"/>
            <a:ext cx="620635" cy="1869793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283968" y="2335025"/>
            <a:ext cx="2492843" cy="805943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275856" y="2335025"/>
            <a:ext cx="1728192" cy="805943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flipH="1" flipV="1">
            <a:off x="899592" y="2348880"/>
            <a:ext cx="216950" cy="936104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7304856" y="2459983"/>
            <a:ext cx="183569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Треугольник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7092280" y="3019423"/>
            <a:ext cx="402634" cy="265561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9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урсиль\Desktop\cveta_pa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72" y="3410599"/>
            <a:ext cx="5822766" cy="15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00" y="27269"/>
            <a:ext cx="5317684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658"/>
            <a:ext cx="378618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684637" y="1758395"/>
            <a:ext cx="4091733" cy="1637783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Цвет 1 (основной цвет)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Щелкните здесь и выберите цвет на цветовой палитре. Этот цвет используется для карандаша и кистей, а также для контуров фигур.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576661" y="3861048"/>
            <a:ext cx="1257241" cy="1314146"/>
          </a:xfrm>
          <a:prstGeom prst="straightConnector1">
            <a:avLst/>
          </a:prstGeom>
          <a:ln w="889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874975" y="5175194"/>
            <a:ext cx="5328592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Цвет 2 (цвет фона)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Щелкните здесь и выберите цвет на цветовой палитре. Этот цвет используется для ластика, а также для заливки фигур.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47" y="1107739"/>
            <a:ext cx="17621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6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1763" y="80963"/>
            <a:ext cx="8880475" cy="66611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5" name="Picture 9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85240" y="5428694"/>
            <a:ext cx="1873250" cy="1014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6" name="Рамка 20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07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tint val="66000"/>
                  <a:satMod val="160000"/>
                </a:schemeClr>
              </a:gs>
              <a:gs pos="50000">
                <a:schemeClr val="accent1">
                  <a:shade val="51000"/>
                  <a:satMod val="130000"/>
                  <a:tint val="44500"/>
                  <a:satMod val="160000"/>
                </a:schemeClr>
              </a:gs>
              <a:gs pos="100000">
                <a:schemeClr val="accent1">
                  <a:shade val="51000"/>
                  <a:satMod val="13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262"/>
          <p:cNvGrpSpPr>
            <a:grpSpLocks/>
          </p:cNvGrpSpPr>
          <p:nvPr/>
        </p:nvGrpSpPr>
        <p:grpSpPr bwMode="auto">
          <a:xfrm>
            <a:off x="285750" y="1928813"/>
            <a:ext cx="4662488" cy="720725"/>
            <a:chOff x="2267744" y="2493664"/>
            <a:chExt cx="6625206" cy="720080"/>
          </a:xfrm>
        </p:grpSpPr>
        <p:sp>
          <p:nvSpPr>
            <p:cNvPr id="256" name="Прямоугольник 255"/>
            <p:cNvSpPr/>
            <p:nvPr/>
          </p:nvSpPr>
          <p:spPr>
            <a:xfrm>
              <a:off x="3309911" y="2493664"/>
              <a:ext cx="5583039" cy="7200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/>
                  </a:solidFill>
                </a:rPr>
                <a:t>Создания и редактирования</a:t>
              </a:r>
              <a:r>
                <a:rPr lang="ru-RU" sz="2400" dirty="0"/>
                <a:t> </a:t>
              </a:r>
              <a:r>
                <a:rPr lang="ru-RU" sz="2400" dirty="0">
                  <a:solidFill>
                    <a:schemeClr val="tx1"/>
                  </a:solidFill>
                </a:rPr>
                <a:t>рисунков</a:t>
              </a:r>
            </a:p>
          </p:txBody>
        </p:sp>
        <p:sp>
          <p:nvSpPr>
            <p:cNvPr id="260" name="Овал 259"/>
            <p:cNvSpPr/>
            <p:nvPr/>
          </p:nvSpPr>
          <p:spPr>
            <a:xfrm>
              <a:off x="2267744" y="2708919"/>
              <a:ext cx="737333" cy="434515"/>
            </a:xfrm>
            <a:prstGeom prst="ellipse">
              <a:avLst/>
            </a:prstGeom>
            <a:ln>
              <a:noFill/>
            </a:ln>
            <a:effectLst>
              <a:glow rad="101600">
                <a:schemeClr val="bg2">
                  <a:alpha val="6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1</a:t>
              </a:r>
            </a:p>
          </p:txBody>
        </p:sp>
      </p:grpSp>
      <p:grpSp>
        <p:nvGrpSpPr>
          <p:cNvPr id="3" name="Группа 266"/>
          <p:cNvGrpSpPr>
            <a:grpSpLocks/>
          </p:cNvGrpSpPr>
          <p:nvPr/>
        </p:nvGrpSpPr>
        <p:grpSpPr bwMode="auto">
          <a:xfrm>
            <a:off x="2500313" y="4000500"/>
            <a:ext cx="4733925" cy="706438"/>
            <a:chOff x="2267743" y="4077072"/>
            <a:chExt cx="6624736" cy="598872"/>
          </a:xfrm>
        </p:grpSpPr>
        <p:sp>
          <p:nvSpPr>
            <p:cNvPr id="258" name="Прямоугольник 257"/>
            <p:cNvSpPr/>
            <p:nvPr/>
          </p:nvSpPr>
          <p:spPr>
            <a:xfrm>
              <a:off x="3394081" y="4077072"/>
              <a:ext cx="5498398" cy="59887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/>
                  </a:solidFill>
                </a:rPr>
                <a:t>Создания и редактирования отчетов</a:t>
              </a:r>
            </a:p>
          </p:txBody>
        </p:sp>
        <p:sp>
          <p:nvSpPr>
            <p:cNvPr id="262" name="Овал 261"/>
            <p:cNvSpPr/>
            <p:nvPr/>
          </p:nvSpPr>
          <p:spPr>
            <a:xfrm>
              <a:off x="2267743" y="4221091"/>
              <a:ext cx="726154" cy="333647"/>
            </a:xfrm>
            <a:prstGeom prst="ellipse">
              <a:avLst/>
            </a:prstGeom>
            <a:ln>
              <a:noFill/>
            </a:ln>
            <a:effectLst>
              <a:glow rad="101600">
                <a:schemeClr val="bg2">
                  <a:alpha val="6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3</a:t>
              </a:r>
            </a:p>
          </p:txBody>
        </p:sp>
      </p:grpSp>
      <p:grpSp>
        <p:nvGrpSpPr>
          <p:cNvPr id="4" name="Группа 265"/>
          <p:cNvGrpSpPr>
            <a:grpSpLocks/>
          </p:cNvGrpSpPr>
          <p:nvPr/>
        </p:nvGrpSpPr>
        <p:grpSpPr bwMode="auto">
          <a:xfrm>
            <a:off x="1571625" y="2928938"/>
            <a:ext cx="4662488" cy="642937"/>
            <a:chOff x="2267743" y="3284984"/>
            <a:chExt cx="6624737" cy="641846"/>
          </a:xfrm>
        </p:grpSpPr>
        <p:sp>
          <p:nvSpPr>
            <p:cNvPr id="257" name="Прямоугольник 256"/>
            <p:cNvSpPr/>
            <p:nvPr/>
          </p:nvSpPr>
          <p:spPr>
            <a:xfrm>
              <a:off x="3276003" y="3284984"/>
              <a:ext cx="5616477" cy="64184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/>
                  </a:solidFill>
                </a:rPr>
                <a:t>Создания и редактирования текстового документа</a:t>
              </a:r>
            </a:p>
          </p:txBody>
        </p:sp>
        <p:sp>
          <p:nvSpPr>
            <p:cNvPr id="265" name="Овал 264"/>
            <p:cNvSpPr/>
            <p:nvPr/>
          </p:nvSpPr>
          <p:spPr>
            <a:xfrm>
              <a:off x="2267743" y="3501007"/>
              <a:ext cx="737281" cy="425823"/>
            </a:xfrm>
            <a:prstGeom prst="ellipse">
              <a:avLst/>
            </a:prstGeom>
            <a:ln>
              <a:noFill/>
            </a:ln>
            <a:effectLst>
              <a:glow rad="101600">
                <a:schemeClr val="bg2">
                  <a:alpha val="6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2</a:t>
              </a:r>
            </a:p>
          </p:txBody>
        </p:sp>
      </p:grpSp>
      <p:pic>
        <p:nvPicPr>
          <p:cNvPr id="74" name="ball149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-233363" y="4797425"/>
            <a:ext cx="3048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MS90149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-233363" y="3500438"/>
            <a:ext cx="3048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MS90151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-304800" y="1557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31" descr="C:\Documents and Settings\Aida\Рабочий стол\BUTTON28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07088" y="5645150"/>
            <a:ext cx="1206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32" descr="C:\Documents and Settings\Aida\Рабочий стол\BUTTON25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94425" y="5645150"/>
            <a:ext cx="1222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33" descr="C:\Documents and Settings\Aida\Рабочий стол\BUTTON27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81763" y="5645150"/>
            <a:ext cx="1222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8" descr="C:\Documents and Settings\Aida\Рабочий стол\matrix_1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29250" y="5572125"/>
            <a:ext cx="15716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3094"/>
          <p:cNvSpPr>
            <a:spLocks noChangeArrowheads="1"/>
          </p:cNvSpPr>
          <p:nvPr/>
        </p:nvSpPr>
        <p:spPr bwMode="auto">
          <a:xfrm>
            <a:off x="5429256" y="5500702"/>
            <a:ext cx="1584176" cy="85725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Умница!</a:t>
            </a:r>
          </a:p>
        </p:txBody>
      </p:sp>
      <p:sp>
        <p:nvSpPr>
          <p:cNvPr id="255" name="Rectangle 3094"/>
          <p:cNvSpPr>
            <a:spLocks noChangeArrowheads="1"/>
          </p:cNvSpPr>
          <p:nvPr/>
        </p:nvSpPr>
        <p:spPr bwMode="auto">
          <a:xfrm>
            <a:off x="5429256" y="5500702"/>
            <a:ext cx="1584176" cy="8572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Полёт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разрешён</a:t>
            </a:r>
          </a:p>
        </p:txBody>
      </p:sp>
      <p:sp>
        <p:nvSpPr>
          <p:cNvPr id="72" name="Rectangle 3094"/>
          <p:cNvSpPr>
            <a:spLocks noChangeArrowheads="1"/>
          </p:cNvSpPr>
          <p:nvPr/>
        </p:nvSpPr>
        <p:spPr bwMode="auto">
          <a:xfrm>
            <a:off x="5429256" y="5500702"/>
            <a:ext cx="1584176" cy="86409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Полёт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нормальный!</a:t>
            </a:r>
          </a:p>
        </p:txBody>
      </p:sp>
      <p:sp>
        <p:nvSpPr>
          <p:cNvPr id="218" name="Rectangle 3094"/>
          <p:cNvSpPr>
            <a:spLocks noChangeArrowheads="1"/>
          </p:cNvSpPr>
          <p:nvPr/>
        </p:nvSpPr>
        <p:spPr bwMode="auto">
          <a:xfrm>
            <a:off x="5429256" y="5500702"/>
            <a:ext cx="1584176" cy="86409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Полёт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отложен</a:t>
            </a:r>
          </a:p>
        </p:txBody>
      </p:sp>
      <p:pic>
        <p:nvPicPr>
          <p:cNvPr id="2069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4093043">
            <a:off x="1365250" y="88582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1961469">
            <a:off x="2090738" y="1308100"/>
            <a:ext cx="4984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214313" y="142875"/>
            <a:ext cx="6572250" cy="1500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/>
              <a:t>Графический </a:t>
            </a:r>
            <a:r>
              <a:rPr lang="ru-RU" sz="2400" b="1" dirty="0"/>
              <a:t>редактор предназначен для:</a:t>
            </a:r>
            <a:endParaRPr lang="ru-RU" sz="2400" dirty="0"/>
          </a:p>
        </p:txBody>
      </p:sp>
      <p:grpSp>
        <p:nvGrpSpPr>
          <p:cNvPr id="5" name="Группа 40"/>
          <p:cNvGrpSpPr>
            <a:grpSpLocks/>
          </p:cNvGrpSpPr>
          <p:nvPr/>
        </p:nvGrpSpPr>
        <p:grpSpPr bwMode="auto">
          <a:xfrm rot="1448682">
            <a:off x="379413" y="4540250"/>
            <a:ext cx="1327150" cy="2139950"/>
            <a:chOff x="1027887" y="4508500"/>
            <a:chExt cx="1326376" cy="2139950"/>
          </a:xfrm>
        </p:grpSpPr>
        <p:pic>
          <p:nvPicPr>
            <p:cNvPr id="2107" name="Picture 77" descr="C:\Documents and Settings\Aida\Рабочий стол\Без имени-1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042988" y="4508500"/>
              <a:ext cx="1311275" cy="213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8" name="Picture 37" descr="C:\Documents and Settings\Aida\Рабочий стол\i0782rp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11484823" flipH="1">
              <a:off x="1027887" y="6349756"/>
              <a:ext cx="232310" cy="27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9" name="Picture 37" descr="C:\Documents and Settings\Aida\Рабочий стол\i0782rp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12727015" flipH="1">
              <a:off x="2108008" y="6277748"/>
              <a:ext cx="232310" cy="27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0" name="Picture 37" descr="C:\Documents and Settings\Aida\Рабочий стол\i0782rp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12727015" flipH="1">
              <a:off x="1355651" y="6126584"/>
              <a:ext cx="545268" cy="518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358214" y="6429396"/>
            <a:ext cx="785786" cy="428604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lumMod val="7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76" name="Picture 2" descr="C:\Documents and Settings\Admin\Рабочий стол\Paint и Незнайка\210b.jpg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3417888"/>
            <a:ext cx="17145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6986587" y="260351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6581775" y="882650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486650" y="46038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081838" y="668338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915275" y="46038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510463" y="668338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8485187" y="331788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8080375" y="954088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772400" y="760413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367588" y="1382713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058025" y="903288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6653213" y="1525588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915275" y="1189038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510463" y="1811338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8129587" y="1903413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724775" y="2525713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6129337" y="1689101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4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5724525" y="2311400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5343525" y="183197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4938713" y="2454275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6272212" y="211772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5867400" y="2740025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6843712" y="240347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6438900" y="3025775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558087" y="2189163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153275" y="2811463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3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482600" y="2760663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4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7788" y="3382963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914400" y="3189288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6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509588" y="3811588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43293E-6 C 0.00329 -0.01411 0.00555 -0.02891 0.00746 -0.04348 C 0.00867 -0.11864 0.00173 -0.12303 0.02534 -0.17114 C 0.02725 -0.18131 0.02864 -0.19311 0.03419 -0.20074 C 0.0368 -0.21438 0.04478 -0.23473 0.05225 -0.24468 C 0.05451 -0.2537 0.05867 -0.26226 0.06267 -0.27012 C 0.06666 -0.29371 0.07343 -0.3166 0.07899 -0.33973 C 0.08037 -0.34574 0.08437 -0.35222 0.08645 -0.35777 C 0.08888 -0.36424 0.0894 -0.36979 0.09253 -0.37581 C 0.09513 -0.38714 0.09912 -0.39061 0.10589 -0.3994 C 0.11579 -0.41258 0.12569 -0.42507 0.13732 -0.43547 C 0.14322 -0.44727 0.15399 -0.45143 0.16267 -0.45906 C 0.16787 -0.46369 0.16978 -0.46855 0.17603 -0.47109 C 0.18263 -0.47757 0.19201 -0.48358 0.19999 -0.48682 C 0.20711 -0.49352 0.21544 -0.4956 0.22378 -0.49884 C 0.23003 -0.50162 0.23576 -0.50624 0.24166 -0.50902 C 0.25833 -0.51642 0.28194 -0.51434 0.29687 -0.5148 C 0.31735 -0.52012 0.33784 -0.52544 0.35815 -0.53076 C 0.37326 -0.53515 0.38888 -0.54371 0.40433 -0.54463 C 0.42378 -0.54579 0.44322 -0.54579 0.46267 -0.54648 C 0.48437 -0.5525 0.50607 -0.56244 0.52812 -0.56637 C 0.54478 -0.56961 0.56214 -0.57123 0.57881 -0.57239 C 0.59287 -0.57909 0.60798 -0.5814 0.62239 -0.58464 C 0.63767 -0.58788 0.65346 -0.59297 0.66857 -0.59852 C 0.67464 -0.60037 0.68037 -0.60407 0.68645 -0.60615 C 0.69843 -0.61031 0.71232 -0.61078 0.72378 -0.61609 C 0.74218 -0.62488 0.76145 -0.62881 0.78055 -0.63413 C 0.78888 -0.63645 0.79583 -0.64223 0.80433 -0.64431 C 0.82152 -0.65518 0.84044 -0.66212 0.85815 -0.67183 C 0.86683 -0.67669 0.87308 -0.68293 0.88194 -0.68571 C 0.88871 -0.69172 0.89808 -0.69658 0.90589 -0.69958 C 0.91041 -0.70374 0.91423 -0.70536 0.91926 -0.70791 C 0.9236 -0.71323 0.92708 -0.71369 0.9328 -0.71554 C 0.94201 -0.7234 0.93228 -0.716 0.94322 -0.72155 C 0.94843 -0.72433 0.95312 -0.72849 0.95815 -0.7315 C 0.96371 -0.73473 0.97013 -0.73705 0.97603 -0.73936 C 0.9835 -0.74584 0.99131 -0.74745 0.99999 -0.7493 C 1.00711 -0.75578 1.01475 -0.75902 1.02239 -0.76318 C 1.0276 -0.76642 1.03315 -0.77035 1.03853 -0.77313 C 1.04912 -0.77844 1.06162 -0.77844 1.07152 -0.78515 C 1.07412 -0.78677 1.07638 -0.78931 1.07899 -0.79116 " pathEditMode="relative" ptsTypes="ffffffffffffffffffffffffffffffffffffffffA">
                                      <p:cBhvr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84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847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723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6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723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92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1763" y="80963"/>
            <a:ext cx="8880475" cy="66611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5" name="Picture 9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85240" y="5428694"/>
            <a:ext cx="1873250" cy="1014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6" name="Рамка 20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07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tint val="66000"/>
                  <a:satMod val="160000"/>
                </a:schemeClr>
              </a:gs>
              <a:gs pos="50000">
                <a:schemeClr val="accent1">
                  <a:shade val="51000"/>
                  <a:satMod val="130000"/>
                  <a:tint val="44500"/>
                  <a:satMod val="160000"/>
                </a:schemeClr>
              </a:gs>
              <a:gs pos="100000">
                <a:schemeClr val="accent1">
                  <a:shade val="51000"/>
                  <a:satMod val="13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262"/>
          <p:cNvGrpSpPr>
            <a:grpSpLocks/>
          </p:cNvGrpSpPr>
          <p:nvPr/>
        </p:nvGrpSpPr>
        <p:grpSpPr bwMode="auto">
          <a:xfrm>
            <a:off x="2286000" y="3071813"/>
            <a:ext cx="3305175" cy="720725"/>
            <a:chOff x="2267742" y="2493664"/>
            <a:chExt cx="6625207" cy="720080"/>
          </a:xfrm>
        </p:grpSpPr>
        <p:sp>
          <p:nvSpPr>
            <p:cNvPr id="256" name="Прямоугольник 255"/>
            <p:cNvSpPr/>
            <p:nvPr/>
          </p:nvSpPr>
          <p:spPr>
            <a:xfrm>
              <a:off x="3737889" y="2493664"/>
              <a:ext cx="5155060" cy="7200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/>
                  </a:solidFill>
                </a:rPr>
                <a:t>Карандаш, кисть, ластик, заливка</a:t>
              </a:r>
            </a:p>
          </p:txBody>
        </p:sp>
        <p:sp>
          <p:nvSpPr>
            <p:cNvPr id="260" name="Овал 259"/>
            <p:cNvSpPr/>
            <p:nvPr/>
          </p:nvSpPr>
          <p:spPr>
            <a:xfrm>
              <a:off x="2267742" y="2636982"/>
              <a:ext cx="1183359" cy="428243"/>
            </a:xfrm>
            <a:prstGeom prst="ellipse">
              <a:avLst/>
            </a:prstGeom>
            <a:ln>
              <a:noFill/>
            </a:ln>
            <a:effectLst>
              <a:glow rad="101600">
                <a:schemeClr val="bg2">
                  <a:alpha val="6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2</a:t>
              </a:r>
            </a:p>
          </p:txBody>
        </p:sp>
      </p:grpSp>
      <p:grpSp>
        <p:nvGrpSpPr>
          <p:cNvPr id="3" name="Группа 266"/>
          <p:cNvGrpSpPr>
            <a:grpSpLocks/>
          </p:cNvGrpSpPr>
          <p:nvPr/>
        </p:nvGrpSpPr>
        <p:grpSpPr bwMode="auto">
          <a:xfrm>
            <a:off x="4357688" y="4143375"/>
            <a:ext cx="3019425" cy="714375"/>
            <a:chOff x="2267742" y="4077072"/>
            <a:chExt cx="6624736" cy="810747"/>
          </a:xfrm>
        </p:grpSpPr>
        <p:sp>
          <p:nvSpPr>
            <p:cNvPr id="258" name="Прямоугольник 257"/>
            <p:cNvSpPr/>
            <p:nvPr/>
          </p:nvSpPr>
          <p:spPr>
            <a:xfrm>
              <a:off x="3876905" y="4077072"/>
              <a:ext cx="5015573" cy="81074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/>
                  </a:solidFill>
                </a:rPr>
                <a:t>Эллипс, круг, прямоугольник</a:t>
              </a:r>
            </a:p>
          </p:txBody>
        </p:sp>
        <p:sp>
          <p:nvSpPr>
            <p:cNvPr id="262" name="Овал 261"/>
            <p:cNvSpPr/>
            <p:nvPr/>
          </p:nvSpPr>
          <p:spPr>
            <a:xfrm>
              <a:off x="2267742" y="4148553"/>
              <a:ext cx="1295266" cy="486448"/>
            </a:xfrm>
            <a:prstGeom prst="ellipse">
              <a:avLst/>
            </a:prstGeom>
            <a:ln>
              <a:noFill/>
            </a:ln>
            <a:effectLst>
              <a:glow rad="101600">
                <a:schemeClr val="bg2">
                  <a:alpha val="6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3</a:t>
              </a:r>
            </a:p>
          </p:txBody>
        </p:sp>
      </p:grpSp>
      <p:grpSp>
        <p:nvGrpSpPr>
          <p:cNvPr id="4" name="Группа 265"/>
          <p:cNvGrpSpPr>
            <a:grpSpLocks/>
          </p:cNvGrpSpPr>
          <p:nvPr/>
        </p:nvGrpSpPr>
        <p:grpSpPr bwMode="auto">
          <a:xfrm>
            <a:off x="428625" y="2000250"/>
            <a:ext cx="3786188" cy="720725"/>
            <a:chOff x="2108376" y="3284984"/>
            <a:chExt cx="4863558" cy="720080"/>
          </a:xfrm>
        </p:grpSpPr>
        <p:sp>
          <p:nvSpPr>
            <p:cNvPr id="257" name="Прямоугольник 256"/>
            <p:cNvSpPr/>
            <p:nvPr/>
          </p:nvSpPr>
          <p:spPr>
            <a:xfrm>
              <a:off x="3301325" y="3284984"/>
              <a:ext cx="3670609" cy="7200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1"/>
                  </a:solidFill>
                </a:rPr>
                <a:t>Набор цветов</a:t>
              </a:r>
            </a:p>
          </p:txBody>
        </p:sp>
        <p:sp>
          <p:nvSpPr>
            <p:cNvPr id="265" name="Овал 264"/>
            <p:cNvSpPr/>
            <p:nvPr/>
          </p:nvSpPr>
          <p:spPr>
            <a:xfrm>
              <a:off x="2108376" y="3436844"/>
              <a:ext cx="777067" cy="435454"/>
            </a:xfrm>
            <a:prstGeom prst="ellipse">
              <a:avLst/>
            </a:prstGeom>
            <a:ln>
              <a:noFill/>
            </a:ln>
            <a:effectLst>
              <a:glow rad="101600">
                <a:schemeClr val="bg2">
                  <a:alpha val="6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1</a:t>
              </a:r>
            </a:p>
          </p:txBody>
        </p:sp>
      </p:grpSp>
      <p:pic>
        <p:nvPicPr>
          <p:cNvPr id="74" name="ball104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-233363" y="4797425"/>
            <a:ext cx="3048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MS901044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-233363" y="3500438"/>
            <a:ext cx="3048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MS901059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-304800" y="1557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31" descr="C:\Documents and Settings\Aida\Рабочий стол\BUTTON28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07088" y="5645150"/>
            <a:ext cx="1206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32" descr="C:\Documents and Settings\Aida\Рабочий стол\BUTTON25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94425" y="5645150"/>
            <a:ext cx="1222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33" descr="C:\Documents and Settings\Aida\Рабочий стол\BUTTON27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81763" y="5645150"/>
            <a:ext cx="1222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8" descr="C:\Documents and Settings\Aida\Рабочий стол\matrix_1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29250" y="5572125"/>
            <a:ext cx="15716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3094"/>
          <p:cNvSpPr>
            <a:spLocks noChangeArrowheads="1"/>
          </p:cNvSpPr>
          <p:nvPr/>
        </p:nvSpPr>
        <p:spPr bwMode="auto">
          <a:xfrm>
            <a:off x="5429256" y="5500702"/>
            <a:ext cx="1584176" cy="841393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Умница!</a:t>
            </a:r>
          </a:p>
        </p:txBody>
      </p:sp>
      <p:sp>
        <p:nvSpPr>
          <p:cNvPr id="255" name="Rectangle 3094"/>
          <p:cNvSpPr>
            <a:spLocks noChangeArrowheads="1"/>
          </p:cNvSpPr>
          <p:nvPr/>
        </p:nvSpPr>
        <p:spPr bwMode="auto">
          <a:xfrm>
            <a:off x="5429256" y="5500702"/>
            <a:ext cx="1584176" cy="8572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Полёт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разрешён</a:t>
            </a:r>
          </a:p>
        </p:txBody>
      </p:sp>
      <p:sp>
        <p:nvSpPr>
          <p:cNvPr id="72" name="Rectangle 3094"/>
          <p:cNvSpPr>
            <a:spLocks noChangeArrowheads="1"/>
          </p:cNvSpPr>
          <p:nvPr/>
        </p:nvSpPr>
        <p:spPr bwMode="auto">
          <a:xfrm>
            <a:off x="5429256" y="5500702"/>
            <a:ext cx="1584176" cy="85725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Полёт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нормальный!</a:t>
            </a:r>
          </a:p>
        </p:txBody>
      </p:sp>
      <p:sp>
        <p:nvSpPr>
          <p:cNvPr id="218" name="Rectangle 3094"/>
          <p:cNvSpPr>
            <a:spLocks noChangeArrowheads="1"/>
          </p:cNvSpPr>
          <p:nvPr/>
        </p:nvSpPr>
        <p:spPr bwMode="auto">
          <a:xfrm>
            <a:off x="5429256" y="5500702"/>
            <a:ext cx="1584176" cy="86409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Полёт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отложен</a:t>
            </a:r>
          </a:p>
        </p:txBody>
      </p:sp>
      <p:pic>
        <p:nvPicPr>
          <p:cNvPr id="2069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4093043">
            <a:off x="1365250" y="88582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1961469">
            <a:off x="2090738" y="1308100"/>
            <a:ext cx="4984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Скругленный прямоугольник 48"/>
          <p:cNvSpPr/>
          <p:nvPr/>
        </p:nvSpPr>
        <p:spPr>
          <a:xfrm>
            <a:off x="214313" y="142875"/>
            <a:ext cx="6572250" cy="1500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/>
              <a:t>Инструментами </a:t>
            </a:r>
            <a:r>
              <a:rPr lang="ru-RU" sz="2400" b="1" dirty="0"/>
              <a:t>в графическом редакторе являются</a:t>
            </a:r>
            <a:endParaRPr lang="ru-RU" sz="2400" dirty="0"/>
          </a:p>
        </p:txBody>
      </p:sp>
      <p:grpSp>
        <p:nvGrpSpPr>
          <p:cNvPr id="5" name="Группа 40"/>
          <p:cNvGrpSpPr>
            <a:grpSpLocks/>
          </p:cNvGrpSpPr>
          <p:nvPr/>
        </p:nvGrpSpPr>
        <p:grpSpPr bwMode="auto">
          <a:xfrm rot="1542229">
            <a:off x="184150" y="4535488"/>
            <a:ext cx="1327150" cy="2139950"/>
            <a:chOff x="1027887" y="4508500"/>
            <a:chExt cx="1326376" cy="2139950"/>
          </a:xfrm>
        </p:grpSpPr>
        <p:pic>
          <p:nvPicPr>
            <p:cNvPr id="2107" name="Picture 77" descr="C:\Documents and Settings\Aida\Рабочий стол\Без имени-1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042988" y="4508500"/>
              <a:ext cx="1311275" cy="213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8" name="Picture 37" descr="C:\Documents and Settings\Aida\Рабочий стол\i0782rp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11484823" flipH="1">
              <a:off x="1027887" y="6349756"/>
              <a:ext cx="232310" cy="27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9" name="Picture 37" descr="C:\Documents and Settings\Aida\Рабочий стол\i0782rp.gif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 rot="12727015" flipH="1">
              <a:off x="2108008" y="6277748"/>
              <a:ext cx="232310" cy="27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0" name="Picture 37" descr="C:\Documents and Settings\Aida\Рабочий стол\i0782rp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12727015" flipH="1">
              <a:off x="1355651" y="6126584"/>
              <a:ext cx="545268" cy="518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358214" y="6429396"/>
            <a:ext cx="785786" cy="428604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lumMod val="7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76" name="Picture 2" descr="C:\Documents and Settings\Admin\Рабочий стол\Paint и Незнайка\210b.jpg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3417888"/>
            <a:ext cx="17145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6915150" y="260351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6510338" y="882650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558087" y="188913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153275" y="811213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8129587" y="260351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724775" y="882650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8485187" y="97472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8080375" y="1597025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415212" y="126047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010400" y="1882775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6486525" y="1760538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6081713" y="2382838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915275" y="154622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510463" y="2168525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5772150" y="1903413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5367338" y="2525713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5343525" y="183197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4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4938713" y="2454275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4629150" y="183197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4224338" y="2454275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482600" y="2760663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7788" y="3382963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1200150" y="2832101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95338" y="3454400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1771650" y="3046413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1366838" y="3668713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3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486650" y="1903413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4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7081838" y="2525713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5129212" y="2189163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6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-4093043">
            <a:off x="4724400" y="2811463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138 C 1.66667E-6 -0.01017 0.00017 -0.02127 0.00364 -0.02913 C 0.00538 -0.0333 0.00972 -0.04139 0.00972 -0.04139 C 0.01354 -0.05804 0.00798 -0.03769 0.01423 -0.05134 C 0.0151 -0.05319 0.01493 -0.0555 0.01562 -0.05735 C 0.02048 -0.06845 0.02882 -0.07793 0.03663 -0.0851 C 0.04167 -0.08926 0.04496 -0.09643 0.05 -0.10106 C 0.05833 -0.11771 0.04739 -0.09805 0.05746 -0.10869 C 0.06215 -0.11355 0.06875 -0.1228 0.07378 -0.12881 C 0.07482 -0.12997 0.08455 -0.14292 0.08732 -0.14662 C 0.08889 -0.14847 0.09184 -0.1524 0.09184 -0.1524 C 0.09288 -0.15518 0.0934 -0.15818 0.09479 -0.16049 C 0.09844 -0.16766 0.10364 -0.17298 0.10677 -0.18061 C 0.1118 -0.19195 0.10903 -0.18778 0.11423 -0.19426 C 0.11875 -0.20629 0.125 -0.21669 0.13055 -0.22802 C 0.13142 -0.22987 0.13142 -0.23219 0.13212 -0.23404 C 0.13542 -0.24213 0.13923 -0.24976 0.1441 -0.25578 C 0.14722 -0.26942 0.15486 -0.27983 0.16198 -0.29 C 0.16371 -0.29694 0.16614 -0.2981 0.16944 -0.30365 C 0.17691 -0.3166 0.18298 -0.3277 0.19184 -0.3395 C 0.19965 -0.35013 0.20642 -0.36493 0.21562 -0.37326 C 0.22014 -0.38205 0.22708 -0.38806 0.23351 -0.395 C 0.24149 -0.40379 0.24687 -0.41327 0.25746 -0.41697 C 0.27031 -0.42992 0.28246 -0.44357 0.29774 -0.45097 C 0.31302 -0.46623 0.33212 -0.47432 0.35 -0.4845 C 0.36094 -0.49074 0.37205 -0.49722 0.38281 -0.50439 C 0.38611 -0.50647 0.38993 -0.50647 0.39323 -0.50855 C 0.4066 -0.51711 0.42083 -0.52659 0.43507 -0.53214 C 0.44392 -0.54047 0.43489 -0.53307 0.44548 -0.53839 C 0.45173 -0.54116 0.45521 -0.54602 0.46198 -0.5481 C 0.46857 -0.55434 0.47795 -0.55874 0.48576 -0.56197 C 0.4901 -0.56614 0.4941 -0.56776 0.4993 -0.57053 C 0.51684 -0.58788 0.48906 -0.56128 0.51719 -0.58001 C 0.5316 -0.58973 0.54896 -0.59273 0.56476 -0.59597 C 0.57621 -0.6036 0.56476 -0.59713 0.5783 -0.60175 C 0.58628 -0.60476 0.59253 -0.60985 0.60069 -0.61193 C 0.61232 -0.6191 0.62535 -0.62627 0.63802 -0.62974 C 0.64774 -0.63829 0.63628 -0.62927 0.65 -0.63552 C 0.67135 -0.64523 0.64097 -0.63506 0.66198 -0.64153 C 0.66979 -0.64847 0.67864 -0.65286 0.68732 -0.65795 C 0.69167 -0.66003 0.6967 -0.66003 0.70069 -0.6635 C 0.7118 -0.67321 0.72656 -0.68131 0.73958 -0.68547 C 0.74566 -0.68963 0.75121 -0.6901 0.75746 -0.69333 C 0.76771 -0.69865 0.77795 -0.70351 0.78871 -0.70721 C 0.7934 -0.71114 0.79739 -0.71207 0.80226 -0.7153 C 0.81163 -0.72109 0.81528 -0.72386 0.82465 -0.7271 C 0.83264 -0.73358 0.83958 -0.73728 0.84844 -0.74098 C 0.85278 -0.74629 0.85625 -0.74699 0.86198 -0.74884 C 0.87187 -0.75855 0.86007 -0.74838 0.87239 -0.75485 C 0.88142 -0.75971 0.88958 -0.76757 0.8993 -0.77081 C 0.9059 -0.77705 0.91198 -0.77913 0.91857 -0.78469 C 0.92604 -0.79116 0.93351 -0.79694 0.94097 -0.80319 C 0.95573 -0.81382 0.94097 -0.80365 0.95 -0.81267 C 0.95746 -0.82007 0.9651 -0.82631 0.97378 -0.83048 C 0.98038 -0.8388 0.98871 -0.84389 0.99618 -0.85037 C 1.00503 -0.858 1.01337 -0.86771 1.02153 -0.87627 C 1.02691 -0.88159 1.03507 -0.88575 1.03802 -0.89407 " pathEditMode="relative" rAng="0" ptsTypes="ffffffffffffffffffffffffffffffffffffffffffffffffffffffffA">
                                      <p:cBhvr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0" y="-446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84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847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723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6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723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92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1763" y="80963"/>
            <a:ext cx="8880475" cy="66611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5" name="Picture 9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85240" y="5428694"/>
            <a:ext cx="1873250" cy="1014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6" name="Рамка 20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07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tint val="66000"/>
                  <a:satMod val="160000"/>
                </a:schemeClr>
              </a:gs>
              <a:gs pos="50000">
                <a:schemeClr val="accent1">
                  <a:shade val="51000"/>
                  <a:satMod val="130000"/>
                  <a:tint val="44500"/>
                  <a:satMod val="160000"/>
                </a:schemeClr>
              </a:gs>
              <a:gs pos="100000">
                <a:schemeClr val="accent1">
                  <a:shade val="51000"/>
                  <a:satMod val="13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262"/>
          <p:cNvGrpSpPr>
            <a:grpSpLocks/>
          </p:cNvGrpSpPr>
          <p:nvPr/>
        </p:nvGrpSpPr>
        <p:grpSpPr bwMode="auto">
          <a:xfrm>
            <a:off x="285750" y="1928813"/>
            <a:ext cx="4662488" cy="720725"/>
            <a:chOff x="2267744" y="2493664"/>
            <a:chExt cx="6625206" cy="720080"/>
          </a:xfrm>
        </p:grpSpPr>
        <p:sp>
          <p:nvSpPr>
            <p:cNvPr id="256" name="Прямоугольник 255"/>
            <p:cNvSpPr/>
            <p:nvPr/>
          </p:nvSpPr>
          <p:spPr>
            <a:xfrm>
              <a:off x="3309911" y="2493664"/>
              <a:ext cx="5583039" cy="7200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/>
                <a:t>Эллипс, круг, прямоугольник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60" name="Овал 259"/>
            <p:cNvSpPr/>
            <p:nvPr/>
          </p:nvSpPr>
          <p:spPr>
            <a:xfrm>
              <a:off x="2267744" y="2708919"/>
              <a:ext cx="737333" cy="434515"/>
            </a:xfrm>
            <a:prstGeom prst="ellipse">
              <a:avLst/>
            </a:prstGeom>
            <a:ln>
              <a:noFill/>
            </a:ln>
            <a:effectLst>
              <a:glow rad="101600">
                <a:schemeClr val="bg2">
                  <a:alpha val="6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1</a:t>
              </a:r>
            </a:p>
          </p:txBody>
        </p:sp>
      </p:grpSp>
      <p:grpSp>
        <p:nvGrpSpPr>
          <p:cNvPr id="3" name="Группа 266"/>
          <p:cNvGrpSpPr>
            <a:grpSpLocks/>
          </p:cNvGrpSpPr>
          <p:nvPr/>
        </p:nvGrpSpPr>
        <p:grpSpPr bwMode="auto">
          <a:xfrm>
            <a:off x="2500313" y="4000500"/>
            <a:ext cx="4733925" cy="706438"/>
            <a:chOff x="2267743" y="4077072"/>
            <a:chExt cx="6624736" cy="598872"/>
          </a:xfrm>
        </p:grpSpPr>
        <p:sp>
          <p:nvSpPr>
            <p:cNvPr id="258" name="Прямоугольник 257"/>
            <p:cNvSpPr/>
            <p:nvPr/>
          </p:nvSpPr>
          <p:spPr>
            <a:xfrm>
              <a:off x="3394081" y="4077072"/>
              <a:ext cx="5498398" cy="59887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/>
                <a:t>Карандаш, кисть, ластик, распылитель, заливка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62" name="Овал 261"/>
            <p:cNvSpPr/>
            <p:nvPr/>
          </p:nvSpPr>
          <p:spPr>
            <a:xfrm>
              <a:off x="2267743" y="4221091"/>
              <a:ext cx="726154" cy="333647"/>
            </a:xfrm>
            <a:prstGeom prst="ellipse">
              <a:avLst/>
            </a:prstGeom>
            <a:ln>
              <a:noFill/>
            </a:ln>
            <a:effectLst>
              <a:glow rad="101600">
                <a:schemeClr val="bg2">
                  <a:alpha val="6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3</a:t>
              </a:r>
            </a:p>
          </p:txBody>
        </p:sp>
      </p:grpSp>
      <p:grpSp>
        <p:nvGrpSpPr>
          <p:cNvPr id="4" name="Группа 265"/>
          <p:cNvGrpSpPr>
            <a:grpSpLocks/>
          </p:cNvGrpSpPr>
          <p:nvPr/>
        </p:nvGrpSpPr>
        <p:grpSpPr bwMode="auto">
          <a:xfrm>
            <a:off x="1571625" y="2928938"/>
            <a:ext cx="4662488" cy="642937"/>
            <a:chOff x="2267743" y="3284984"/>
            <a:chExt cx="6624737" cy="641846"/>
          </a:xfrm>
        </p:grpSpPr>
        <p:sp>
          <p:nvSpPr>
            <p:cNvPr id="257" name="Прямоугольник 256"/>
            <p:cNvSpPr/>
            <p:nvPr/>
          </p:nvSpPr>
          <p:spPr>
            <a:xfrm>
              <a:off x="3276003" y="3284984"/>
              <a:ext cx="5616477" cy="64184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/>
                <a:t>Набор цветов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65" name="Овал 264"/>
            <p:cNvSpPr/>
            <p:nvPr/>
          </p:nvSpPr>
          <p:spPr>
            <a:xfrm>
              <a:off x="2267743" y="3501007"/>
              <a:ext cx="737281" cy="425823"/>
            </a:xfrm>
            <a:prstGeom prst="ellipse">
              <a:avLst/>
            </a:prstGeom>
            <a:ln>
              <a:noFill/>
            </a:ln>
            <a:effectLst>
              <a:glow rad="101600">
                <a:schemeClr val="bg2">
                  <a:alpha val="6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2</a:t>
              </a:r>
            </a:p>
          </p:txBody>
        </p:sp>
      </p:grpSp>
      <p:pic>
        <p:nvPicPr>
          <p:cNvPr id="74" name="ball222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-233363" y="4797425"/>
            <a:ext cx="3048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MS90224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-233363" y="3500438"/>
            <a:ext cx="3048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MS90224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-304800" y="1557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31" descr="C:\Documents and Settings\Aida\Рабочий стол\BUTTON28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07088" y="5645150"/>
            <a:ext cx="1206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32" descr="C:\Documents and Settings\Aida\Рабочий стол\BUTTON25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94425" y="5645150"/>
            <a:ext cx="1222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33" descr="C:\Documents and Settings\Aida\Рабочий стол\BUTTON27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81763" y="5645150"/>
            <a:ext cx="1222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8" descr="C:\Documents and Settings\Aida\Рабочий стол\matrix_1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29250" y="5572125"/>
            <a:ext cx="1643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3094"/>
          <p:cNvSpPr>
            <a:spLocks noChangeArrowheads="1"/>
          </p:cNvSpPr>
          <p:nvPr/>
        </p:nvSpPr>
        <p:spPr bwMode="auto">
          <a:xfrm>
            <a:off x="5429256" y="5500702"/>
            <a:ext cx="1643074" cy="85725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Умница!</a:t>
            </a:r>
          </a:p>
        </p:txBody>
      </p:sp>
      <p:sp>
        <p:nvSpPr>
          <p:cNvPr id="255" name="Rectangle 3094"/>
          <p:cNvSpPr>
            <a:spLocks noChangeArrowheads="1"/>
          </p:cNvSpPr>
          <p:nvPr/>
        </p:nvSpPr>
        <p:spPr bwMode="auto">
          <a:xfrm>
            <a:off x="5429256" y="5500702"/>
            <a:ext cx="1643074" cy="85725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Полёт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разрешён</a:t>
            </a:r>
          </a:p>
        </p:txBody>
      </p:sp>
      <p:sp>
        <p:nvSpPr>
          <p:cNvPr id="72" name="Rectangle 3094"/>
          <p:cNvSpPr>
            <a:spLocks noChangeArrowheads="1"/>
          </p:cNvSpPr>
          <p:nvPr/>
        </p:nvSpPr>
        <p:spPr bwMode="auto">
          <a:xfrm>
            <a:off x="5429256" y="5500702"/>
            <a:ext cx="1643074" cy="86409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Полёт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нормальный!</a:t>
            </a:r>
          </a:p>
        </p:txBody>
      </p:sp>
      <p:sp>
        <p:nvSpPr>
          <p:cNvPr id="218" name="Rectangle 3094"/>
          <p:cNvSpPr>
            <a:spLocks noChangeArrowheads="1"/>
          </p:cNvSpPr>
          <p:nvPr/>
        </p:nvSpPr>
        <p:spPr bwMode="auto">
          <a:xfrm>
            <a:off x="5429256" y="5500702"/>
            <a:ext cx="1643074" cy="86409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Полёт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отложен</a:t>
            </a:r>
          </a:p>
        </p:txBody>
      </p:sp>
      <p:pic>
        <p:nvPicPr>
          <p:cNvPr id="2069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4093043">
            <a:off x="1365250" y="88582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1961469">
            <a:off x="2090738" y="1308100"/>
            <a:ext cx="4984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-4093043">
            <a:off x="2205038" y="1928813"/>
            <a:ext cx="220662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Скругленный прямоугольник 55"/>
          <p:cNvSpPr/>
          <p:nvPr/>
        </p:nvSpPr>
        <p:spPr>
          <a:xfrm>
            <a:off x="142875" y="142875"/>
            <a:ext cx="6572250" cy="1500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/>
              <a:t>Примитивами </a:t>
            </a:r>
            <a:r>
              <a:rPr lang="ru-RU" sz="2400" b="1" dirty="0"/>
              <a:t>в графическом редакторе </a:t>
            </a:r>
            <a:r>
              <a:rPr lang="en-US" sz="2400" b="1" dirty="0"/>
              <a:t>Paint</a:t>
            </a:r>
            <a:r>
              <a:rPr lang="ru-RU" sz="2400" b="1" dirty="0"/>
              <a:t> являются</a:t>
            </a:r>
            <a:endParaRPr lang="ru-RU" sz="2400" dirty="0"/>
          </a:p>
        </p:txBody>
      </p:sp>
      <p:grpSp>
        <p:nvGrpSpPr>
          <p:cNvPr id="5" name="Группа 40"/>
          <p:cNvGrpSpPr>
            <a:grpSpLocks/>
          </p:cNvGrpSpPr>
          <p:nvPr/>
        </p:nvGrpSpPr>
        <p:grpSpPr bwMode="auto">
          <a:xfrm rot="1448682">
            <a:off x="379413" y="4540250"/>
            <a:ext cx="1327150" cy="2139950"/>
            <a:chOff x="1027887" y="4508500"/>
            <a:chExt cx="1326376" cy="2139950"/>
          </a:xfrm>
        </p:grpSpPr>
        <p:pic>
          <p:nvPicPr>
            <p:cNvPr id="2102" name="Picture 77" descr="C:\Documents and Settings\Aida\Рабочий стол\Без имени-1.pn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042988" y="4508500"/>
              <a:ext cx="1311275" cy="213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37" descr="C:\Documents and Settings\Aida\Рабочий стол\i0782rp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11484823" flipH="1">
              <a:off x="1027887" y="6349756"/>
              <a:ext cx="232310" cy="27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37" descr="C:\Documents and Settings\Aida\Рабочий стол\i0782rp.gif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12727015" flipH="1">
              <a:off x="2108008" y="6277748"/>
              <a:ext cx="232310" cy="27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5" name="Picture 37" descr="C:\Documents and Settings\Aida\Рабочий стол\i0782rp.gif"/>
            <p:cNvPicPr>
              <a:picLocks noChangeAspect="1" noChangeArrowheads="1" noCrop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 rot="12727015" flipH="1">
              <a:off x="1355651" y="6126584"/>
              <a:ext cx="545268" cy="518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58214" y="6429396"/>
            <a:ext cx="785786" cy="428604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lumMod val="7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77" name="Picture 2" descr="C:\Documents and Settings\Admin\Рабочий стол\Paint и Незнайка\210b.jpg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3417888"/>
            <a:ext cx="17145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6986587" y="188913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6581775" y="811213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7629525" y="260351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7224713" y="882650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8485187" y="260351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8080375" y="882650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8201025" y="126047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7796213" y="1882775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7272337" y="1117601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6867525" y="1739900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5200650" y="183197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4795838" y="2454275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5915025" y="1760538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5510213" y="2382838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6700837" y="1903413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6296025" y="2525713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4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342900" y="2903538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-61912" y="3525837"/>
            <a:ext cx="323850" cy="38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914400" y="2903538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509588" y="3525838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7558087" y="2403476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7153275" y="3025775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7986712" y="260351"/>
            <a:ext cx="5302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19" descr="H:\Documents and Settings\Aida\Рабочий стол\ТЕКСТУРЫ и фоны, клипарты\4 ЧАСТЬ!!!\много картинок анимашки\f5bb042e190517b707ae9a81716afebf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-4093043">
            <a:off x="7581900" y="882650"/>
            <a:ext cx="323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43293E-6 C 0.00329 -0.01411 0.00555 -0.02891 0.00746 -0.04348 C 0.00867 -0.11864 0.00173 -0.12303 0.02534 -0.17114 C 0.02725 -0.18131 0.02864 -0.19311 0.03419 -0.20074 C 0.0368 -0.21438 0.04478 -0.23473 0.05225 -0.24468 C 0.05451 -0.2537 0.05867 -0.26226 0.06267 -0.27012 C 0.06666 -0.29371 0.07343 -0.3166 0.07899 -0.33973 C 0.08037 -0.34574 0.08437 -0.35222 0.08645 -0.35777 C 0.08888 -0.36424 0.0894 -0.36979 0.09253 -0.37581 C 0.09513 -0.38714 0.09912 -0.39061 0.10589 -0.3994 C 0.11579 -0.41258 0.12569 -0.42507 0.13732 -0.43547 C 0.14322 -0.44727 0.15399 -0.45143 0.16267 -0.45906 C 0.16787 -0.46369 0.16978 -0.46855 0.17603 -0.47109 C 0.18263 -0.47757 0.19201 -0.48358 0.19999 -0.48682 C 0.20711 -0.49352 0.21544 -0.4956 0.22378 -0.49884 C 0.23003 -0.50162 0.23576 -0.50624 0.24166 -0.50902 C 0.25833 -0.51642 0.28194 -0.51434 0.29687 -0.5148 C 0.31735 -0.52012 0.33784 -0.52544 0.35815 -0.53076 C 0.37326 -0.53515 0.38888 -0.54371 0.40433 -0.54463 C 0.42378 -0.54579 0.44322 -0.54579 0.46267 -0.54648 C 0.48437 -0.5525 0.50607 -0.56244 0.52812 -0.56637 C 0.54478 -0.56961 0.56214 -0.57123 0.57881 -0.57239 C 0.59287 -0.57909 0.60798 -0.5814 0.62239 -0.58464 C 0.63767 -0.58788 0.65346 -0.59297 0.66857 -0.59852 C 0.67464 -0.60037 0.68037 -0.60407 0.68645 -0.60615 C 0.69843 -0.61031 0.71232 -0.61078 0.72378 -0.61609 C 0.74218 -0.62488 0.76145 -0.62881 0.78055 -0.63413 C 0.78888 -0.63645 0.79583 -0.64223 0.80433 -0.64431 C 0.82152 -0.65518 0.84044 -0.66212 0.85815 -0.67183 C 0.86683 -0.67669 0.87308 -0.68293 0.88194 -0.68571 C 0.88871 -0.69172 0.89808 -0.69658 0.90589 -0.69958 C 0.91041 -0.70374 0.91423 -0.70536 0.91926 -0.70791 C 0.9236 -0.71323 0.92708 -0.71369 0.9328 -0.71554 C 0.94201 -0.7234 0.93228 -0.716 0.94322 -0.72155 C 0.94843 -0.72433 0.95312 -0.72849 0.95815 -0.7315 C 0.96371 -0.73473 0.97013 -0.73705 0.97603 -0.73936 C 0.9835 -0.74584 0.99131 -0.74745 0.99999 -0.7493 C 1.00711 -0.75578 1.01475 -0.75902 1.02239 -0.76318 C 1.0276 -0.76642 1.03315 -0.77035 1.03853 -0.77313 C 1.04912 -0.77844 1.06162 -0.77844 1.07152 -0.78515 C 1.07412 -0.78677 1.07638 -0.78931 1.07899 -0.79116 " pathEditMode="relative" ptsTypes="ffffffffffffffffffffffffffffffffffffffffA">
                                      <p:cBhvr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847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847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723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6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723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92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4517528" cy="42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Практическая работа №</a:t>
            </a:r>
            <a:r>
              <a:rPr lang="ru-RU" sz="4400" dirty="0" smtClean="0">
                <a:solidFill>
                  <a:srgbClr val="FF0000"/>
                </a:solidFill>
              </a:rPr>
              <a:t>1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124744"/>
            <a:ext cx="414337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20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324036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76470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Практическая работа №</a:t>
            </a:r>
            <a:r>
              <a:rPr lang="ru-RU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544002"/>
            <a:ext cx="8676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cs typeface="Arial" charset="0"/>
              </a:rPr>
              <a:t>Примените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cs typeface="Arial" charset="0"/>
              </a:rPr>
              <a:t>собственное</a:t>
            </a:r>
            <a:r>
              <a:rPr lang="ru-RU" sz="2400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cs typeface="Arial" charset="0"/>
              </a:rPr>
              <a:t>цветовое</a:t>
            </a:r>
            <a:r>
              <a:rPr lang="ru-RU" sz="2400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cs typeface="Arial" charset="0"/>
              </a:rPr>
              <a:t>оформление</a:t>
            </a:r>
            <a:r>
              <a:rPr lang="ru-RU" sz="2400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70C0"/>
                </a:solidFill>
                <a:cs typeface="Arial" charset="0"/>
              </a:rPr>
              <a:t>Подпишите</a:t>
            </a:r>
            <a:r>
              <a:rPr lang="ru-RU" sz="2400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cs typeface="Arial" charset="0"/>
              </a:rPr>
              <a:t>рисунок</a:t>
            </a:r>
            <a:r>
              <a:rPr lang="ru-RU" sz="2400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70C0"/>
              </a:solidFill>
              <a:cs typeface="Arial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28900"/>
            <a:ext cx="27733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84" y="2519416"/>
            <a:ext cx="3006616" cy="414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 «Отгадай-ка!!!»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Сейчас мы с вами немного отдохнем и проведем разминку.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15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6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4368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Не похож на человечка,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Но имеет он сердечко,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И работе круглый год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Он сердечко отдает,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Пишет он, когда диктуют,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Он и чертит, и рисует.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А сегодня вечерком,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Он раскрасит мне альбом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3" t="25391" r="39687" b="42969"/>
          <a:stretch>
            <a:fillRect/>
          </a:stretch>
        </p:blipFill>
        <p:spPr bwMode="auto">
          <a:xfrm rot="1185658">
            <a:off x="6157913" y="630238"/>
            <a:ext cx="15716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625" y="5143500"/>
            <a:ext cx="8183563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Разминка « Отгадай-ка»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714375" y="1285875"/>
            <a:ext cx="6000750" cy="235743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Деревянные мальчишки,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Разноцветные пальтишки,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Любят вместе порезвиться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На альбомной на странице </a:t>
            </a: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BFF"/>
              </a:clrFrom>
              <a:clrTo>
                <a:srgbClr val="F6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6" t="55849" b="4744"/>
          <a:stretch>
            <a:fillRect/>
          </a:stretch>
        </p:blipFill>
        <p:spPr bwMode="auto">
          <a:xfrm>
            <a:off x="4500563" y="3143250"/>
            <a:ext cx="39687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1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9752" y="332656"/>
            <a:ext cx="680424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7750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Чтобы спорилось нужное дело,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7750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7750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Чтобы в жизни не знать неудач,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7750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7750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На урок отправимся смело,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7750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7750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В  мир рисунков и разных задач.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7750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7750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А девизом нашего урока будут такие слова: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7750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7750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Думать — коллективно!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7750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7750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Отвечать — доказательно!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7750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7750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Бороться — старательно!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7750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7750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 открытия нас ждут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77509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77509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обязательно!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7750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57188" y="642938"/>
            <a:ext cx="8358187" cy="23574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Это что тут за зверёк ходит вдоль и   поперёк? В краске выпачканный нос,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   деревянный длинный хвост.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34688" r="53711" b="42812"/>
          <a:stretch>
            <a:fillRect/>
          </a:stretch>
        </p:blipFill>
        <p:spPr bwMode="auto">
          <a:xfrm>
            <a:off x="5572125" y="1785938"/>
            <a:ext cx="3000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85813" y="3643313"/>
            <a:ext cx="7772400" cy="23574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>
                <a:latin typeface="+mn-lt"/>
              </a:rPr>
              <a:t>Мы деревянные сестрички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>
                <a:latin typeface="+mn-lt"/>
              </a:rPr>
              <a:t>У всех пушистее косички.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>
                <a:latin typeface="+mn-lt"/>
              </a:rPr>
              <a:t>Косички в краску окунаем,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>
                <a:latin typeface="+mn-lt"/>
              </a:rPr>
              <a:t>След на бумаге оставляем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9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571500" y="1643063"/>
            <a:ext cx="7643813" cy="24288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В альбоме на странице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И я люблю трудиться.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Я помощник верный ваш: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Исправляю карандаш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Если мне  работу дашь-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Зря трудился карандаш. </a:t>
            </a:r>
          </a:p>
        </p:txBody>
      </p:sp>
      <p:pic>
        <p:nvPicPr>
          <p:cNvPr id="4" name="Рисунок 3" descr="item_261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0892">
            <a:off x="6208713" y="2006600"/>
            <a:ext cx="1909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89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785813" y="1714500"/>
            <a:ext cx="6500812" cy="25717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Различаемся по цвету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А других отличий нету.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Если нас с водой смешать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Можно смело рисовать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9" t="38438" r="46094" b="39999"/>
          <a:stretch>
            <a:fillRect/>
          </a:stretch>
        </p:blipFill>
        <p:spPr bwMode="auto">
          <a:xfrm>
            <a:off x="4500563" y="3071813"/>
            <a:ext cx="481488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6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500063" y="500063"/>
            <a:ext cx="6858000" cy="1643062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3300" dirty="0" smtClean="0"/>
              <a:t>   Если взял бы я окружность,</a:t>
            </a:r>
            <a:br>
              <a:rPr lang="ru-RU" sz="3300" dirty="0" smtClean="0"/>
            </a:br>
            <a:r>
              <a:rPr lang="ru-RU" sz="3300" dirty="0" smtClean="0"/>
              <a:t>С двух сторон немного сжал,</a:t>
            </a:r>
            <a:br>
              <a:rPr lang="ru-RU" sz="3300" dirty="0" smtClean="0"/>
            </a:br>
            <a:r>
              <a:rPr lang="ru-RU" sz="3300" dirty="0" smtClean="0"/>
              <a:t>Отвечайте дети дружно -</a:t>
            </a:r>
            <a:br>
              <a:rPr lang="ru-RU" sz="3300" dirty="0" smtClean="0"/>
            </a:br>
            <a:r>
              <a:rPr lang="ru-RU" sz="3300" dirty="0" smtClean="0"/>
              <a:t>Получился бы………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38" y="3429000"/>
            <a:ext cx="5157787" cy="192881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Едет ручка вдоль листа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По линеечке, по краю -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Получается черта,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Называется………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2600" dirty="0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72188" y="1357313"/>
            <a:ext cx="2428875" cy="135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072063" y="3071813"/>
            <a:ext cx="2857500" cy="2428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000125" y="785813"/>
            <a:ext cx="7358063" cy="16430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 Эта странная фигура,</a:t>
            </a:r>
            <a:br>
              <a:rPr lang="ru-RU" altLang="ru-RU" smtClean="0"/>
            </a:br>
            <a:r>
              <a:rPr lang="ru-RU" altLang="ru-RU" smtClean="0"/>
              <a:t>Ну, совсем миниатюра!</a:t>
            </a:r>
            <a:br>
              <a:rPr lang="ru-RU" altLang="ru-RU" smtClean="0"/>
            </a:br>
            <a:r>
              <a:rPr lang="ru-RU" altLang="ru-RU" smtClean="0"/>
              <a:t>И на маленький листочек</a:t>
            </a:r>
            <a:br>
              <a:rPr lang="ru-RU" altLang="ru-RU" smtClean="0"/>
            </a:br>
            <a:r>
              <a:rPr lang="ru-RU" altLang="ru-RU" smtClean="0"/>
              <a:t>Мы поставим сотни……… Точек 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86125" y="3500438"/>
            <a:ext cx="5157788" cy="2266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2800" dirty="0">
                <a:latin typeface="+mn-lt"/>
              </a:rPr>
              <a:t>    </a:t>
            </a:r>
            <a:r>
              <a:rPr lang="ru-RU" sz="3300" dirty="0">
                <a:latin typeface="+mn-lt"/>
              </a:rPr>
              <a:t>Эта форма у клубка,</a:t>
            </a:r>
            <a:br>
              <a:rPr lang="ru-RU" sz="3300" dirty="0">
                <a:latin typeface="+mn-lt"/>
              </a:rPr>
            </a:br>
            <a:r>
              <a:rPr lang="ru-RU" sz="3300" dirty="0">
                <a:latin typeface="+mn-lt"/>
              </a:rPr>
              <a:t>У планеты, колобка,</a:t>
            </a:r>
            <a:br>
              <a:rPr lang="ru-RU" sz="3300" dirty="0">
                <a:latin typeface="+mn-lt"/>
              </a:rPr>
            </a:br>
            <a:r>
              <a:rPr lang="ru-RU" sz="3300" dirty="0">
                <a:latin typeface="+mn-lt"/>
              </a:rPr>
              <a:t>Но сожми ее немножко,</a:t>
            </a:r>
            <a:br>
              <a:rPr lang="ru-RU" sz="3300" dirty="0">
                <a:latin typeface="+mn-lt"/>
              </a:rPr>
            </a:br>
            <a:r>
              <a:rPr lang="ru-RU" sz="3300" dirty="0">
                <a:latin typeface="+mn-lt"/>
              </a:rPr>
              <a:t>И получится лепёшка. ….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2600" dirty="0">
              <a:latin typeface="+mn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600" dirty="0">
              <a:latin typeface="+mn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00125" y="3714750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Задание 3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99377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dirty="0" smtClean="0"/>
              <a:t>Используя инструмент заливка ,раскрась по своему выбору цветик –</a:t>
            </a:r>
            <a:r>
              <a:rPr lang="ru-RU" dirty="0" err="1" smtClean="0"/>
              <a:t>семицветик</a:t>
            </a:r>
            <a:r>
              <a:rPr lang="ru-RU" dirty="0" smtClean="0"/>
              <a:t>.  И загадай желание.</a:t>
            </a:r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53084" b="9395"/>
          <a:stretch>
            <a:fillRect/>
          </a:stretch>
        </p:blipFill>
        <p:spPr bwMode="auto">
          <a:xfrm>
            <a:off x="1285875" y="2857500"/>
            <a:ext cx="2714625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53700" b="8200"/>
          <a:stretch>
            <a:fillRect/>
          </a:stretch>
        </p:blipFill>
        <p:spPr bwMode="auto">
          <a:xfrm>
            <a:off x="4786313" y="2928938"/>
            <a:ext cx="25003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 descr="man_shlp2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42938"/>
            <a:ext cx="106203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214290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команда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214290"/>
            <a:ext cx="635798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можно создать с помощью графического редактора?</a:t>
            </a:r>
            <a:endParaRPr lang="ru-RU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роцесс 7"/>
          <p:cNvSpPr/>
          <p:nvPr/>
        </p:nvSpPr>
        <p:spPr>
          <a:xfrm>
            <a:off x="6715140" y="1071546"/>
            <a:ext cx="2143140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график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1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214813"/>
            <a:ext cx="7953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4000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sp>
        <p:nvSpPr>
          <p:cNvPr id="9" name="Блок-схема: процесс 8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рисунок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фильм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8572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презентацию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282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14282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5220072" y="6165304"/>
            <a:ext cx="1800200" cy="504056"/>
          </a:xfrm>
          <a:prstGeom prst="roundRect">
            <a:avLst/>
          </a:prstGeom>
          <a:solidFill>
            <a:srgbClr val="A758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014E-7 C 0.00295 -0.00648 0.01337 -0.01295 0.01702 -0.01295 C 0.04028 -0.01295 0.06407 0.0895 0.06407 0.19195 C 0.06407 0.14015 0.07604 0.0895 0.08733 0.0895 C 0.09931 0.0895 0.11059 0.14107 0.11059 0.19195 C 0.11059 0.16628 0.1165 0.14015 0.1224 0.14015 C 0.12848 0.14015 0.13438 0.16559 0.13438 0.19195 C 0.13438 0.17877 0.13733 0.16628 0.14028 0.16628 C 0.14341 0.16628 0.14636 0.17946 0.14636 0.19195 C 0.14636 0.18524 0.14792 0.17877 0.14931 0.17877 C 0.15 0.17877 0.15226 0.18524 0.15226 0.19195 C 0.15226 0.18848 0.15313 0.18524 0.15382 0.18524 C 0.15382 0.18617 0.15538 0.18848 0.15538 0.19195 C 0.15538 0.1901 0.15538 0.18848 0.15625 0.18848 C 0.15625 0.18941 0.15695 0.19033 0.15695 0.19195 C 0.15695 0.19103 0.15695 0.1901 0.15695 0.18941 C 0.15782 0.18941 0.15782 0.19033 0.15782 0.19103 C 0.15851 0.19103 0.15851 0.19033 0.15851 0.18941 C 0.15938 0.18941 0.15938 0.19033 0.15938 0.19103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9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2192E-6 L 0.06805 -0.028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15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1249 L 0.09549 -0.16259 C 0.11441 -0.19589 0.14584 -0.21809 0.18004 -0.22433 C 0.21927 -0.2315 0.25226 -0.22086 0.27726 -0.19543 L 0.39584 -0.08349 " pathEditMode="relative" rAng="-463811" ptsTypes="FffFF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124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3423 L 2.5E-6 4.7548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833 C 0.004 -0.01481 0.01806 -0.02128 0.02292 -0.02128 C 0.054 -0.02128 0.08594 0.08117 0.08594 0.18362 C 0.08594 0.13182 0.10191 0.08117 0.11702 0.08117 C 0.13299 0.08117 0.14809 0.13274 0.14809 0.18362 C 0.14809 0.15795 0.15608 0.13182 0.16407 0.13182 C 0.17205 0.13182 0.18004 0.15726 0.18004 0.18362 C 0.18004 0.17044 0.18403 0.15795 0.18802 0.15795 C 0.19202 0.15795 0.19601 0.17113 0.19601 0.18362 C 0.19601 0.17691 0.19809 0.17044 0.2 0.17044 C 0.20104 0.17044 0.204 0.17691 0.204 0.18362 C 0.204 0.18015 0.20504 0.17691 0.20608 0.17691 C 0.20608 0.17784 0.20816 0.18015 0.20816 0.18362 C 0.20816 0.18177 0.20816 0.18015 0.2092 0.18015 C 0.2092 0.18108 0.21025 0.182 0.21025 0.18362 C 0.21025 0.1827 0.21025 0.18177 0.21025 0.18108 C 0.21129 0.18108 0.21129 0.182 0.21129 0.1827 C 0.21233 0.1827 0.21233 0.182 0.21233 0.18108 C 0.21337 0.18108 0.21337 0.182 0.21337 0.1827 " pathEditMode="relative" rAng="0" ptsTypes="fffffffffffffffffff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9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25 C 0.004 -0.01388 0.01806 -0.02128 0.02292 -0.02128 C 0.054 -0.02128 0.08594 0.0969 0.08594 0.21507 C 0.08594 0.15541 0.10191 0.0969 0.11702 0.0969 C 0.13299 0.0969 0.14809 0.15633 0.14809 0.21507 C 0.14809 0.18547 0.15608 0.15541 0.16407 0.15541 C 0.17205 0.15541 0.18004 0.18478 0.18004 0.21507 C 0.18004 0.19981 0.18403 0.18547 0.18802 0.18547 C 0.19202 0.18547 0.19601 0.20074 0.19601 0.21507 C 0.19601 0.20744 0.19809 0.19981 0.2 0.19981 C 0.20104 0.19981 0.204 0.20744 0.204 0.21507 C 0.204 0.21114 0.20504 0.20744 0.20608 0.20744 C 0.20608 0.20837 0.20816 0.21114 0.20816 0.21507 C 0.20816 0.21299 0.20816 0.21114 0.2092 0.21114 C 0.2092 0.21207 0.21025 0.21322 0.21025 0.21507 C 0.21025 0.21392 0.21025 0.21299 0.21025 0.21207 C 0.21129 0.21207 0.21129 0.21322 0.21129 0.21415 C 0.21233 0.21415 0.21233 0.21322 0.21233 0.21207 C 0.21337 0.21207 0.21337 0.21322 0.21337 0.21415 " pathEditMode="relative" rAng="0" ptsTypes="fffffffffffffffffff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03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6705616" y="1071546"/>
            <a:ext cx="21526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Рисунок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86644" y="214290"/>
            <a:ext cx="157163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команда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214290"/>
            <a:ext cx="614366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помощью какого пункта меню можно сохранить рисунок?</a:t>
            </a:r>
            <a:endParaRPr lang="ru-RU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Вид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Файл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285720" y="1071546"/>
            <a:ext cx="1990740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Правка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2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pic>
        <p:nvPicPr>
          <p:cNvPr id="5131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52784">
            <a:off x="5948363" y="3582987"/>
            <a:ext cx="7953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58313" y="550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572528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72528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572528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5220072" y="6165304"/>
            <a:ext cx="1800200" cy="504056"/>
          </a:xfrm>
          <a:prstGeom prst="roundRect">
            <a:avLst/>
          </a:prstGeom>
          <a:solidFill>
            <a:srgbClr val="A758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3608E-6 C -0.00486 -0.01064 -0.02187 -0.02128 -0.0276 -0.02128 C -0.0651 -0.02128 -0.10364 0.14524 -0.10364 0.31175 C -0.10364 0.2278 -0.12274 0.14524 -0.14097 0.14524 C -0.16024 0.14524 -0.17847 0.22919 -0.17847 0.31175 C -0.17847 0.27035 -0.18802 0.2278 -0.19757 0.2278 C -0.20729 0.2278 -0.21684 0.2692 -0.21684 0.31175 C -0.21684 0.29047 -0.2217 0.27035 -0.22656 0.27035 C -0.23125 0.27035 -0.23611 0.29163 -0.23611 0.31175 C -0.23611 0.30111 -0.23871 0.29047 -0.24097 0.29047 C -0.24218 0.29047 -0.24566 0.30111 -0.24566 0.31175 C -0.24566 0.30643 -0.24704 0.30111 -0.24826 0.30111 C -0.24826 0.29972 -0.25069 0.30643 -0.25069 0.31175 C -0.25069 0.30897 -0.25069 0.30643 -0.25208 0.30643 C -0.25208 0.30782 -0.25329 0.30921 -0.25329 0.31175 C -0.25329 0.31036 -0.25329 0.30897 -0.25329 0.30782 C -0.25451 0.30782 -0.25451 0.30921 -0.25451 0.31059 C -0.25573 0.31059 -0.25573 0.30921 -0.25573 0.30782 C -0.25694 0.30782 -0.25694 0.30921 -0.25694 0.31059 " pathEditMode="relative" rAng="0" ptsTypes="fffffffffffffffffff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14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0213E-6 L -0.05729 -0.051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26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09114 -0.13043 C -0.11024 -0.15911 -0.14184 -0.18201 -0.17725 -0.19264 C -0.21753 -0.20583 -0.30434 -0.14315 -0.33576 -0.10731 L -0.41475 0.04371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81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0.05111 L -0.00226 -0.0090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21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6705616" y="1071546"/>
            <a:ext cx="21526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карандаш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86644" y="214290"/>
            <a:ext cx="157163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команда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214290"/>
            <a:ext cx="614366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инструмент нужно использовать  для закрашивания замкнутых объектов?</a:t>
            </a:r>
            <a:endParaRPr lang="ru-RU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кисть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заливка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285720" y="1071546"/>
            <a:ext cx="1990740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палитра цветов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2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pic>
        <p:nvPicPr>
          <p:cNvPr id="5131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52784">
            <a:off x="5948363" y="3582987"/>
            <a:ext cx="7953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58313" y="550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572528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72528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572528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5220072" y="6165304"/>
            <a:ext cx="1800200" cy="504056"/>
          </a:xfrm>
          <a:prstGeom prst="roundRect">
            <a:avLst/>
          </a:prstGeom>
          <a:solidFill>
            <a:srgbClr val="A758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3608E-6 C -0.00486 -0.01064 -0.02187 -0.02128 -0.0276 -0.02128 C -0.0651 -0.02128 -0.10364 0.14524 -0.10364 0.31175 C -0.10364 0.2278 -0.12274 0.14524 -0.14097 0.14524 C -0.16024 0.14524 -0.17847 0.22919 -0.17847 0.31175 C -0.17847 0.27035 -0.18802 0.2278 -0.19757 0.2278 C -0.20729 0.2278 -0.21684 0.2692 -0.21684 0.31175 C -0.21684 0.29047 -0.2217 0.27035 -0.22656 0.27035 C -0.23125 0.27035 -0.23611 0.29163 -0.23611 0.31175 C -0.23611 0.30111 -0.23871 0.29047 -0.24097 0.29047 C -0.24218 0.29047 -0.24566 0.30111 -0.24566 0.31175 C -0.24566 0.30643 -0.24704 0.30111 -0.24826 0.30111 C -0.24826 0.29972 -0.25069 0.30643 -0.25069 0.31175 C -0.25069 0.30897 -0.25069 0.30643 -0.25208 0.30643 C -0.25208 0.30782 -0.25329 0.30921 -0.25329 0.31175 C -0.25329 0.31036 -0.25329 0.30897 -0.25329 0.30782 C -0.25451 0.30782 -0.25451 0.30921 -0.25451 0.31059 C -0.25573 0.31059 -0.25573 0.30921 -0.25573 0.30782 C -0.25694 0.30782 -0.25694 0.30921 -0.25694 0.31059 " pathEditMode="relative" rAng="0" ptsTypes="fffffffffffffffffff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14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0213E-6 L -0.05729 -0.051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26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09114 -0.13043 C -0.11024 -0.15911 -0.14184 -0.18201 -0.17725 -0.19264 C -0.21753 -0.20583 -0.30434 -0.14315 -0.33576 -0.10731 L -0.41475 0.04371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81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0.05111 L -0.00226 -0.0090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21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214290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команда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214290"/>
            <a:ext cx="635798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инструмент  выглядит в виде баллончика с краской?</a:t>
            </a:r>
            <a:endParaRPr lang="ru-RU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роцесс 7"/>
          <p:cNvSpPr/>
          <p:nvPr/>
        </p:nvSpPr>
        <p:spPr>
          <a:xfrm>
            <a:off x="6715140" y="1071546"/>
            <a:ext cx="2143140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пипетка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1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214813"/>
            <a:ext cx="7953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4000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sp>
        <p:nvSpPr>
          <p:cNvPr id="9" name="Блок-схема: процесс 8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распылитель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ластик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85720" y="1071546"/>
            <a:ext cx="2000264" cy="6429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заливка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282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14282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5220072" y="6165304"/>
            <a:ext cx="1800200" cy="504056"/>
          </a:xfrm>
          <a:prstGeom prst="roundRect">
            <a:avLst/>
          </a:prstGeom>
          <a:solidFill>
            <a:srgbClr val="A758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014E-7 C 0.00295 -0.00648 0.01337 -0.01295 0.01702 -0.01295 C 0.04028 -0.01295 0.06407 0.0895 0.06407 0.19195 C 0.06407 0.14015 0.07604 0.0895 0.08733 0.0895 C 0.09931 0.0895 0.11059 0.14107 0.11059 0.19195 C 0.11059 0.16628 0.1165 0.14015 0.1224 0.14015 C 0.12848 0.14015 0.13438 0.16559 0.13438 0.19195 C 0.13438 0.17877 0.13733 0.16628 0.14028 0.16628 C 0.14341 0.16628 0.14636 0.17946 0.14636 0.19195 C 0.14636 0.18524 0.14792 0.17877 0.14931 0.17877 C 0.15 0.17877 0.15226 0.18524 0.15226 0.19195 C 0.15226 0.18848 0.15313 0.18524 0.15382 0.18524 C 0.15382 0.18617 0.15538 0.18848 0.15538 0.19195 C 0.15538 0.1901 0.15538 0.18848 0.15625 0.18848 C 0.15625 0.18941 0.15695 0.19033 0.15695 0.19195 C 0.15695 0.19103 0.15695 0.1901 0.15695 0.18941 C 0.15782 0.18941 0.15782 0.19033 0.15782 0.19103 C 0.15851 0.19103 0.15851 0.19033 0.15851 0.18941 C 0.15938 0.18941 0.15938 0.19033 0.15938 0.19103 " pathEditMode="relative" rAng="0" ptsTypes="fffffffffffffffffff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9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2192E-6 L 0.06805 -0.028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15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1249 L 0.09549 -0.16259 C 0.11441 -0.19589 0.14584 -0.21809 0.18004 -0.22433 C 0.21927 -0.2315 0.25226 -0.22086 0.27726 -0.19543 L 0.39584 -0.08349 " pathEditMode="relative" rAng="-463811" ptsTypes="FffFF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124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3423 L 2.5E-6 4.7548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833 C 0.004 -0.01481 0.01806 -0.02128 0.02292 -0.02128 C 0.054 -0.02128 0.08594 0.08117 0.08594 0.18362 C 0.08594 0.13182 0.10191 0.08117 0.11702 0.08117 C 0.13299 0.08117 0.14809 0.13274 0.14809 0.18362 C 0.14809 0.15795 0.15608 0.13182 0.16407 0.13182 C 0.17205 0.13182 0.18004 0.15726 0.18004 0.18362 C 0.18004 0.17044 0.18403 0.15795 0.18802 0.15795 C 0.19202 0.15795 0.19601 0.17113 0.19601 0.18362 C 0.19601 0.17691 0.19809 0.17044 0.2 0.17044 C 0.20104 0.17044 0.204 0.17691 0.204 0.18362 C 0.204 0.18015 0.20504 0.17691 0.20608 0.17691 C 0.20608 0.17784 0.20816 0.18015 0.20816 0.18362 C 0.20816 0.18177 0.20816 0.18015 0.2092 0.18015 C 0.2092 0.18108 0.21025 0.182 0.21025 0.18362 C 0.21025 0.1827 0.21025 0.18177 0.21025 0.18108 C 0.21129 0.18108 0.21129 0.182 0.21129 0.1827 C 0.21233 0.1827 0.21233 0.182 0.21233 0.18108 C 0.21337 0.18108 0.21337 0.182 0.21337 0.1827 " pathEditMode="relative" rAng="0" ptsTypes="fffffffffffffffffff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9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25 C 0.004 -0.01388 0.01806 -0.02128 0.02292 -0.02128 C 0.054 -0.02128 0.08594 0.0969 0.08594 0.21507 C 0.08594 0.15541 0.10191 0.0969 0.11702 0.0969 C 0.13299 0.0969 0.14809 0.15633 0.14809 0.21507 C 0.14809 0.18547 0.15608 0.15541 0.16407 0.15541 C 0.17205 0.15541 0.18004 0.18478 0.18004 0.21507 C 0.18004 0.19981 0.18403 0.18547 0.18802 0.18547 C 0.19202 0.18547 0.19601 0.20074 0.19601 0.21507 C 0.19601 0.20744 0.19809 0.19981 0.2 0.19981 C 0.20104 0.19981 0.204 0.20744 0.204 0.21507 C 0.204 0.21114 0.20504 0.20744 0.20608 0.20744 C 0.20608 0.20837 0.20816 0.21114 0.20816 0.21507 C 0.20816 0.21299 0.20816 0.21114 0.2092 0.21114 C 0.2092 0.21207 0.21025 0.21322 0.21025 0.21507 C 0.21025 0.21392 0.21025 0.21299 0.21025 0.21207 C 0.21129 0.21207 0.21129 0.21322 0.21129 0.21415 C 0.21233 0.21415 0.21233 0.21322 0.21233 0.21207 C 0.21337 0.21207 0.21337 0.21322 0.21337 0.21415 " pathEditMode="relative" rAng="0" ptsTypes="fffffffffffffffffff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03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612844"/>
            <a:ext cx="78929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.Историческая справка.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</a:p>
          <a:p>
            <a:pPr algn="just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Рисунок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всегда занимал очень важное место в жизни человека. Древние племена, не имевшие письменности,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рассказывают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о своей жизни при помощи наскальных рисунков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Люди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древности рисовали на любом доступном материале, поэтому  рисунки для них были очень важны. </a:t>
            </a:r>
          </a:p>
        </p:txBody>
      </p:sp>
    </p:spTree>
    <p:extLst>
      <p:ext uri="{BB962C8B-B14F-4D97-AF65-F5344CB8AC3E}">
        <p14:creationId xmlns:p14="http://schemas.microsoft.com/office/powerpoint/2010/main" val="15064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6705616" y="1071546"/>
            <a:ext cx="21526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Кисть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86644" y="214290"/>
            <a:ext cx="157163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команда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214290"/>
            <a:ext cx="614366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помощью какого инструмента </a:t>
            </a:r>
            <a:r>
              <a:rPr lang="ru-RU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</a:t>
            </a:r>
            <a:r>
              <a:rPr lang="kk-KZ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стереть объект?</a:t>
            </a:r>
            <a:endParaRPr lang="ru-RU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5" descr="C:\Documents and Settings\User\Рабочий стол\ТРИГГЕРЫ\Овчинникова\МК  4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714750"/>
            <a:ext cx="23749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/>
          <p:cNvSpPr/>
          <p:nvPr/>
        </p:nvSpPr>
        <p:spPr>
          <a:xfrm>
            <a:off x="457200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Заливка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428860" y="1071546"/>
            <a:ext cx="2000264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Ластик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285720" y="1071546"/>
            <a:ext cx="1990740" cy="64294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Распылитель</a:t>
            </a:r>
            <a:endParaRPr lang="ru-RU" sz="24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2" name="Picture 33" descr="C:\Documents and Settings\User\Рабочий стол\ТРИГГЕРЫ\Овчинникова\МК  4\сетк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3500438"/>
            <a:ext cx="3571900" cy="294480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</p:pic>
      <p:pic>
        <p:nvPicPr>
          <p:cNvPr id="5131" name="Picture 6" descr="C:\Documents and Settings\User\Рабочий стол\ТРИГГЕРЫ\Овчинникова\МК  4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941638"/>
            <a:ext cx="2286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User\Рабочий стол\ТРИГГЕРЫ\Овчинникова\МК  4\мяч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52784">
            <a:off x="5948363" y="3582987"/>
            <a:ext cx="7953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ап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58313" y="550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20" y="214290"/>
            <a:ext cx="50006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7" name="Овал 16"/>
          <p:cNvSpPr/>
          <p:nvPr/>
        </p:nvSpPr>
        <p:spPr>
          <a:xfrm>
            <a:off x="8572528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72528" y="2500306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572528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5220072" y="6165304"/>
            <a:ext cx="1800200" cy="504056"/>
          </a:xfrm>
          <a:prstGeom prst="roundRect">
            <a:avLst/>
          </a:prstGeom>
          <a:solidFill>
            <a:srgbClr val="A758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3608E-6 C -0.00486 -0.01064 -0.02187 -0.02128 -0.0276 -0.02128 C -0.0651 -0.02128 -0.10364 0.14524 -0.10364 0.31175 C -0.10364 0.2278 -0.12274 0.14524 -0.14097 0.14524 C -0.16024 0.14524 -0.17847 0.22919 -0.17847 0.31175 C -0.17847 0.27035 -0.18802 0.2278 -0.19757 0.2278 C -0.20729 0.2278 -0.21684 0.2692 -0.21684 0.31175 C -0.21684 0.29047 -0.2217 0.27035 -0.22656 0.27035 C -0.23125 0.27035 -0.23611 0.29163 -0.23611 0.31175 C -0.23611 0.30111 -0.23871 0.29047 -0.24097 0.29047 C -0.24218 0.29047 -0.24566 0.30111 -0.24566 0.31175 C -0.24566 0.30643 -0.24704 0.30111 -0.24826 0.30111 C -0.24826 0.29972 -0.25069 0.30643 -0.25069 0.31175 C -0.25069 0.30897 -0.25069 0.30643 -0.25208 0.30643 C -0.25208 0.30782 -0.25329 0.30921 -0.25329 0.31175 C -0.25329 0.31036 -0.25329 0.30897 -0.25329 0.30782 C -0.25451 0.30782 -0.25451 0.30921 -0.25451 0.31059 C -0.25573 0.31059 -0.25573 0.30921 -0.25573 0.30782 C -0.25694 0.30782 -0.25694 0.30921 -0.25694 0.31059 " pathEditMode="relative" rAng="0" ptsTypes="fffffffffffffffffff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14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0213E-6 L -0.05729 -0.051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26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09114 -0.13043 C -0.11024 -0.15911 -0.14184 -0.18201 -0.17725 -0.19264 C -0.21753 -0.20583 -0.30434 -0.14315 -0.33576 -0.10731 L -0.41475 0.04371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81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0.05111 L -0.00226 -0.0090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21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 rot="-1492967">
            <a:off x="778633" y="1512365"/>
            <a:ext cx="7740650" cy="250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492967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Молодцы!!!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3851275" y="5300663"/>
            <a:ext cx="1081088" cy="108108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7290" name="AutoShape 10"/>
          <p:cNvSpPr>
            <a:spLocks noChangeArrowheads="1"/>
          </p:cNvSpPr>
          <p:nvPr/>
        </p:nvSpPr>
        <p:spPr bwMode="auto">
          <a:xfrm>
            <a:off x="4859338" y="4797425"/>
            <a:ext cx="1081087" cy="108108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5940425" y="5300663"/>
            <a:ext cx="1081088" cy="108108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7292" name="AutoShape 12"/>
          <p:cNvSpPr>
            <a:spLocks noChangeArrowheads="1"/>
          </p:cNvSpPr>
          <p:nvPr/>
        </p:nvSpPr>
        <p:spPr bwMode="auto">
          <a:xfrm>
            <a:off x="6877050" y="4292600"/>
            <a:ext cx="1081088" cy="108108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7293" name="AutoShape 13"/>
          <p:cNvSpPr>
            <a:spLocks noChangeArrowheads="1"/>
          </p:cNvSpPr>
          <p:nvPr/>
        </p:nvSpPr>
        <p:spPr bwMode="auto">
          <a:xfrm>
            <a:off x="7524750" y="5373688"/>
            <a:ext cx="1081088" cy="108108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7885113" y="3068638"/>
            <a:ext cx="1081087" cy="108108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>
            <a:off x="3203575" y="5445125"/>
            <a:ext cx="1081088" cy="108108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7296" name="AutoShape 16"/>
          <p:cNvSpPr>
            <a:spLocks noChangeArrowheads="1"/>
          </p:cNvSpPr>
          <p:nvPr/>
        </p:nvSpPr>
        <p:spPr bwMode="auto">
          <a:xfrm>
            <a:off x="4787900" y="5445125"/>
            <a:ext cx="1081088" cy="108108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7297" name="AutoShape 17"/>
          <p:cNvSpPr>
            <a:spLocks noChangeArrowheads="1"/>
          </p:cNvSpPr>
          <p:nvPr/>
        </p:nvSpPr>
        <p:spPr bwMode="auto">
          <a:xfrm>
            <a:off x="5651500" y="4149725"/>
            <a:ext cx="1081088" cy="108108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6804025" y="5445125"/>
            <a:ext cx="1081088" cy="108108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7299" name="AutoShape 19"/>
          <p:cNvSpPr>
            <a:spLocks noChangeArrowheads="1"/>
          </p:cNvSpPr>
          <p:nvPr/>
        </p:nvSpPr>
        <p:spPr bwMode="auto">
          <a:xfrm>
            <a:off x="7885113" y="4365625"/>
            <a:ext cx="1081087" cy="108108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7300" name="AutoShape 20"/>
          <p:cNvSpPr>
            <a:spLocks noChangeArrowheads="1"/>
          </p:cNvSpPr>
          <p:nvPr/>
        </p:nvSpPr>
        <p:spPr bwMode="auto">
          <a:xfrm>
            <a:off x="6804025" y="3213100"/>
            <a:ext cx="1081088" cy="108108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44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7245E-6 L -0.42517 -0.37775 " pathEditMode="relative" ptsTypes="AA">
                                      <p:cBhvr>
                                        <p:cTn id="15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44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7083E-7 L -0.52361 -0.49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44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22253E-7 L -0.57882 -0.729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-3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44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43072E-7 L -0.50798 -0.571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-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744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6479E-7 L -0.42135 -0.729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-3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744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7388E-6 L -0.29531 -0.361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744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244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744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244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744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244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7284" grpId="0" animBg="1"/>
      <p:bldP spid="97285" grpId="0" animBg="1"/>
      <p:bldP spid="97290" grpId="0" animBg="1"/>
      <p:bldP spid="97291" grpId="0" animBg="1"/>
      <p:bldP spid="97292" grpId="0" animBg="1"/>
      <p:bldP spid="97293" grpId="0" animBg="1"/>
      <p:bldP spid="97294" grpId="0" animBg="1"/>
      <p:bldP spid="97295" grpId="0" animBg="1"/>
      <p:bldP spid="97296" grpId="0" animBg="1"/>
      <p:bldP spid="97297" grpId="0" animBg="1"/>
      <p:bldP spid="97298" grpId="0" animBg="1"/>
      <p:bldP spid="97299" grpId="0" animBg="1"/>
      <p:bldP spid="9730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Оценочный лист ученика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 в конце урока я хочу, чтобы вы оценили себя в оценочном листе.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243B-D40F-4762-BB0D-01A6AC1DFB5D}" type="slidenum">
              <a:rPr lang="ru-RU" smtClean="0"/>
              <a:pPr/>
              <a:t>53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619823"/>
            <a:ext cx="6647236" cy="36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967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4278_c05b4ff48e13d8df2b53b74a4dd0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914" y="0"/>
            <a:ext cx="9180913" cy="6858000"/>
          </a:xfrm>
        </p:spPr>
      </p:pic>
      <p:sp>
        <p:nvSpPr>
          <p:cNvPr id="1026" name="AutoShape 2" descr="F:\%D0%9A%D0%BE%D0%BD%D1%81%D0%BF%D0%B5%D0%BA%D1%82 %D1%83%D1%80%D0%BE%D0%BA%D0%B0 %D0%B8%D0%BD%D1%84%D0%BE%D1%80%D0%BC%D0%B0%D1%82%D0%B8%D0%BA%D0%B8 %D0%B4%D0%BB%D1%8F 3 %D0%BA%D0%BB%D0%B0%D1%81%D1%81%D0%B0_files\4278_c05b4ff48e13d8df2b53b74a4dd036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:\%D0%9A%D0%BE%D0%BD%D1%81%D0%BF%D0%B5%D0%BA%D1%82 %D1%83%D1%80%D0%BE%D0%BA%D0%B0 %D0%B8%D0%BD%D1%84%D0%BE%D1%80%D0%BC%D0%B0%D1%82%D0%B8%D0%BA%D0%B8 %D0%B4%D0%BB%D1%8F 3 %D0%BA%D0%BB%D0%B0%D1%81%D1%81%D0%B0_files\4278_c05b4ff48e13d8df2b53b74a4dd036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F:\%D0%9A%D0%BE%D0%BD%D1%81%D0%BF%D0%B5%D0%BA%D1%82 %D1%83%D1%80%D0%BE%D0%BA%D0%B0 %D0%B8%D0%BD%D1%84%D0%BE%D1%80%D0%BC%D0%B0%D1%82%D0%B8%D0%BA%D0%B8 %D0%B4%D0%BB%D1%8F 3 %D0%BA%D0%BB%D0%B0%D1%81%D1%81%D0%B0_files\4278_c05b4ff48e13d8df2b53b74a4dd036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6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1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6600"/>
                </a:solidFill>
              </a:rPr>
              <a:t>Сегодня на уроке вы узнаете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/>
            <a:r>
              <a:rPr lang="ru-RU" altLang="ru-RU" sz="3600" smtClean="0">
                <a:solidFill>
                  <a:srgbClr val="006666"/>
                </a:solidFill>
              </a:rPr>
              <a:t>Что такое компьютерная графика? </a:t>
            </a:r>
          </a:p>
          <a:p>
            <a:pPr marL="990600" lvl="1" indent="-533400" eaLnBrk="1" hangingPunct="1"/>
            <a:r>
              <a:rPr lang="ru-RU" altLang="ru-RU" sz="3600" smtClean="0">
                <a:solidFill>
                  <a:srgbClr val="006666"/>
                </a:solidFill>
              </a:rPr>
              <a:t>Графический редактор </a:t>
            </a:r>
            <a:r>
              <a:rPr lang="en-US" altLang="ru-RU" sz="3600" smtClean="0">
                <a:solidFill>
                  <a:srgbClr val="006666"/>
                </a:solidFill>
              </a:rPr>
              <a:t>Paint</a:t>
            </a:r>
            <a:r>
              <a:rPr lang="ru-RU" altLang="ru-RU" sz="3600" smtClean="0">
                <a:solidFill>
                  <a:srgbClr val="006666"/>
                </a:solidFill>
              </a:rPr>
              <a:t>.</a:t>
            </a:r>
          </a:p>
          <a:p>
            <a:pPr marL="990600" lvl="1" indent="-533400" eaLnBrk="1" hangingPunct="1"/>
            <a:r>
              <a:rPr lang="ru-RU" altLang="ru-RU" sz="3600" smtClean="0">
                <a:solidFill>
                  <a:srgbClr val="006666"/>
                </a:solidFill>
              </a:rPr>
              <a:t>Откуда взялось название </a:t>
            </a:r>
            <a:r>
              <a:rPr lang="en-US" altLang="ru-RU" sz="3600" smtClean="0">
                <a:solidFill>
                  <a:srgbClr val="006666"/>
                </a:solidFill>
              </a:rPr>
              <a:t>Paint</a:t>
            </a:r>
            <a:r>
              <a:rPr lang="ru-RU" altLang="ru-RU" sz="3600" smtClean="0">
                <a:solidFill>
                  <a:srgbClr val="006666"/>
                </a:solidFill>
              </a:rPr>
              <a:t>? </a:t>
            </a:r>
          </a:p>
          <a:p>
            <a:pPr marL="990600" lvl="1" indent="-533400" eaLnBrk="1" hangingPunct="1"/>
            <a:r>
              <a:rPr lang="ru-RU" altLang="ru-RU" sz="3600" smtClean="0">
                <a:solidFill>
                  <a:srgbClr val="006666"/>
                </a:solidFill>
              </a:rPr>
              <a:t>Как запустить </a:t>
            </a:r>
            <a:r>
              <a:rPr lang="en-US" altLang="ru-RU" sz="3600" smtClean="0">
                <a:solidFill>
                  <a:srgbClr val="006666"/>
                </a:solidFill>
              </a:rPr>
              <a:t>Paint</a:t>
            </a:r>
            <a:r>
              <a:rPr lang="ru-RU" altLang="ru-RU" sz="3600" smtClean="0">
                <a:solidFill>
                  <a:srgbClr val="006666"/>
                </a:solidFill>
              </a:rPr>
              <a:t>?</a:t>
            </a:r>
          </a:p>
          <a:p>
            <a:pPr marL="990600" lvl="1" indent="-533400" eaLnBrk="1" hangingPunct="1"/>
            <a:r>
              <a:rPr lang="ru-RU" altLang="ru-RU" sz="3600" smtClean="0">
                <a:solidFill>
                  <a:srgbClr val="006666"/>
                </a:solidFill>
              </a:rPr>
              <a:t>Окно редактора </a:t>
            </a:r>
            <a:r>
              <a:rPr lang="en-US" altLang="ru-RU" sz="3600" smtClean="0">
                <a:solidFill>
                  <a:srgbClr val="006666"/>
                </a:solidFill>
              </a:rPr>
              <a:t>Paint</a:t>
            </a:r>
            <a:r>
              <a:rPr lang="ru-RU" altLang="ru-RU" sz="3600" smtClean="0">
                <a:solidFill>
                  <a:srgbClr val="006666"/>
                </a:solidFill>
              </a:rPr>
              <a:t>.</a:t>
            </a:r>
          </a:p>
          <a:p>
            <a:pPr marL="990600" lvl="1" indent="-533400" eaLnBrk="1" hangingPunct="1"/>
            <a:r>
              <a:rPr lang="ru-RU" altLang="ru-RU" sz="3600" smtClean="0">
                <a:solidFill>
                  <a:srgbClr val="006666"/>
                </a:solidFill>
              </a:rPr>
              <a:t>Инструменты </a:t>
            </a:r>
            <a:r>
              <a:rPr lang="en-US" altLang="ru-RU" sz="3600" smtClean="0">
                <a:solidFill>
                  <a:srgbClr val="006666"/>
                </a:solidFill>
              </a:rPr>
              <a:t>Paint</a:t>
            </a:r>
            <a:r>
              <a:rPr lang="ru-RU" altLang="ru-RU" sz="3600" smtClean="0">
                <a:solidFill>
                  <a:srgbClr val="0066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1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FF"/>
                </a:solidFill>
              </a:rPr>
              <a:t>Компьютерная графика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29600" cy="21859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smtClean="0"/>
              <a:t> - это раздел информатики, занимающийся проблемами «рисования» на компьютере с помощью разных программ</a:t>
            </a:r>
          </a:p>
        </p:txBody>
      </p:sp>
      <p:pic>
        <p:nvPicPr>
          <p:cNvPr id="10244" name="Picture 4" descr="p84_mo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565400"/>
            <a:ext cx="5435600" cy="3981450"/>
          </a:xfrm>
        </p:spPr>
      </p:pic>
      <p:pic>
        <p:nvPicPr>
          <p:cNvPr id="5" name="Picture 6" descr="еж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5368">
            <a:off x="323850" y="2663825"/>
            <a:ext cx="1428750" cy="16573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10" descr="Безымя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778">
            <a:off x="7053263" y="4246563"/>
            <a:ext cx="1944687" cy="17145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75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1097</Words>
  <Application>Microsoft Office PowerPoint</Application>
  <PresentationFormat>Экран (4:3)</PresentationFormat>
  <Paragraphs>289</Paragraphs>
  <Slides>54</Slides>
  <Notes>4</Notes>
  <HiddenSlides>0</HiddenSlides>
  <MMClips>15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76" baseType="lpstr">
      <vt:lpstr>Arial</vt:lpstr>
      <vt:lpstr>Calibri</vt:lpstr>
      <vt:lpstr>Comic Sans MS</vt:lpstr>
      <vt:lpstr>Estrangelo Edessa</vt:lpstr>
      <vt:lpstr>Garamond</vt:lpstr>
      <vt:lpstr>Georgia</vt:lpstr>
      <vt:lpstr>Monotype Corsiva</vt:lpstr>
      <vt:lpstr>Sylfaen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Тема Office</vt:lpstr>
      <vt:lpstr>2_Тема Office</vt:lpstr>
      <vt:lpstr>3_Тема Office</vt:lpstr>
      <vt:lpstr>5_Тема Office</vt:lpstr>
      <vt:lpstr>6_Тема Office</vt:lpstr>
      <vt:lpstr>7_Тема Office</vt:lpstr>
      <vt:lpstr>Точечный рисунок</vt:lpstr>
      <vt:lpstr>Урок по информатике в 5 классе</vt:lpstr>
      <vt:lpstr>Инструктаж  по  ТБ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на уроке вы узнаете</vt:lpstr>
      <vt:lpstr>Компьютерная графика</vt:lpstr>
      <vt:lpstr>Что такое графика? </vt:lpstr>
      <vt:lpstr>Презентация PowerPoint</vt:lpstr>
      <vt:lpstr>Презентация PowerPoint</vt:lpstr>
      <vt:lpstr>Презентация PowerPoint</vt:lpstr>
      <vt:lpstr>Одной из таких программ,  с помощью которой мы создаем  рисунки на компьютере, является графический редактор Paint</vt:lpstr>
      <vt:lpstr>Ракурс в историю </vt:lpstr>
      <vt:lpstr>Презентация PowerPoint</vt:lpstr>
      <vt:lpstr>Презентация PowerPoint</vt:lpstr>
      <vt:lpstr>Презентация PowerPoint</vt:lpstr>
      <vt:lpstr>ФИЗМИНУТКА</vt:lpstr>
      <vt:lpstr>Презентация PowerPoint</vt:lpstr>
      <vt:lpstr>Запуск графического редактора Paint </vt:lpstr>
      <vt:lpstr>Презентация PowerPoint</vt:lpstr>
      <vt:lpstr>Освоение инструментов рисования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работа №1</vt:lpstr>
      <vt:lpstr>Презентация PowerPoint</vt:lpstr>
      <vt:lpstr>Разминка «Отгадай-ка!!!»</vt:lpstr>
      <vt:lpstr>Разминка « Отгадай-ка»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Оценочный лист ученика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«Графический редактор»  Урок №22 Тема урока: Обобщение и систематизация знаний учащихся  по теме «Графический редактор»</dc:title>
  <dc:creator>Светлана</dc:creator>
  <cp:lastModifiedBy>1</cp:lastModifiedBy>
  <cp:revision>116</cp:revision>
  <dcterms:created xsi:type="dcterms:W3CDTF">2014-03-27T14:47:21Z</dcterms:created>
  <dcterms:modified xsi:type="dcterms:W3CDTF">2023-10-17T14:55:50Z</dcterms:modified>
</cp:coreProperties>
</file>