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8" r:id="rId2"/>
    <p:sldId id="270" r:id="rId3"/>
    <p:sldId id="261" r:id="rId4"/>
    <p:sldId id="260" r:id="rId5"/>
    <p:sldId id="259" r:id="rId6"/>
    <p:sldId id="262" r:id="rId7"/>
    <p:sldId id="275" r:id="rId8"/>
    <p:sldId id="272" r:id="rId9"/>
    <p:sldId id="284" r:id="rId10"/>
    <p:sldId id="266" r:id="rId11"/>
    <p:sldId id="271" r:id="rId12"/>
    <p:sldId id="267" r:id="rId13"/>
    <p:sldId id="268" r:id="rId14"/>
    <p:sldId id="281" r:id="rId15"/>
    <p:sldId id="273" r:id="rId16"/>
    <p:sldId id="282" r:id="rId17"/>
    <p:sldId id="283" r:id="rId18"/>
    <p:sldId id="276" r:id="rId19"/>
    <p:sldId id="277" r:id="rId20"/>
    <p:sldId id="257" r:id="rId21"/>
    <p:sldId id="280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17868-5395-407B-8FC5-03401BD1AA40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37823-6EF9-4A44-9CB9-26647B2EA1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1066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4D847D-96BB-45DF-B4A1-8F894B1D74A6}" type="slidenum">
              <a:rPr lang="ru-RU"/>
              <a:pPr/>
              <a:t>15</a:t>
            </a:fld>
            <a:endParaRPr lang="ru-RU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4038600" cy="20748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828800"/>
            <a:ext cx="4038600" cy="20748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056063"/>
            <a:ext cx="4038600" cy="20748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056063"/>
            <a:ext cx="4038600" cy="20748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2EDD0-2897-4FB3-A3C4-00F3094F9C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3607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A46BE5C-7536-45B8-8275-710E2393D48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0264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BA60B-7CA5-4DF8-AACE-9CAEB087F3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&#1092;&#1080;&#1079;&#1084;&#1080;&#1085;&#1091;&#1090;&#1082;&#1072;%205.mp4" TargetMode="Externa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3024335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Урок по теме «Группы крови. Переливание»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dirty="0" smtClean="0"/>
              <a:t>8 класс</a:t>
            </a:r>
          </a:p>
          <a:p>
            <a:r>
              <a:rPr lang="ru-RU" dirty="0" smtClean="0"/>
              <a:t>Январь 2018 год</a:t>
            </a:r>
          </a:p>
          <a:p>
            <a:r>
              <a:rPr lang="ru-RU" dirty="0" smtClean="0"/>
              <a:t>Учитель Чернакова Нина Евгеньевна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4990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4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533400"/>
            <a:ext cx="8229600" cy="808038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chemeClr val="tx1"/>
                </a:solidFill>
              </a:rPr>
              <a:t>ЗАЩИТА ОТ ИНФЕКЦИИ</a:t>
            </a:r>
          </a:p>
        </p:txBody>
      </p:sp>
      <p:pic>
        <p:nvPicPr>
          <p:cNvPr id="11267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284294"/>
            <a:ext cx="8501122" cy="4787912"/>
          </a:xfrm>
          <a:noFill/>
        </p:spPr>
      </p:pic>
    </p:spTree>
    <p:extLst>
      <p:ext uri="{BB962C8B-B14F-4D97-AF65-F5344CB8AC3E}">
        <p14:creationId xmlns:p14="http://schemas.microsoft.com/office/powerpoint/2010/main" xmlns="" val="314167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sz="3000" b="1" i="1">
                <a:solidFill>
                  <a:schemeClr val="tx1"/>
                </a:solidFill>
              </a:rPr>
              <a:t>Воспаление – защитная реакция организма против инфекций</a:t>
            </a:r>
          </a:p>
        </p:txBody>
      </p:sp>
      <p:pic>
        <p:nvPicPr>
          <p:cNvPr id="5580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2000" contrast="48000"/>
          </a:blip>
          <a:srcRect/>
          <a:stretch>
            <a:fillRect/>
          </a:stretch>
        </p:blipFill>
        <p:spPr>
          <a:xfrm>
            <a:off x="323850" y="1196975"/>
            <a:ext cx="8640763" cy="5472113"/>
          </a:xfrm>
          <a:noFill/>
          <a:ln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8080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dirty="0" smtClean="0">
                <a:solidFill>
                  <a:schemeClr val="tx1"/>
                </a:solidFill>
              </a:rPr>
              <a:t>ОБРАЗОВАНИЕ КРОВЯНОГО СГУСТКА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растворимый белок фибриноген при разрушении ( и под действием солей кальция) превращается в фибрин – нерастворимый белок</a:t>
            </a:r>
            <a:endParaRPr lang="ru-RU" sz="2800" dirty="0" smtClean="0">
              <a:solidFill>
                <a:schemeClr val="tx1"/>
              </a:solidFill>
            </a:endParaRPr>
          </a:p>
        </p:txBody>
      </p:sp>
      <p:pic>
        <p:nvPicPr>
          <p:cNvPr id="921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4775" y="1828800"/>
            <a:ext cx="6392863" cy="4302125"/>
          </a:xfrm>
          <a:noFill/>
        </p:spPr>
      </p:pic>
      <p:sp>
        <p:nvSpPr>
          <p:cNvPr id="9220" name="Rectangle 7"/>
          <p:cNvSpPr>
            <a:spLocks noChangeArrowheads="1"/>
          </p:cNvSpPr>
          <p:nvPr/>
        </p:nvSpPr>
        <p:spPr bwMode="auto">
          <a:xfrm>
            <a:off x="1547813" y="6308725"/>
            <a:ext cx="5832475" cy="4333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ФИБРИН ОКРУЖАЕТ ЗАХВАЧЕННЫЕ ЭРИТРОЦИТЫ</a:t>
            </a:r>
          </a:p>
        </p:txBody>
      </p:sp>
    </p:spTree>
    <p:extLst>
      <p:ext uri="{BB962C8B-B14F-4D97-AF65-F5344CB8AC3E}">
        <p14:creationId xmlns:p14="http://schemas.microsoft.com/office/powerpoint/2010/main" xmlns="" val="428142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39737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Гемофилия.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57752" y="908050"/>
            <a:ext cx="4286248" cy="59499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b="1" dirty="0"/>
              <a:t>    </a:t>
            </a:r>
            <a:r>
              <a:rPr lang="ru-RU" sz="2400" dirty="0"/>
              <a:t>наследственное заболевание, характеризующееся пожизненным нарушением механизма свертывания крови. В 80% случаев это обусловлено отсутствием или недостаточностью  антигемофилического глобулина в плазме крови. В результате время свертывания крови удлиняется и больные страдают от сильных кровотечений даже после минимальных травм. </a:t>
            </a:r>
            <a:r>
              <a:rPr lang="ru-RU" sz="2400" dirty="0" err="1" smtClean="0">
                <a:hlinkClick r:id="rId2" action="ppaction://hlinkfile"/>
              </a:rPr>
              <a:t>физминутка</a:t>
            </a:r>
            <a:r>
              <a:rPr lang="ru-RU" sz="2400" dirty="0" smtClean="0">
                <a:hlinkClick r:id="rId2" action="ppaction://hlinkfile"/>
              </a:rPr>
              <a:t> 5.</a:t>
            </a:r>
            <a:r>
              <a:rPr lang="en-US" sz="2400" dirty="0" smtClean="0">
                <a:hlinkClick r:id="rId2" action="ppaction://hlinkfile"/>
              </a:rPr>
              <a:t>mp4</a:t>
            </a:r>
            <a:endParaRPr lang="ru-RU" sz="2400" dirty="0"/>
          </a:p>
        </p:txBody>
      </p:sp>
      <p:pic>
        <p:nvPicPr>
          <p:cNvPr id="63492" name="Picture 2" descr="C:\Documents and Settings\1\Рабочий стол\artlib_gallery-23929-b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125538"/>
            <a:ext cx="4543428" cy="5040312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xmlns="" val="129058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слова пауз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157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76200"/>
          </a:xfrm>
        </p:spPr>
        <p:txBody>
          <a:bodyPr>
            <a:normAutofit fontScale="90000"/>
          </a:bodyPr>
          <a:lstStyle/>
          <a:p>
            <a:pPr algn="ctr"/>
            <a:endParaRPr lang="ru-RU" sz="32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2195513" y="188913"/>
            <a:ext cx="4876800" cy="692150"/>
          </a:xfrm>
          <a:prstGeom prst="rect">
            <a:avLst/>
          </a:prstGeom>
          <a:solidFill>
            <a:srgbClr val="FFCC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/>
              <a:t>ИММУНИТЕТ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755650" y="1341438"/>
            <a:ext cx="3733800" cy="914400"/>
          </a:xfrm>
          <a:prstGeom prst="rect">
            <a:avLst/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/>
              <a:t>естественный</a:t>
            </a: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5364163" y="1341438"/>
            <a:ext cx="3200400" cy="914400"/>
          </a:xfrm>
          <a:prstGeom prst="rect">
            <a:avLst/>
          </a:prstGeom>
          <a:solidFill>
            <a:srgbClr val="FFCC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/>
              <a:t>искусственный</a:t>
            </a: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179388" y="2781300"/>
            <a:ext cx="2438400" cy="3887788"/>
          </a:xfrm>
          <a:prstGeom prst="rect">
            <a:avLst/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/>
              <a:t>врожденный</a:t>
            </a:r>
          </a:p>
          <a:p>
            <a:pPr algn="ctr"/>
            <a:r>
              <a:rPr lang="ru-RU" sz="2800" b="1"/>
              <a:t>(пассивный) -</a:t>
            </a:r>
          </a:p>
          <a:p>
            <a:pPr algn="ctr"/>
            <a:r>
              <a:rPr lang="ru-RU" sz="2800" b="1" i="1">
                <a:solidFill>
                  <a:srgbClr val="336600"/>
                </a:solidFill>
              </a:rPr>
              <a:t>наследуется</a:t>
            </a:r>
          </a:p>
          <a:p>
            <a:pPr algn="ctr"/>
            <a:r>
              <a:rPr lang="ru-RU" sz="2800" b="1" i="1">
                <a:solidFill>
                  <a:srgbClr val="336600"/>
                </a:solidFill>
              </a:rPr>
              <a:t>ребенком от </a:t>
            </a:r>
          </a:p>
          <a:p>
            <a:pPr algn="ctr"/>
            <a:r>
              <a:rPr lang="ru-RU" sz="2800" b="1" i="1">
                <a:solidFill>
                  <a:srgbClr val="336600"/>
                </a:solidFill>
              </a:rPr>
              <a:t>матери</a:t>
            </a: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2786063" y="2781300"/>
            <a:ext cx="2209800" cy="3887788"/>
          </a:xfrm>
          <a:prstGeom prst="rect">
            <a:avLst/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/>
              <a:t>приобретен-</a:t>
            </a:r>
          </a:p>
          <a:p>
            <a:pPr algn="ctr"/>
            <a:r>
              <a:rPr lang="ru-RU" sz="2800" b="1"/>
              <a:t>ный</a:t>
            </a:r>
          </a:p>
          <a:p>
            <a:pPr algn="ctr"/>
            <a:r>
              <a:rPr lang="ru-RU" sz="2800" b="1"/>
              <a:t>(активный) -</a:t>
            </a:r>
          </a:p>
          <a:p>
            <a:pPr algn="ctr"/>
            <a:r>
              <a:rPr lang="ru-RU" sz="2800" b="1" i="1">
                <a:solidFill>
                  <a:srgbClr val="336600"/>
                </a:solidFill>
              </a:rPr>
              <a:t>появляется </a:t>
            </a:r>
          </a:p>
          <a:p>
            <a:pPr algn="ctr"/>
            <a:r>
              <a:rPr lang="ru-RU" sz="2800" b="1" i="1">
                <a:solidFill>
                  <a:srgbClr val="336600"/>
                </a:solidFill>
              </a:rPr>
              <a:t>после </a:t>
            </a:r>
          </a:p>
          <a:p>
            <a:pPr algn="ctr"/>
            <a:r>
              <a:rPr lang="ru-RU" sz="2800" b="1" i="1">
                <a:solidFill>
                  <a:srgbClr val="336600"/>
                </a:solidFill>
              </a:rPr>
              <a:t>перене-</a:t>
            </a:r>
          </a:p>
          <a:p>
            <a:pPr algn="ctr"/>
            <a:r>
              <a:rPr lang="ru-RU" sz="2800" b="1" i="1">
                <a:solidFill>
                  <a:srgbClr val="336600"/>
                </a:solidFill>
              </a:rPr>
              <a:t>сенного </a:t>
            </a:r>
          </a:p>
          <a:p>
            <a:pPr algn="ctr"/>
            <a:r>
              <a:rPr lang="ru-RU" sz="2800" b="1" i="1">
                <a:solidFill>
                  <a:srgbClr val="336600"/>
                </a:solidFill>
              </a:rPr>
              <a:t>заболевания</a:t>
            </a: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5165725" y="2781300"/>
            <a:ext cx="1828800" cy="3887788"/>
          </a:xfrm>
          <a:prstGeom prst="rect">
            <a:avLst/>
          </a:prstGeom>
          <a:solidFill>
            <a:srgbClr val="FFCC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600" b="1"/>
              <a:t>активный –</a:t>
            </a:r>
          </a:p>
          <a:p>
            <a:pPr algn="ctr"/>
            <a:r>
              <a:rPr lang="ru-RU" sz="2600" b="1" i="1">
                <a:solidFill>
                  <a:srgbClr val="006600"/>
                </a:solidFill>
              </a:rPr>
              <a:t>появляется </a:t>
            </a:r>
          </a:p>
          <a:p>
            <a:pPr algn="ctr"/>
            <a:r>
              <a:rPr lang="ru-RU" sz="2600" b="1" i="1">
                <a:solidFill>
                  <a:srgbClr val="006600"/>
                </a:solidFill>
              </a:rPr>
              <a:t>после </a:t>
            </a:r>
          </a:p>
          <a:p>
            <a:pPr algn="ctr"/>
            <a:r>
              <a:rPr lang="ru-RU" sz="2600" b="1" i="1">
                <a:solidFill>
                  <a:srgbClr val="006600"/>
                </a:solidFill>
              </a:rPr>
              <a:t>прививки,</a:t>
            </a:r>
          </a:p>
          <a:p>
            <a:pPr algn="ctr"/>
            <a:r>
              <a:rPr lang="ru-RU" sz="2600" b="1" i="1">
                <a:solidFill>
                  <a:srgbClr val="006600"/>
                </a:solidFill>
              </a:rPr>
              <a:t> т.е.</a:t>
            </a:r>
          </a:p>
          <a:p>
            <a:pPr algn="ctr"/>
            <a:r>
              <a:rPr lang="ru-RU" sz="2600" b="1" i="1">
                <a:solidFill>
                  <a:srgbClr val="006600"/>
                </a:solidFill>
              </a:rPr>
              <a:t> введения</a:t>
            </a:r>
          </a:p>
          <a:p>
            <a:pPr algn="ctr"/>
            <a:r>
              <a:rPr lang="ru-RU" sz="2600" b="1" i="1">
                <a:solidFill>
                  <a:srgbClr val="006600"/>
                </a:solidFill>
              </a:rPr>
              <a:t>вакцины</a:t>
            </a: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7092950" y="2781300"/>
            <a:ext cx="1871663" cy="3887788"/>
          </a:xfrm>
          <a:prstGeom prst="rect">
            <a:avLst/>
          </a:prstGeom>
          <a:solidFill>
            <a:srgbClr val="FFCC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600" b="1"/>
              <a:t>Пассивный</a:t>
            </a:r>
          </a:p>
          <a:p>
            <a:pPr algn="ctr"/>
            <a:r>
              <a:rPr lang="ru-RU" sz="2600" b="1"/>
              <a:t> –</a:t>
            </a:r>
          </a:p>
          <a:p>
            <a:pPr algn="ctr"/>
            <a:r>
              <a:rPr lang="ru-RU" sz="2600" b="1" i="1">
                <a:solidFill>
                  <a:srgbClr val="006600"/>
                </a:solidFill>
              </a:rPr>
              <a:t>появляется </a:t>
            </a:r>
          </a:p>
          <a:p>
            <a:pPr algn="ctr"/>
            <a:r>
              <a:rPr lang="ru-RU" sz="2600" b="1" i="1">
                <a:solidFill>
                  <a:srgbClr val="006600"/>
                </a:solidFill>
              </a:rPr>
              <a:t>При</a:t>
            </a:r>
          </a:p>
          <a:p>
            <a:pPr algn="ctr"/>
            <a:r>
              <a:rPr lang="ru-RU" sz="2600" b="1" i="1">
                <a:solidFill>
                  <a:srgbClr val="006600"/>
                </a:solidFill>
              </a:rPr>
              <a:t> действии </a:t>
            </a:r>
          </a:p>
          <a:p>
            <a:pPr algn="ctr"/>
            <a:r>
              <a:rPr lang="ru-RU" sz="2600" b="1" i="1">
                <a:solidFill>
                  <a:srgbClr val="006600"/>
                </a:solidFill>
              </a:rPr>
              <a:t>лечебной </a:t>
            </a:r>
          </a:p>
          <a:p>
            <a:pPr algn="ctr"/>
            <a:r>
              <a:rPr lang="ru-RU" sz="2600" b="1" i="1">
                <a:solidFill>
                  <a:srgbClr val="006600"/>
                </a:solidFill>
              </a:rPr>
              <a:t>сыворотки</a:t>
            </a:r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 flipH="1">
            <a:off x="2590800" y="908050"/>
            <a:ext cx="20574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>
            <a:off x="4648200" y="908050"/>
            <a:ext cx="22860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20" name="Line 12"/>
          <p:cNvSpPr>
            <a:spLocks noChangeShapeType="1"/>
          </p:cNvSpPr>
          <p:nvPr/>
        </p:nvSpPr>
        <p:spPr bwMode="auto">
          <a:xfrm flipH="1">
            <a:off x="1295400" y="2276475"/>
            <a:ext cx="1295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21" name="Line 13"/>
          <p:cNvSpPr>
            <a:spLocks noChangeShapeType="1"/>
          </p:cNvSpPr>
          <p:nvPr/>
        </p:nvSpPr>
        <p:spPr bwMode="auto">
          <a:xfrm>
            <a:off x="2590800" y="2276475"/>
            <a:ext cx="1447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22" name="Line 14"/>
          <p:cNvSpPr>
            <a:spLocks noChangeShapeType="1"/>
          </p:cNvSpPr>
          <p:nvPr/>
        </p:nvSpPr>
        <p:spPr bwMode="auto">
          <a:xfrm flipH="1">
            <a:off x="6026150" y="2276475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23" name="Line 15"/>
          <p:cNvSpPr>
            <a:spLocks noChangeShapeType="1"/>
          </p:cNvSpPr>
          <p:nvPr/>
        </p:nvSpPr>
        <p:spPr bwMode="auto">
          <a:xfrm>
            <a:off x="7092950" y="2276475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Лаковая»кровь</a:t>
            </a:r>
            <a:endParaRPr lang="ru-RU" dirty="0"/>
          </a:p>
        </p:txBody>
      </p:sp>
      <p:pic>
        <p:nvPicPr>
          <p:cNvPr id="3074" name="Picture 2" descr="C:\Users\chernakova\Desktop\Hemolysis_eritrocitov-620x465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85861"/>
            <a:ext cx="7715304" cy="45720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000768"/>
            <a:ext cx="8786842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Гемолиз –разрушение эритроцитов, гемоглобин выходит в плазму, кровь - прозрачная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1614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Синяк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http://omaske.ru/wp-content/uploads/2015/02/sinyak-pod-glaz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4357685" cy="3981445"/>
          </a:xfrm>
          <a:prstGeom prst="rect">
            <a:avLst/>
          </a:prstGeom>
          <a:noFill/>
        </p:spPr>
      </p:pic>
      <p:pic>
        <p:nvPicPr>
          <p:cNvPr id="9222" name="Picture 6" descr="http://glazzdorov.ru/wp-content/uploads/2016/11/sinyaki-pod-glazami-kakaya-maz-vam-pomozhet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643050"/>
            <a:ext cx="4071998" cy="40449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3414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>Группа крови -</a:t>
            </a:r>
            <a:r>
              <a:rPr lang="en-US" sz="4000" smtClean="0"/>
              <a:t/>
            </a:r>
            <a:br>
              <a:rPr lang="en-US" sz="4000" smtClean="0"/>
            </a:br>
            <a:r>
              <a:rPr lang="ru-RU" sz="2400" smtClean="0"/>
              <a:t>индивидуальная иммунологическая характеристика крови, различающаяся у особей одного вида наличием или отсутствием определённых антигенов (агглютиногены) в эритроцитах и антител (агглютинины) в плазме крови.</a:t>
            </a:r>
          </a:p>
        </p:txBody>
      </p:sp>
      <p:graphicFrame>
        <p:nvGraphicFramePr>
          <p:cNvPr id="243876" name="Group 164"/>
          <p:cNvGraphicFramePr>
            <a:graphicFrameLocks noGrp="1"/>
          </p:cNvGraphicFramePr>
          <p:nvPr>
            <p:ph type="tbl" idx="1"/>
          </p:nvPr>
        </p:nvGraphicFramePr>
        <p:xfrm>
          <a:off x="755650" y="3141663"/>
          <a:ext cx="7702550" cy="3340736"/>
        </p:xfrm>
        <a:graphic>
          <a:graphicData uri="http://schemas.openxmlformats.org/drawingml/2006/table">
            <a:tbl>
              <a:tblPr/>
              <a:tblGrid>
                <a:gridCol w="2566988"/>
                <a:gridCol w="2568575"/>
                <a:gridCol w="2566987"/>
              </a:tblGrid>
              <a:tr h="142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Группа крови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Агглютинины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Агглютиноген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6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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II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6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III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IV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0908" name="AutoShape 15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85113" y="692150"/>
            <a:ext cx="431800" cy="215900"/>
          </a:xfrm>
          <a:prstGeom prst="actionButtonForwardNex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43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smtClean="0"/>
              <a:t>    Переливание крови</a:t>
            </a:r>
            <a:br>
              <a:rPr lang="ru-RU" sz="4000" smtClean="0"/>
            </a:br>
            <a:r>
              <a:rPr lang="ru-RU" sz="3600" smtClean="0">
                <a:solidFill>
                  <a:srgbClr val="FF3300"/>
                </a:solidFill>
              </a:rPr>
              <a:t>Донор</a:t>
            </a:r>
            <a:r>
              <a:rPr lang="ru-RU" sz="3600" smtClean="0"/>
              <a:t>-                        </a:t>
            </a:r>
            <a:r>
              <a:rPr lang="ru-RU" sz="3600" smtClean="0">
                <a:solidFill>
                  <a:schemeClr val="accent2"/>
                </a:solidFill>
              </a:rPr>
              <a:t>Реципиент</a:t>
            </a:r>
            <a:r>
              <a:rPr lang="ru-RU" sz="3600" smtClean="0"/>
              <a:t>-</a:t>
            </a:r>
            <a:r>
              <a:rPr lang="ru-RU" sz="4000" smtClean="0"/>
              <a:t/>
            </a:r>
            <a:br>
              <a:rPr lang="ru-RU" sz="4000" smtClean="0"/>
            </a:br>
            <a:r>
              <a:rPr lang="ru-RU" sz="2400" smtClean="0"/>
              <a:t>человек, дающий кровь                  человек, получивший</a:t>
            </a:r>
            <a:br>
              <a:rPr lang="ru-RU" sz="2400" smtClean="0"/>
            </a:br>
            <a:r>
              <a:rPr lang="ru-RU" sz="2400" smtClean="0"/>
              <a:t>для переливания                              кровь для переливания</a:t>
            </a:r>
            <a:endParaRPr lang="ru-RU" sz="4000" smtClean="0"/>
          </a:p>
        </p:txBody>
      </p:sp>
      <p:sp>
        <p:nvSpPr>
          <p:cNvPr id="2519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                                    </a:t>
            </a:r>
            <a:r>
              <a:rPr lang="en-US" smtClean="0">
                <a:solidFill>
                  <a:srgbClr val="FF3300"/>
                </a:solidFill>
              </a:rPr>
              <a:t>I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                                     </a:t>
            </a:r>
            <a:r>
              <a:rPr lang="en-US" smtClean="0">
                <a:solidFill>
                  <a:srgbClr val="FF3300"/>
                </a:solidFill>
              </a:rPr>
              <a:t>I</a:t>
            </a:r>
          </a:p>
          <a:p>
            <a:pPr eaLnBrk="1" hangingPunct="1">
              <a:buFontTx/>
              <a:buNone/>
            </a:pPr>
            <a:r>
              <a:rPr lang="en-US" smtClean="0"/>
              <a:t>                </a:t>
            </a:r>
            <a:r>
              <a:rPr lang="en-US" smtClean="0">
                <a:solidFill>
                  <a:srgbClr val="FF3300"/>
                </a:solidFill>
              </a:rPr>
              <a:t>II        II               III         III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rgbClr val="FF3300"/>
                </a:solidFill>
              </a:rPr>
              <a:t>                                    IV</a:t>
            </a:r>
          </a:p>
          <a:p>
            <a:pPr eaLnBrk="1" hangingPunct="1">
              <a:buFontTx/>
              <a:buNone/>
            </a:pPr>
            <a:endParaRPr lang="en-US" smtClean="0">
              <a:solidFill>
                <a:srgbClr val="FF3300"/>
              </a:solidFill>
            </a:endParaRPr>
          </a:p>
          <a:p>
            <a:pPr eaLnBrk="1" hangingPunct="1">
              <a:buFontTx/>
              <a:buNone/>
            </a:pPr>
            <a:r>
              <a:rPr lang="en-US" smtClean="0">
                <a:solidFill>
                  <a:srgbClr val="FF3300"/>
                </a:solidFill>
              </a:rPr>
              <a:t>                                    IV</a:t>
            </a:r>
            <a:endParaRPr lang="ru-RU" smtClean="0">
              <a:solidFill>
                <a:srgbClr val="FF3300"/>
              </a:solidFill>
            </a:endParaRPr>
          </a:p>
        </p:txBody>
      </p:sp>
      <p:sp>
        <p:nvSpPr>
          <p:cNvPr id="251907" name="AutoShape 30"/>
          <p:cNvSpPr>
            <a:spLocks noChangeArrowheads="1"/>
          </p:cNvSpPr>
          <p:nvPr/>
        </p:nvSpPr>
        <p:spPr bwMode="auto">
          <a:xfrm rot="5058257">
            <a:off x="2913856" y="3215482"/>
            <a:ext cx="219075" cy="935038"/>
          </a:xfrm>
          <a:prstGeom prst="curvedRightArrow">
            <a:avLst>
              <a:gd name="adj1" fmla="val 85362"/>
              <a:gd name="adj2" fmla="val 170725"/>
              <a:gd name="adj3" fmla="val 33333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sz="1800"/>
          </a:p>
        </p:txBody>
      </p:sp>
      <p:sp>
        <p:nvSpPr>
          <p:cNvPr id="251908" name="AutoShape 31"/>
          <p:cNvSpPr>
            <a:spLocks noChangeArrowheads="1"/>
          </p:cNvSpPr>
          <p:nvPr/>
        </p:nvSpPr>
        <p:spPr bwMode="auto">
          <a:xfrm>
            <a:off x="5724525" y="4365625"/>
            <a:ext cx="1008063" cy="215900"/>
          </a:xfrm>
          <a:prstGeom prst="curvedUpArrow">
            <a:avLst>
              <a:gd name="adj1" fmla="val 93382"/>
              <a:gd name="adj2" fmla="val 186765"/>
              <a:gd name="adj3" fmla="val 33333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sz="1800"/>
          </a:p>
        </p:txBody>
      </p:sp>
      <p:sp>
        <p:nvSpPr>
          <p:cNvPr id="251909" name="AutoShape 33"/>
          <p:cNvSpPr>
            <a:spLocks noChangeArrowheads="1"/>
          </p:cNvSpPr>
          <p:nvPr/>
        </p:nvSpPr>
        <p:spPr bwMode="auto">
          <a:xfrm rot="-5400000">
            <a:off x="3779044" y="5085556"/>
            <a:ext cx="504825" cy="360363"/>
          </a:xfrm>
          <a:prstGeom prst="curvedDownArrow">
            <a:avLst>
              <a:gd name="adj1" fmla="val 28018"/>
              <a:gd name="adj2" fmla="val 56035"/>
              <a:gd name="adj3" fmla="val 33333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sz="1800"/>
          </a:p>
        </p:txBody>
      </p:sp>
      <p:sp>
        <p:nvSpPr>
          <p:cNvPr id="251910" name="AutoShape 34"/>
          <p:cNvSpPr>
            <a:spLocks noChangeArrowheads="1"/>
          </p:cNvSpPr>
          <p:nvPr/>
        </p:nvSpPr>
        <p:spPr bwMode="auto">
          <a:xfrm>
            <a:off x="4932363" y="5013325"/>
            <a:ext cx="360362" cy="504825"/>
          </a:xfrm>
          <a:prstGeom prst="curvedLeftArrow">
            <a:avLst>
              <a:gd name="adj1" fmla="val 28018"/>
              <a:gd name="adj2" fmla="val 56035"/>
              <a:gd name="adj3" fmla="val 33333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sz="1800"/>
          </a:p>
        </p:txBody>
      </p:sp>
      <p:sp>
        <p:nvSpPr>
          <p:cNvPr id="251911" name="AutoShape 35"/>
          <p:cNvSpPr>
            <a:spLocks noChangeArrowheads="1"/>
          </p:cNvSpPr>
          <p:nvPr/>
        </p:nvSpPr>
        <p:spPr bwMode="auto">
          <a:xfrm rot="-5400000">
            <a:off x="3779044" y="2564606"/>
            <a:ext cx="504825" cy="360363"/>
          </a:xfrm>
          <a:prstGeom prst="curvedDownArrow">
            <a:avLst>
              <a:gd name="adj1" fmla="val 28018"/>
              <a:gd name="adj2" fmla="val 56035"/>
              <a:gd name="adj3" fmla="val 33333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sz="1800"/>
          </a:p>
        </p:txBody>
      </p:sp>
      <p:sp>
        <p:nvSpPr>
          <p:cNvPr id="251912" name="AutoShape 36"/>
          <p:cNvSpPr>
            <a:spLocks noChangeArrowheads="1"/>
          </p:cNvSpPr>
          <p:nvPr/>
        </p:nvSpPr>
        <p:spPr bwMode="auto">
          <a:xfrm>
            <a:off x="4932363" y="2492375"/>
            <a:ext cx="360362" cy="504825"/>
          </a:xfrm>
          <a:prstGeom prst="curvedLeftArrow">
            <a:avLst>
              <a:gd name="adj1" fmla="val 28018"/>
              <a:gd name="adj2" fmla="val 56035"/>
              <a:gd name="adj3" fmla="val 33333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sz="1800"/>
          </a:p>
        </p:txBody>
      </p:sp>
      <p:sp>
        <p:nvSpPr>
          <p:cNvPr id="251913" name="AutoShape 37"/>
          <p:cNvSpPr>
            <a:spLocks noChangeArrowheads="1"/>
          </p:cNvSpPr>
          <p:nvPr/>
        </p:nvSpPr>
        <p:spPr bwMode="auto">
          <a:xfrm>
            <a:off x="2627313" y="4365625"/>
            <a:ext cx="865187" cy="215900"/>
          </a:xfrm>
          <a:prstGeom prst="curvedUpArrow">
            <a:avLst>
              <a:gd name="adj1" fmla="val 80147"/>
              <a:gd name="adj2" fmla="val 160294"/>
              <a:gd name="adj3" fmla="val 33333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sz="1800"/>
          </a:p>
        </p:txBody>
      </p:sp>
      <p:sp>
        <p:nvSpPr>
          <p:cNvPr id="251914" name="AutoShape 38"/>
          <p:cNvSpPr>
            <a:spLocks noChangeArrowheads="1"/>
          </p:cNvSpPr>
          <p:nvPr/>
        </p:nvSpPr>
        <p:spPr bwMode="auto">
          <a:xfrm rot="5058257">
            <a:off x="6015038" y="3209925"/>
            <a:ext cx="217488" cy="941387"/>
          </a:xfrm>
          <a:prstGeom prst="curvedRightArrow">
            <a:avLst>
              <a:gd name="adj1" fmla="val 86569"/>
              <a:gd name="adj2" fmla="val 173138"/>
              <a:gd name="adj3" fmla="val 33333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sz="1800"/>
          </a:p>
        </p:txBody>
      </p:sp>
      <p:sp>
        <p:nvSpPr>
          <p:cNvPr id="251915" name="AutoShape 40"/>
          <p:cNvSpPr>
            <a:spLocks noChangeArrowheads="1"/>
          </p:cNvSpPr>
          <p:nvPr/>
        </p:nvSpPr>
        <p:spPr bwMode="auto">
          <a:xfrm rot="-2009855">
            <a:off x="3729038" y="3567113"/>
            <a:ext cx="719137" cy="219075"/>
          </a:xfrm>
          <a:prstGeom prst="leftArrow">
            <a:avLst>
              <a:gd name="adj1" fmla="val 50000"/>
              <a:gd name="adj2" fmla="val 8206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sz="1800"/>
          </a:p>
        </p:txBody>
      </p:sp>
      <p:sp>
        <p:nvSpPr>
          <p:cNvPr id="251916" name="AutoShape 41"/>
          <p:cNvSpPr>
            <a:spLocks noChangeArrowheads="1"/>
          </p:cNvSpPr>
          <p:nvPr/>
        </p:nvSpPr>
        <p:spPr bwMode="auto">
          <a:xfrm rot="-5400000">
            <a:off x="4212432" y="3896519"/>
            <a:ext cx="719137" cy="288925"/>
          </a:xfrm>
          <a:prstGeom prst="leftArrow">
            <a:avLst>
              <a:gd name="adj1" fmla="val 50000"/>
              <a:gd name="adj2" fmla="val 622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sz="1800"/>
          </a:p>
        </p:txBody>
      </p:sp>
      <p:sp>
        <p:nvSpPr>
          <p:cNvPr id="251917" name="AutoShape 42"/>
          <p:cNvSpPr>
            <a:spLocks noChangeArrowheads="1"/>
          </p:cNvSpPr>
          <p:nvPr/>
        </p:nvSpPr>
        <p:spPr bwMode="auto">
          <a:xfrm rot="-8704527">
            <a:off x="3749675" y="4305300"/>
            <a:ext cx="719138" cy="215900"/>
          </a:xfrm>
          <a:prstGeom prst="leftArrow">
            <a:avLst>
              <a:gd name="adj1" fmla="val 50000"/>
              <a:gd name="adj2" fmla="val 832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sz="1800"/>
          </a:p>
        </p:txBody>
      </p:sp>
      <p:sp>
        <p:nvSpPr>
          <p:cNvPr id="251918" name="AutoShape 43"/>
          <p:cNvSpPr>
            <a:spLocks noChangeArrowheads="1"/>
          </p:cNvSpPr>
          <p:nvPr/>
        </p:nvSpPr>
        <p:spPr bwMode="auto">
          <a:xfrm rot="-8635875">
            <a:off x="4716463" y="3565525"/>
            <a:ext cx="719137" cy="222250"/>
          </a:xfrm>
          <a:prstGeom prst="leftArrow">
            <a:avLst>
              <a:gd name="adj1" fmla="val 50000"/>
              <a:gd name="adj2" fmla="val 8089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sz="1800"/>
          </a:p>
        </p:txBody>
      </p:sp>
      <p:sp>
        <p:nvSpPr>
          <p:cNvPr id="251919" name="AutoShape 44"/>
          <p:cNvSpPr>
            <a:spLocks noChangeArrowheads="1"/>
          </p:cNvSpPr>
          <p:nvPr/>
        </p:nvSpPr>
        <p:spPr bwMode="auto">
          <a:xfrm rot="-2009855">
            <a:off x="4745038" y="4302125"/>
            <a:ext cx="719137" cy="211138"/>
          </a:xfrm>
          <a:prstGeom prst="leftArrow">
            <a:avLst>
              <a:gd name="adj1" fmla="val 50000"/>
              <a:gd name="adj2" fmla="val 851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sz="1800"/>
          </a:p>
        </p:txBody>
      </p:sp>
      <p:sp>
        <p:nvSpPr>
          <p:cNvPr id="251920" name="AutoShape 4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6948488" y="5661025"/>
            <a:ext cx="431800" cy="288925"/>
          </a:xfrm>
          <a:prstGeom prst="actionButtonHome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уки и бабочк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849694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49827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 одного мастера было очень много учеников. Самый способный из них однажды задумался: «А есть ли вопрос, на который наш учитель не сможет дать ответ?» Тогда он поймал на лугу самую красивую бабочку и спрятал её в ладонях. Потом пришел к мастеру и спросил: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Скажи учитель, какую бабочку, живую или мертвую, держу я в ладонях? - Он был готов в любое мгновение сжать ладони сильнее ради своей истины.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 глядя на ученика, мастер ответил : </a:t>
            </a:r>
            <a:r>
              <a:rPr lang="ru-RU" sz="1600" dirty="0" smtClean="0"/>
              <a:t>ВСЁ В ТВОИХ РУКАХ.</a:t>
            </a:r>
          </a:p>
          <a:p>
            <a:r>
              <a:rPr lang="ru-RU" sz="1600" dirty="0" smtClean="0"/>
              <a:t>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л:-  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989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fs00.infourok.ru/images/doc/295/294272/img18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7" y="260648"/>
            <a:ext cx="8424936" cy="58655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51613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uslide.ru/images/14/20333/960/img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1" y="428604"/>
            <a:ext cx="8429684" cy="6000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WordArt 4"/>
          <p:cNvSpPr>
            <a:spLocks noChangeArrowheads="1" noChangeShapeType="1" noTextEdit="1"/>
          </p:cNvSpPr>
          <p:nvPr/>
        </p:nvSpPr>
        <p:spPr bwMode="auto">
          <a:xfrm>
            <a:off x="8429652" y="928671"/>
            <a:ext cx="390498" cy="428627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endParaRPr lang="ru-RU" sz="3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707070"/>
                  </a:gs>
                  <a:gs pos="50000">
                    <a:srgbClr val="FFFFFF"/>
                  </a:gs>
                  <a:gs pos="100000">
                    <a:srgbClr val="707070"/>
                  </a:gs>
                </a:gsLst>
                <a:lin ang="2700000" scaled="1"/>
              </a:gradFill>
              <a:latin typeface="Impact"/>
            </a:endParaRPr>
          </a:p>
        </p:txBody>
      </p:sp>
      <p:sp>
        <p:nvSpPr>
          <p:cNvPr id="55301" name="AutoShape 5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712200" y="6391275"/>
            <a:ext cx="431800" cy="46672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5304" name="Picture 8" descr="ED00019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2752725"/>
            <a:ext cx="4679950" cy="41052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79479" y="2967335"/>
            <a:ext cx="3850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kern="10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Impact"/>
              </a:rPr>
              <a:t>!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728" y="571480"/>
            <a:ext cx="7286676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7200" dirty="0" smtClean="0"/>
              <a:t>Спасибо за урок!</a:t>
            </a:r>
            <a:endParaRPr lang="ru-RU" sz="7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772400" cy="122413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844824"/>
            <a:ext cx="6400800" cy="37939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НИНА\Desktop\открыт ый у\вс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08912" cy="577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0829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6072883" y="3170477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Форменные элементы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4747" y="1700808"/>
            <a:ext cx="403244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64301" y="3152900"/>
            <a:ext cx="2122931" cy="607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832140" y="4541351"/>
            <a:ext cx="136815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4571948"/>
            <a:ext cx="1472256" cy="5852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97935" y="3120237"/>
            <a:ext cx="2033623" cy="627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469653" y="4524977"/>
            <a:ext cx="122413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0" name="Прямая соединительная линия 9"/>
          <p:cNvCxnSpPr>
            <a:stCxn id="3" idx="2"/>
            <a:endCxn id="7" idx="0"/>
          </p:cNvCxnSpPr>
          <p:nvPr/>
        </p:nvCxnSpPr>
        <p:spPr>
          <a:xfrm flipH="1">
            <a:off x="2514747" y="2564904"/>
            <a:ext cx="2016224" cy="5553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3" idx="2"/>
            <a:endCxn id="4" idx="0"/>
          </p:cNvCxnSpPr>
          <p:nvPr/>
        </p:nvCxnSpPr>
        <p:spPr>
          <a:xfrm>
            <a:off x="4530971" y="2564904"/>
            <a:ext cx="1994796" cy="5879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4" idx="2"/>
            <a:endCxn id="6" idx="0"/>
          </p:cNvCxnSpPr>
          <p:nvPr/>
        </p:nvCxnSpPr>
        <p:spPr>
          <a:xfrm flipH="1">
            <a:off x="4804072" y="3760776"/>
            <a:ext cx="1721695" cy="8111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4" idx="2"/>
            <a:endCxn id="5" idx="0"/>
          </p:cNvCxnSpPr>
          <p:nvPr/>
        </p:nvCxnSpPr>
        <p:spPr>
          <a:xfrm flipH="1">
            <a:off x="6516216" y="3760776"/>
            <a:ext cx="9551" cy="780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587323" y="3779276"/>
            <a:ext cx="1555954" cy="762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766775" y="1902023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Состав крови</a:t>
            </a:r>
            <a:endParaRPr lang="ru-RU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1835745" y="3161384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?</a:t>
            </a:r>
            <a:endParaRPr lang="ru-RU" sz="3600" dirty="0"/>
          </a:p>
        </p:txBody>
      </p:sp>
      <p:sp>
        <p:nvSpPr>
          <p:cNvPr id="32" name="TextBox 31"/>
          <p:cNvSpPr txBox="1"/>
          <p:nvPr/>
        </p:nvSpPr>
        <p:spPr>
          <a:xfrm>
            <a:off x="2051720" y="3249558"/>
            <a:ext cx="1121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Плазма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5571508" y="3222939"/>
            <a:ext cx="496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?</a:t>
            </a:r>
            <a:endParaRPr lang="ru-RU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6148145" y="3201254"/>
            <a:ext cx="1174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Форменные элементы</a:t>
            </a:r>
            <a:endParaRPr lang="ru-RU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4211960" y="4679904"/>
            <a:ext cx="391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?</a:t>
            </a:r>
            <a:endParaRPr lang="ru-RU" sz="24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4364329" y="4710681"/>
            <a:ext cx="1164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эритроциты</a:t>
            </a:r>
            <a:endParaRPr lang="ru-RU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5899123" y="4632867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6145195" y="4715806"/>
            <a:ext cx="10550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Лейкоциты</a:t>
            </a:r>
            <a:endParaRPr lang="ru-RU" sz="1400" dirty="0"/>
          </a:p>
        </p:txBody>
      </p:sp>
      <p:sp>
        <p:nvSpPr>
          <p:cNvPr id="47" name="TextBox 46"/>
          <p:cNvSpPr txBox="1"/>
          <p:nvPr/>
        </p:nvSpPr>
        <p:spPr>
          <a:xfrm>
            <a:off x="7557808" y="4649126"/>
            <a:ext cx="285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?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511945" y="4693537"/>
            <a:ext cx="1181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Тромбоциты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256754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9" grpId="0"/>
      <p:bldP spid="40" grpId="0"/>
      <p:bldP spid="41" grpId="0"/>
      <p:bldP spid="43" grpId="0"/>
      <p:bldP spid="44" grpId="0"/>
      <p:bldP spid="47" grpId="0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НИНА\Desktop\открыт ый у\отек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2062" y="980728"/>
            <a:ext cx="6619875" cy="482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722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лимфоузлы</a:t>
            </a:r>
            <a:endParaRPr lang="ru-RU" dirty="0"/>
          </a:p>
        </p:txBody>
      </p:sp>
      <p:pic>
        <p:nvPicPr>
          <p:cNvPr id="1026" name="Picture 2" descr="C:\Users\chernakova\Desktop\uvelichennyiy-limfouzel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4286250" cy="3819524"/>
          </a:xfrm>
          <a:prstGeom prst="rect">
            <a:avLst/>
          </a:prstGeom>
          <a:noFill/>
        </p:spPr>
      </p:pic>
      <p:pic>
        <p:nvPicPr>
          <p:cNvPr id="1027" name="Picture 3" descr="C:\Users\chernakova\Desktop\limf-shei[1].png"/>
          <p:cNvPicPr>
            <a:picLocks noChangeAspect="1" noChangeArrowheads="1"/>
          </p:cNvPicPr>
          <p:nvPr/>
        </p:nvPicPr>
        <p:blipFill>
          <a:blip r:embed="rId3"/>
          <a:srcRect l="22297" t="4866"/>
          <a:stretch>
            <a:fillRect/>
          </a:stretch>
        </p:blipFill>
        <p:spPr bwMode="auto">
          <a:xfrm>
            <a:off x="3071802" y="4572009"/>
            <a:ext cx="2738457" cy="2285992"/>
          </a:xfrm>
          <a:prstGeom prst="rect">
            <a:avLst/>
          </a:prstGeom>
          <a:noFill/>
        </p:spPr>
      </p:pic>
      <p:pic>
        <p:nvPicPr>
          <p:cNvPr id="1028" name="Picture 4" descr="C:\Users\chernakova\Desktop\limfouzly_v_pahu-11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1047750"/>
            <a:ext cx="3571900" cy="42386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3165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04996"/>
            <a:ext cx="8136904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9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2-й тур. Форменные элементы крови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267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3" name="Oval 17"/>
          <p:cNvSpPr>
            <a:spLocks noChangeArrowheads="1"/>
          </p:cNvSpPr>
          <p:nvPr/>
        </p:nvSpPr>
        <p:spPr bwMode="auto">
          <a:xfrm>
            <a:off x="1600200" y="4114800"/>
            <a:ext cx="914400" cy="838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i="1" dirty="0" smtClean="0">
                <a:solidFill>
                  <a:srgbClr val="006600"/>
                </a:solidFill>
              </a:rPr>
              <a:t>Форма и размеры эритроцитов</a:t>
            </a:r>
            <a:endParaRPr lang="ru-RU" sz="3000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600" dirty="0" smtClean="0"/>
              <a:t> </a:t>
            </a:r>
            <a:endParaRPr lang="ru-RU" sz="2600" dirty="0"/>
          </a:p>
          <a:p>
            <a:endParaRPr lang="ru-RU" dirty="0">
              <a:solidFill>
                <a:schemeClr val="accent1"/>
              </a:solidFill>
            </a:endParaRPr>
          </a:p>
          <a:p>
            <a:r>
              <a:rPr lang="ru-RU" dirty="0" smtClean="0">
                <a:solidFill>
                  <a:srgbClr val="336699"/>
                </a:solidFill>
              </a:rPr>
              <a:t>  </a:t>
            </a:r>
            <a:endParaRPr lang="ru-RU" dirty="0">
              <a:solidFill>
                <a:srgbClr val="336699"/>
              </a:solidFill>
            </a:endParaRPr>
          </a:p>
          <a:p>
            <a:endParaRPr lang="ru-RU" dirty="0">
              <a:solidFill>
                <a:srgbClr val="336699"/>
              </a:solidFill>
            </a:endParaRPr>
          </a:p>
          <a:p>
            <a:r>
              <a:rPr lang="ru-RU" dirty="0" smtClean="0">
                <a:solidFill>
                  <a:srgbClr val="336699"/>
                </a:solidFill>
              </a:rPr>
              <a:t> </a:t>
            </a:r>
            <a:endParaRPr lang="ru-RU" sz="3900" dirty="0"/>
          </a:p>
        </p:txBody>
      </p:sp>
      <p:sp>
        <p:nvSpPr>
          <p:cNvPr id="15" name="Содержимое 1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9940" name="AutoShape 4"/>
          <p:cNvSpPr>
            <a:spLocks noChangeArrowheads="1"/>
          </p:cNvSpPr>
          <p:nvPr/>
        </p:nvSpPr>
        <p:spPr bwMode="auto">
          <a:xfrm>
            <a:off x="3657600" y="4114800"/>
            <a:ext cx="7620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41" name="Oval 5"/>
          <p:cNvSpPr>
            <a:spLocks noChangeArrowheads="1"/>
          </p:cNvSpPr>
          <p:nvPr/>
        </p:nvSpPr>
        <p:spPr bwMode="auto">
          <a:xfrm>
            <a:off x="3059113" y="5661025"/>
            <a:ext cx="914400" cy="609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42" name="AutoShape 6"/>
          <p:cNvSpPr>
            <a:spLocks noChangeArrowheads="1"/>
          </p:cNvSpPr>
          <p:nvPr/>
        </p:nvSpPr>
        <p:spPr bwMode="auto">
          <a:xfrm>
            <a:off x="4495800" y="5715000"/>
            <a:ext cx="457200" cy="685800"/>
          </a:xfrm>
          <a:prstGeom prst="moon">
            <a:avLst>
              <a:gd name="adj" fmla="val 7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44" name="AutoShape 8"/>
          <p:cNvSpPr>
            <a:spLocks noChangeArrowheads="1"/>
          </p:cNvSpPr>
          <p:nvPr/>
        </p:nvSpPr>
        <p:spPr bwMode="auto">
          <a:xfrm>
            <a:off x="5562600" y="5638800"/>
            <a:ext cx="1066800" cy="762000"/>
          </a:xfrm>
          <a:prstGeom prst="irregularSeal2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48" name="Oval 12"/>
          <p:cNvSpPr>
            <a:spLocks noChangeArrowheads="1"/>
          </p:cNvSpPr>
          <p:nvPr/>
        </p:nvSpPr>
        <p:spPr bwMode="auto">
          <a:xfrm>
            <a:off x="1600200" y="2514600"/>
            <a:ext cx="838200" cy="76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49" name="Oval 13"/>
          <p:cNvSpPr>
            <a:spLocks noChangeArrowheads="1"/>
          </p:cNvSpPr>
          <p:nvPr/>
        </p:nvSpPr>
        <p:spPr bwMode="auto">
          <a:xfrm>
            <a:off x="4114800" y="2590800"/>
            <a:ext cx="457200" cy="457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50" name="Oval 14"/>
          <p:cNvSpPr>
            <a:spLocks noChangeArrowheads="1"/>
          </p:cNvSpPr>
          <p:nvPr/>
        </p:nvSpPr>
        <p:spPr bwMode="auto">
          <a:xfrm>
            <a:off x="6858000" y="2514600"/>
            <a:ext cx="914400" cy="914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51" name="Oval 15"/>
          <p:cNvSpPr>
            <a:spLocks noChangeArrowheads="1"/>
          </p:cNvSpPr>
          <p:nvPr/>
        </p:nvSpPr>
        <p:spPr bwMode="auto">
          <a:xfrm>
            <a:off x="1752600" y="2667000"/>
            <a:ext cx="457200" cy="457200"/>
          </a:xfrm>
          <a:prstGeom prst="ellipse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 sz="2400">
              <a:solidFill>
                <a:srgbClr val="FF9966"/>
              </a:solidFill>
              <a:latin typeface="Times New Roman" pitchFamily="18" charset="0"/>
            </a:endParaRPr>
          </a:p>
        </p:txBody>
      </p:sp>
      <p:sp>
        <p:nvSpPr>
          <p:cNvPr id="39952" name="Oval 16"/>
          <p:cNvSpPr>
            <a:spLocks noChangeArrowheads="1"/>
          </p:cNvSpPr>
          <p:nvPr/>
        </p:nvSpPr>
        <p:spPr bwMode="auto">
          <a:xfrm>
            <a:off x="1835150" y="4365625"/>
            <a:ext cx="457200" cy="457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 sz="2400">
              <a:solidFill>
                <a:srgbClr val="FF9966"/>
              </a:solidFill>
              <a:latin typeface="Times New Roman" pitchFamily="18" charset="0"/>
            </a:endParaRPr>
          </a:p>
        </p:txBody>
      </p:sp>
      <p:sp>
        <p:nvSpPr>
          <p:cNvPr id="39954" name="Oval 18"/>
          <p:cNvSpPr>
            <a:spLocks noChangeArrowheads="1"/>
          </p:cNvSpPr>
          <p:nvPr/>
        </p:nvSpPr>
        <p:spPr bwMode="auto">
          <a:xfrm>
            <a:off x="5943600" y="3962400"/>
            <a:ext cx="914400" cy="914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hernakova\Desktop\243737[1]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36110"/>
            <a:ext cx="9144001" cy="6321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261</Words>
  <Application>Microsoft Office PowerPoint</Application>
  <PresentationFormat>Экран (4:3)</PresentationFormat>
  <Paragraphs>94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Урок по теме «Группы крови. Переливание»</vt:lpstr>
      <vt:lpstr>Слайд 2</vt:lpstr>
      <vt:lpstr>Слайд 3</vt:lpstr>
      <vt:lpstr>Слайд 4</vt:lpstr>
      <vt:lpstr>Слайд 5</vt:lpstr>
      <vt:lpstr>лимфоузлы</vt:lpstr>
      <vt:lpstr>2-й тур. Форменные элементы крови</vt:lpstr>
      <vt:lpstr>Форма и размеры эритроцитов</vt:lpstr>
      <vt:lpstr>Слайд 9</vt:lpstr>
      <vt:lpstr>ЗАЩИТА ОТ ИНФЕКЦИИ</vt:lpstr>
      <vt:lpstr>Воспаление – защитная реакция организма против инфекций</vt:lpstr>
      <vt:lpstr>ОБРАЗОВАНИЕ КРОВЯНОГО СГУСТКА растворимый белок фибриноген при разрушении ( и под действием солей кальция) превращается в фибрин – нерастворимый белок</vt:lpstr>
      <vt:lpstr>Гемофилия.</vt:lpstr>
      <vt:lpstr>Слайд 14</vt:lpstr>
      <vt:lpstr>Слайд 15</vt:lpstr>
      <vt:lpstr>«Лаковая»кровь</vt:lpstr>
      <vt:lpstr>Синяк</vt:lpstr>
      <vt:lpstr>  Группа крови - индивидуальная иммунологическая характеристика крови, различающаяся у особей одного вида наличием или отсутствием определённых антигенов (агглютиногены) в эритроцитах и антител (агглютинины) в плазме крови.</vt:lpstr>
      <vt:lpstr>    Переливание крови Донор-                        Реципиент- человек, дающий кровь                  человек, получивший для переливания                              кровь для переливания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НИНА</dc:creator>
  <cp:lastModifiedBy>chernakova</cp:lastModifiedBy>
  <cp:revision>11</cp:revision>
  <dcterms:created xsi:type="dcterms:W3CDTF">2018-01-08T17:05:52Z</dcterms:created>
  <dcterms:modified xsi:type="dcterms:W3CDTF">2018-01-10T06:29:46Z</dcterms:modified>
</cp:coreProperties>
</file>