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1" r:id="rId3"/>
    <p:sldId id="273" r:id="rId4"/>
    <p:sldId id="272" r:id="rId5"/>
    <p:sldId id="274" r:id="rId6"/>
    <p:sldId id="256" r:id="rId7"/>
    <p:sldId id="275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70" r:id="rId20"/>
    <p:sldId id="266" r:id="rId21"/>
    <p:sldId id="281" r:id="rId22"/>
    <p:sldId id="286" r:id="rId23"/>
    <p:sldId id="268" r:id="rId24"/>
    <p:sldId id="280" r:id="rId25"/>
    <p:sldId id="269" r:id="rId26"/>
    <p:sldId id="282" r:id="rId27"/>
    <p:sldId id="276" r:id="rId28"/>
    <p:sldId id="277" r:id="rId29"/>
    <p:sldId id="279" r:id="rId30"/>
    <p:sldId id="283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D1FE-8BF3-4086-9D80-618E024BE03D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9F31-4C4B-4332-93B0-4C69FEA09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ownsoft.tuxi.com.cn:800/img/allimg/1312/13858299236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179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1. Бечевник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Бурлаки на Волге — кто все эти люди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832648" cy="316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Бурлаки на Волге — кто все эти люди (1)"/>
          <p:cNvPicPr>
            <a:picLocks noChangeAspect="1" noChangeArrowheads="1"/>
          </p:cNvPicPr>
          <p:nvPr/>
        </p:nvPicPr>
        <p:blipFill>
          <a:blip r:embed="rId2" cstate="print"/>
          <a:srcRect t="83333"/>
          <a:stretch>
            <a:fillRect/>
          </a:stretch>
        </p:blipFill>
        <p:spPr bwMode="auto">
          <a:xfrm>
            <a:off x="179512" y="4581128"/>
            <a:ext cx="871296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1115616" y="980728"/>
            <a:ext cx="144016" cy="41764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481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2. Шишка </a:t>
            </a:r>
            <a:r>
              <a:rPr lang="ru-RU" sz="3600" b="1" i="1" dirty="0" smtClean="0">
                <a:latin typeface="Cambria" pitchFamily="18" charset="0"/>
              </a:rPr>
              <a:t>— бригадир бурлаков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15362" name="Picture 2" descr="Бурлаки на Волге — кто все эти люди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28792" cy="531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1115616" y="980728"/>
            <a:ext cx="1080120" cy="37444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95462"/>
            <a:ext cx="82809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Подшишельные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— ближайшие                  помощники шишки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7411" name="Picture 3" descr="Бурлаки на Волге — кто все эти люди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7"/>
            <a:ext cx="6264696" cy="4959551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>
            <a:off x="1475656" y="836712"/>
            <a:ext cx="360040" cy="16561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mbria" pitchFamily="18" charset="0"/>
              </a:rPr>
              <a:t>4. «Кабальные»</a:t>
            </a:r>
            <a:endParaRPr lang="ru-RU" sz="4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5602" name="Picture 2" descr="Бурлаки на Волге — кто все эти люди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7881"/>
            <a:ext cx="5040560" cy="544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2483768" y="1052736"/>
            <a:ext cx="792088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урлаки на Волге — кто все эти люди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13872"/>
            <a:ext cx="3726185" cy="539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1907704" y="1124744"/>
            <a:ext cx="3528392" cy="23042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404664"/>
            <a:ext cx="5306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5. Кашевар Ларька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4834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6. «Халтурщики»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3554" name="Picture 2" descr="Бурлаки на Волге — кто все эти люди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4076700" cy="522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1907704" y="1124744"/>
            <a:ext cx="1512168" cy="1800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4904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7. «Надзиратель»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2530" name="Picture 2" descr="Бурлаки на Волге — кто все эти люди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400600" cy="541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2843808" y="1052736"/>
            <a:ext cx="648072" cy="17281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6120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8. Косный или косной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1506" name="Picture 2" descr="Бурлаки на Волге — кто все эти люди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3890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3419872" y="980728"/>
            <a:ext cx="360040" cy="12241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38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11 и 13. Лоцман и водолив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9458" name="Picture 2" descr="Бурлаки на Волге — кто все эти люди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5"/>
            <a:ext cx="5256584" cy="55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2987824" y="908720"/>
            <a:ext cx="1080120" cy="20162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292080" y="980728"/>
            <a:ext cx="1008112" cy="18722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6434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Элементы в картине</a:t>
            </a:r>
          </a:p>
        </p:txBody>
      </p:sp>
      <p:pic>
        <p:nvPicPr>
          <p:cNvPr id="27652" name="Picture 4" descr="http://s.fishki.net/upload/users/2015/09/05/475813/881d32a805d449218ed5fb66fcf80d21.jpg"/>
          <p:cNvPicPr>
            <a:picLocks noChangeAspect="1" noChangeArrowheads="1"/>
          </p:cNvPicPr>
          <p:nvPr/>
        </p:nvPicPr>
        <p:blipFill>
          <a:blip r:embed="rId2" cstate="print"/>
          <a:srcRect b="3336"/>
          <a:stretch>
            <a:fillRect/>
          </a:stretch>
        </p:blipFill>
        <p:spPr bwMode="auto">
          <a:xfrm flipH="1">
            <a:off x="251520" y="1556792"/>
            <a:ext cx="852797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www.bolhov.ru/images/fbfiles/images/_______f1189ac0ed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543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nevsepic.com.ua/uploads/posts/2011-10/1318103190_korin-aleksey-1865-1923.-burlaki.-1897-holst-maslo-84h174-sm_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4516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6" name="Picture 14" descr="http://www.art-portrets.ru/art/burlaki-idut-vbr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54488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90" name="Picture 18" descr="Один за всех, и все за од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48936"/>
            <a:ext cx="3636318" cy="262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5935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9-10. Расшива и флаг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0482" name="Picture 2" descr="Бурлаки на Волге — кто все эти люди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328592" cy="532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2555776" y="1052736"/>
            <a:ext cx="288032" cy="43924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644008" y="1052736"/>
            <a:ext cx="100811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9512" y="137047"/>
            <a:ext cx="864096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Расши́ва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— парусное речное судно, обычно плоскодонное, на Волге, Мариинской водной системе и Каспии. Строились в XVIII—XIX веках.</a:t>
            </a:r>
            <a:r>
              <a:rPr lang="ru-RU" sz="2000" dirty="0"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 появления пароходов расшивы были наиболее распространенными речными судами. Строились расшивы из соснового и елового пиленого леса.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9943" name="Picture 7" descr="https://b-a.d-cd.net/a3d106as-960.jpg"/>
          <p:cNvPicPr>
            <a:picLocks noChangeAspect="1" noChangeArrowheads="1"/>
          </p:cNvPicPr>
          <p:nvPr/>
        </p:nvPicPr>
        <p:blipFill>
          <a:blip r:embed="rId2" cstate="print"/>
          <a:srcRect l="14431"/>
          <a:stretch>
            <a:fillRect/>
          </a:stretch>
        </p:blipFill>
        <p:spPr bwMode="auto">
          <a:xfrm>
            <a:off x="5004048" y="1988840"/>
            <a:ext cx="3842792" cy="467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>
                <a:latin typeface="Cambria" pitchFamily="18" charset="0"/>
              </a:rPr>
              <a:t> </a:t>
            </a:r>
            <a:r>
              <a:rPr lang="ru-RU" sz="2000" i="1" dirty="0" smtClean="0">
                <a:latin typeface="Cambria" pitchFamily="18" charset="0"/>
              </a:rPr>
              <a:t>Длина наиболее распространенных расшив грузоподъемностью 20 000 пудов равнялась L»25м, ширина В»7,5м, осадка Т»1,8 м, высота мачты Н»30м, длина </a:t>
            </a:r>
            <a:r>
              <a:rPr lang="ru-RU" sz="2000" i="1" dirty="0" err="1" smtClean="0">
                <a:latin typeface="Cambria" pitchFamily="18" charset="0"/>
              </a:rPr>
              <a:t>райны</a:t>
            </a:r>
            <a:r>
              <a:rPr lang="ru-RU" sz="2000" i="1" dirty="0" smtClean="0">
                <a:latin typeface="Cambria" pitchFamily="18" charset="0"/>
              </a:rPr>
              <a:t> (прикрепленной к мачте перекладины), необходимой для движения судна под парусом, также равнялась ~ 30 м.</a:t>
            </a:r>
            <a:endParaRPr lang="ru-RU" sz="2000" i="1" dirty="0">
              <a:latin typeface="Cambria" pitchFamily="18" charset="0"/>
            </a:endParaRPr>
          </a:p>
        </p:txBody>
      </p:sp>
      <p:pic>
        <p:nvPicPr>
          <p:cNvPr id="3" name="Picture 7" descr="https://b-a.d-cd.net/a3d106as-960.jpg"/>
          <p:cNvPicPr>
            <a:picLocks noChangeAspect="1" noChangeArrowheads="1"/>
          </p:cNvPicPr>
          <p:nvPr/>
        </p:nvPicPr>
        <p:blipFill>
          <a:blip r:embed="rId2" cstate="print"/>
          <a:srcRect l="14431"/>
          <a:stretch>
            <a:fillRect/>
          </a:stretch>
        </p:blipFill>
        <p:spPr bwMode="auto">
          <a:xfrm>
            <a:off x="2267744" y="1988840"/>
            <a:ext cx="4104456" cy="467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420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12 и 14. Бечева и парус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8434" name="Picture 2" descr="Бурлаки на Волге — кто все эти люди (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83612" cy="54006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771800" y="980728"/>
            <a:ext cx="1224136" cy="30963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932040" y="980728"/>
            <a:ext cx="504056" cy="30243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дин за всех, и все за од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9759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Расстояние от Астрахани до Н. Новгорода (2172 км) груженые расшивы преодолевали за 2,5-3 месяца, стараясь в основном двигаться под парусом. В безветренные дни в низовьях Волги при быстрых паводковых водах суда двигались подачей 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урлаки на Волге — кто все эти люди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5"/>
            <a:ext cx="5256584" cy="55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6204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mbria" pitchFamily="18" charset="0"/>
              </a:rPr>
              <a:t>15. Резьба на расшиве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95936" y="980728"/>
            <a:ext cx="504056" cy="34563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.imgur.com/T7PIP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3479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mbria" pitchFamily="18" charset="0"/>
              </a:rPr>
              <a:t>На Всемирной выставке картина завоевала бронзовую медаль </a:t>
            </a:r>
            <a:r>
              <a:rPr lang="ru-RU" sz="2400" dirty="0">
                <a:latin typeface="Cambria" pitchFamily="18" charset="0"/>
              </a:rPr>
              <a:t>и была куплена за 3000 рублей великим </a:t>
            </a:r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князем Владимиром Александровичем</a:t>
            </a:r>
            <a:r>
              <a:rPr lang="ru-RU" sz="2400" dirty="0">
                <a:latin typeface="Cambria" pitchFamily="18" charset="0"/>
              </a:rPr>
              <a:t>, который повесил её в бильярдной комнате Владимирского дворца:</a:t>
            </a:r>
          </a:p>
        </p:txBody>
      </p:sp>
      <p:pic>
        <p:nvPicPr>
          <p:cNvPr id="33794" name="Picture 2" descr="https://upload.wikimedia.org/wikipedia/commons/thumb/7/72/W_Rotunde.jpg/1280px-W_Rotu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771870" cy="316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Cambria" pitchFamily="18" charset="0"/>
              </a:rPr>
              <a:t>В 1873 году </a:t>
            </a:r>
            <a:r>
              <a:rPr lang="ru-RU" sz="2200" i="1" dirty="0">
                <a:latin typeface="Cambria" pitchFamily="18" charset="0"/>
              </a:rPr>
              <a:t>всемирная выставка </a:t>
            </a:r>
            <a:r>
              <a:rPr lang="ru-RU" sz="2200" i="1" dirty="0" smtClean="0">
                <a:latin typeface="Cambria" pitchFamily="18" charset="0"/>
              </a:rPr>
              <a:t> </a:t>
            </a:r>
            <a:r>
              <a:rPr lang="ru-RU" sz="2200" i="1" dirty="0">
                <a:latin typeface="Cambria" pitchFamily="18" charset="0"/>
              </a:rPr>
              <a:t>впервые проводилась за пределами Англии и Франции</a:t>
            </a:r>
            <a:r>
              <a:rPr lang="ru-RU" sz="2200" b="1" i="1" dirty="0">
                <a:latin typeface="Cambria" pitchFamily="18" charset="0"/>
              </a:rPr>
              <a:t> — в столице Австро-Венгрии, </a:t>
            </a:r>
            <a:r>
              <a:rPr lang="ru-RU" sz="2200" b="1" i="1" u="sng" dirty="0">
                <a:latin typeface="Cambria" pitchFamily="18" charset="0"/>
              </a:rPr>
              <a:t>Вене</a:t>
            </a:r>
            <a:r>
              <a:rPr lang="ru-RU" sz="2200" b="1" i="1" dirty="0">
                <a:latin typeface="Cambria" pitchFamily="18" charset="0"/>
              </a:rPr>
              <a:t>.</a:t>
            </a:r>
          </a:p>
        </p:txBody>
      </p:sp>
      <p:pic>
        <p:nvPicPr>
          <p:cNvPr id="33796" name="Picture 4" descr="Vladimir Alexandrovich 189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6670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5229200"/>
            <a:ext cx="352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mbria" pitchFamily="18" charset="0"/>
              </a:rPr>
              <a:t>младший брат Александра </a:t>
            </a:r>
            <a:r>
              <a:rPr lang="en-US" b="1" dirty="0" smtClean="0">
                <a:latin typeface="Cambria" pitchFamily="18" charset="0"/>
              </a:rPr>
              <a:t>III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e/e2/Spb_06-2012_Palace_Embankment_various_09.jpg/1280px-Spb_06-2012_Palace_Embankment_various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507454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386104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Дворец Великого князя Владимира Александровича</a:t>
            </a:r>
          </a:p>
        </p:txBody>
      </p:sp>
      <p:pic>
        <p:nvPicPr>
          <p:cNvPr id="34822" name="Picture 6" descr="http://hwww.hellopiter.ru/image/IMG_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3284984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riavesti.com/wp-content/uploads/2015/07/f_aTAwOC5yYWRpa2FsLnJ1LzE0MTAvMTkvMjBiMjM3NDEwYTdjLmpwZz9fX2lkPTUzNjk4.jpeg"/>
          <p:cNvPicPr>
            <a:picLocks noChangeAspect="1" noChangeArrowheads="1"/>
          </p:cNvPicPr>
          <p:nvPr/>
        </p:nvPicPr>
        <p:blipFill>
          <a:blip r:embed="rId2" cstate="print"/>
          <a:srcRect b="4969"/>
          <a:stretch>
            <a:fillRect/>
          </a:stretch>
        </p:blipFill>
        <p:spPr bwMode="auto">
          <a:xfrm>
            <a:off x="323527" y="548680"/>
            <a:ext cx="841611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sdn.ru/images/data/mus/images/2960/9a1158154dfa42caddbd0694a4e9bdc8autor_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895494" cy="59451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48245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err="1">
                <a:solidFill>
                  <a:srgbClr val="FF0000"/>
                </a:solidFill>
                <a:latin typeface="Cambria" pitchFamily="18" charset="0"/>
              </a:rPr>
              <a:t>Бурла́к</a:t>
            </a:r>
            <a:r>
              <a:rPr lang="ru-RU" sz="4400" dirty="0"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ru-RU" sz="2400" i="1" dirty="0">
                <a:latin typeface="Cambria" pitchFamily="18" charset="0"/>
              </a:rPr>
              <a:t>— наёмный рабочий в России XVI — начала XX веков, который, идя по берегу (по т. н. бечевнику), тянул при помощи бечевы речное судно против течения. В XVIII—XIX веках основным типом судна, водимым бурлацким трудом, была </a:t>
            </a:r>
            <a:r>
              <a:rPr lang="ru-RU" sz="2400" i="1" u="sng" dirty="0" smtClean="0">
                <a:latin typeface="Cambria" pitchFamily="18" charset="0"/>
              </a:rPr>
              <a:t>расшива</a:t>
            </a:r>
            <a:r>
              <a:rPr lang="ru-RU" sz="2400" i="1" dirty="0" smtClean="0">
                <a:latin typeface="Cambria" pitchFamily="18" charset="0"/>
              </a:rPr>
              <a:t>.</a:t>
            </a:r>
            <a:endParaRPr lang="ru-RU" sz="24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atic.ngs.ru/news/63/preview/4b8cef2524f0f6b84d9d5e2e8f8c098d49f9eec9_1000.jpg"/>
          <p:cNvPicPr>
            <a:picLocks noChangeAspect="1" noChangeArrowheads="1"/>
          </p:cNvPicPr>
          <p:nvPr/>
        </p:nvPicPr>
        <p:blipFill>
          <a:blip r:embed="rId2" cstate="print"/>
          <a:srcRect r="30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7"/>
          <p:cNvSpPr txBox="1">
            <a:spLocks/>
          </p:cNvSpPr>
          <p:nvPr/>
        </p:nvSpPr>
        <p:spPr>
          <a:xfrm>
            <a:off x="457200" y="1600201"/>
            <a:ext cx="8229600" cy="26928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Было трудно…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Для меня было открытием…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Мне показалось важным…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Материал урока был мне…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Я понял, что…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i="1" dirty="0" smtClean="0">
                <a:latin typeface="Cambria" pitchFamily="18" charset="0"/>
              </a:rPr>
              <a:t>Я узнал, что…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Я хочу узнать…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4" descr="J:\Клипарты\дети\69703375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2194337"/>
            <a:ext cx="2851445" cy="4298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4618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САМООЦЕНКА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otvet.imgsmail.ru/download/897b57cf8b8cba40e03b28926e528358_h-1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proza.ru/pics/2013/03/19/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9084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11.pixs.ru/storage/4/5/8/uploads8wi_3116740_1652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372" y="1484784"/>
            <a:ext cx="4314214" cy="5074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6212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itchFamily="18" charset="0"/>
              </a:rPr>
              <a:t>Илья́ Ефи́мович Ре́пин</a:t>
            </a:r>
            <a:r>
              <a:rPr lang="vi-VN" dirty="0"/>
              <a:t> </a:t>
            </a:r>
            <a:endParaRPr lang="ru-RU" dirty="0"/>
          </a:p>
        </p:txBody>
      </p:sp>
      <p:pic>
        <p:nvPicPr>
          <p:cNvPr id="12294" name="Picture 6" descr="Ilya Efimovich Repin in the Photographers studio Rentz and Schr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24802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Ilya Repin - Barge Haulers on the Volga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6591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itchFamily="18" charset="0"/>
              </a:rPr>
              <a:t>«</a:t>
            </a:r>
            <a:r>
              <a:rPr lang="ru-RU" sz="3200" b="1" dirty="0">
                <a:latin typeface="Cambria" pitchFamily="18" charset="0"/>
              </a:rPr>
              <a:t>Бурлаки на Волге</a:t>
            </a:r>
            <a:r>
              <a:rPr lang="ru-RU" sz="3200" dirty="0">
                <a:latin typeface="Cambria" pitchFamily="18" charset="0"/>
              </a:rPr>
              <a:t>»</a:t>
            </a:r>
            <a:r>
              <a:rPr lang="ru-RU" sz="2400" i="1" dirty="0">
                <a:latin typeface="Cambria" pitchFamily="18" charset="0"/>
              </a:rPr>
              <a:t> — картина русского художника Ильи </a:t>
            </a:r>
            <a:r>
              <a:rPr lang="ru-RU" sz="2400" i="1" dirty="0" smtClean="0">
                <a:latin typeface="Cambria" pitchFamily="18" charset="0"/>
              </a:rPr>
              <a:t>Репина, </a:t>
            </a:r>
            <a:r>
              <a:rPr lang="ru-RU" sz="2400" i="1" dirty="0">
                <a:latin typeface="Cambria" pitchFamily="18" charset="0"/>
              </a:rPr>
              <a:t>созданная в 1870—1873 годах. Изображает артель бурлаков во время работы. </a:t>
            </a:r>
            <a:endParaRPr lang="ru-RU" sz="2400" i="1" dirty="0" smtClean="0">
              <a:latin typeface="Cambria" pitchFamily="18" charset="0"/>
            </a:endParaRPr>
          </a:p>
          <a:p>
            <a:r>
              <a:rPr lang="ru-RU" sz="2400" i="1" dirty="0" smtClean="0">
                <a:latin typeface="Cambria" pitchFamily="18" charset="0"/>
              </a:rPr>
              <a:t>Картина </a:t>
            </a:r>
            <a:r>
              <a:rPr lang="ru-RU" sz="2400" i="1" dirty="0">
                <a:latin typeface="Cambria" pitchFamily="18" charset="0"/>
              </a:rPr>
              <a:t>имеет размеры 131,5×281 см и находится в Русском музее в Санкт-Петербурге.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036.radikal.ru/1305/3d/ec38f136c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683896" cy="298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http://cp14.nevsepic.com.ua/224/22336/1396296540-1870repin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781305" cy="335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xn----7sbbaazuatxpyidedi7gqh.xn--p1ai/i/personalii/Repin/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16882" cy="235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урлаки на Волге — кто все эти люди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80920" cy="449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5686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все эти люди?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231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руюст</dc:creator>
  <cp:lastModifiedBy>Голуб</cp:lastModifiedBy>
  <cp:revision>267</cp:revision>
  <dcterms:created xsi:type="dcterms:W3CDTF">2015-11-23T13:25:22Z</dcterms:created>
  <dcterms:modified xsi:type="dcterms:W3CDTF">2016-11-25T10:23:39Z</dcterms:modified>
</cp:coreProperties>
</file>