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3F0C-DDA8-47BB-A1BB-E29A76FAA852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E248-4960-4AB2-9730-F7C1E070BF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 – ГРАЖДАНИН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img1.liveinternet.ru/images/attach/c/7/96/324/96324139_large_003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471978" cy="5115008"/>
          </a:xfrm>
          <a:prstGeom prst="rect">
            <a:avLst/>
          </a:prstGeom>
          <a:noFill/>
        </p:spPr>
      </p:pic>
      <p:pic>
        <p:nvPicPr>
          <p:cNvPr id="23566" name="Picture 14" descr="http://school5rti.ucoz.ru/Stati/Simvolika/i-flag-hor.png"/>
          <p:cNvPicPr>
            <a:picLocks noChangeAspect="1" noChangeArrowheads="1"/>
          </p:cNvPicPr>
          <p:nvPr/>
        </p:nvPicPr>
        <p:blipFill>
          <a:blip r:embed="rId3"/>
          <a:srcRect t="9494" r="4761" b="36708"/>
          <a:stretch>
            <a:fillRect/>
          </a:stretch>
        </p:blipFill>
        <p:spPr bwMode="auto">
          <a:xfrm>
            <a:off x="4857752" y="2000240"/>
            <a:ext cx="4034146" cy="2857520"/>
          </a:xfrm>
          <a:prstGeom prst="rect">
            <a:avLst/>
          </a:prstGeom>
          <a:noFill/>
        </p:spPr>
      </p:pic>
      <p:pic>
        <p:nvPicPr>
          <p:cNvPr id="23574" name="Picture 22" descr="http://img0.liveinternet.ru/images/attach/c/4/122/762/122762004_001__85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85992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928670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Россия – как из песни слово.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Берёзок юная листва.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Кругом леса, поля и реки.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Раздолье, русская душа.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rgbClr val="002060"/>
                </a:solidFill>
              </a:rPr>
              <a:t>Люблю тебя, моя Россия,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За ясный свет твоих очей,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За ум, за подвиги святые,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За голос звонкий, как ручей,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rgbClr val="FF0000"/>
                </a:solidFill>
              </a:rPr>
              <a:t>Люблю, всем сердцем понимаю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Степей таинственную грусть.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Люблю всё то, что называют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Одним широким словом – Русь.</a:t>
            </a:r>
          </a:p>
        </p:txBody>
      </p:sp>
      <p:pic>
        <p:nvPicPr>
          <p:cNvPr id="34818" name="Picture 2" descr="http://clipartbest.com/cliparts/xig/nkp/xignkpaj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214554"/>
            <a:ext cx="3071834" cy="2684105"/>
          </a:xfrm>
          <a:prstGeom prst="rect">
            <a:avLst/>
          </a:prstGeom>
          <a:noFill/>
        </p:spPr>
      </p:pic>
      <p:pic>
        <p:nvPicPr>
          <p:cNvPr id="10" name="Picture 14" descr="http://school5rti.ucoz.ru/Stati/Simvolika/i-flag-hor.png"/>
          <p:cNvPicPr>
            <a:picLocks noChangeAspect="1" noChangeArrowheads="1"/>
          </p:cNvPicPr>
          <p:nvPr/>
        </p:nvPicPr>
        <p:blipFill>
          <a:blip r:embed="rId3"/>
          <a:srcRect t="9494" r="4761" b="36708"/>
          <a:stretch>
            <a:fillRect/>
          </a:stretch>
        </p:blipFill>
        <p:spPr bwMode="auto">
          <a:xfrm>
            <a:off x="6000760" y="2857496"/>
            <a:ext cx="1605254" cy="11370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" y="2071678"/>
            <a:ext cx="8946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СПАСИБО </a:t>
            </a:r>
            <a:r>
              <a:rPr lang="ru-RU" sz="6000" dirty="0" smtClean="0">
                <a:solidFill>
                  <a:srgbClr val="00B0F0"/>
                </a:solidFill>
              </a:rPr>
              <a:t>ЗА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ПРОСМОТР</a:t>
            </a:r>
            <a:r>
              <a:rPr lang="ru-RU" sz="6000" dirty="0" smtClean="0"/>
              <a:t>!</a:t>
            </a:r>
            <a:r>
              <a:rPr lang="ru-RU" sz="6000" dirty="0" smtClean="0">
                <a:solidFill>
                  <a:srgbClr val="00B0F0"/>
                </a:solidFill>
              </a:rPr>
              <a:t>!</a:t>
            </a:r>
            <a:r>
              <a:rPr lang="ru-RU" sz="6000" dirty="0" smtClean="0">
                <a:solidFill>
                  <a:srgbClr val="FF0000"/>
                </a:solidFill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xn----otbbvmcfi3bye.xn--p1ai/uploads/posts/2016-11/1479749401_gerb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30029" cy="1624150"/>
          </a:xfrm>
          <a:prstGeom prst="rect">
            <a:avLst/>
          </a:prstGeom>
          <a:noFill/>
        </p:spPr>
      </p:pic>
      <p:pic>
        <p:nvPicPr>
          <p:cNvPr id="35852" name="Picture 12" descr="http://perego-shop.ru/gallery/images/1321869_grazhdanin-kartin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3442026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21537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значит</a:t>
            </a:r>
            <a:r>
              <a:rPr lang="ru-RU" dirty="0" smtClean="0">
                <a:solidFill>
                  <a:srgbClr val="FF0000"/>
                </a:solidFill>
              </a:rPr>
              <a:t> быть </a:t>
            </a:r>
            <a:r>
              <a:rPr lang="ru-RU" dirty="0" smtClean="0">
                <a:solidFill>
                  <a:schemeClr val="tx1"/>
                </a:solidFill>
              </a:rPr>
              <a:t>граж</a:t>
            </a:r>
            <a:r>
              <a:rPr lang="ru-RU" dirty="0" smtClean="0">
                <a:solidFill>
                  <a:srgbClr val="002060"/>
                </a:solidFill>
              </a:rPr>
              <a:t>дани</a:t>
            </a:r>
            <a:r>
              <a:rPr lang="ru-RU" dirty="0" smtClean="0">
                <a:solidFill>
                  <a:srgbClr val="FF0000"/>
                </a:solidFill>
              </a:rPr>
              <a:t>ном?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143932" cy="4071966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Быть гражданином </a:t>
            </a:r>
            <a:r>
              <a:rPr lang="ru-RU" sz="4400" dirty="0"/>
              <a:t>- значит быть (</a:t>
            </a:r>
            <a:r>
              <a:rPr lang="ru-RU" sz="4400" dirty="0" smtClean="0"/>
              <a:t>являться ) </a:t>
            </a:r>
            <a:r>
              <a:rPr lang="ru-RU" sz="4400" dirty="0" err="1"/>
              <a:t>со-хозяином</a:t>
            </a:r>
            <a:r>
              <a:rPr lang="ru-RU" sz="4400" dirty="0"/>
              <a:t> государства.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>
                <a:solidFill>
                  <a:srgbClr val="FF0000"/>
                </a:solidFill>
              </a:rPr>
              <a:t>Гражданин</a:t>
            </a:r>
            <a:r>
              <a:rPr lang="ru-RU" sz="4400" dirty="0"/>
              <a:t> - дисциплинированный подданный государственной власти,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регулярно занимающийся гражданской деятельностью.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>
                <a:solidFill>
                  <a:srgbClr val="FF0000"/>
                </a:solidFill>
              </a:rPr>
              <a:t>Гражданская деятельность </a:t>
            </a:r>
            <a:r>
              <a:rPr lang="ru-RU" sz="4400" dirty="0"/>
              <a:t>- систематическая деятельность гражданина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>по реализации законно заработанного им права быть </a:t>
            </a:r>
            <a:r>
              <a:rPr lang="ru-RU" sz="4400" dirty="0" err="1"/>
              <a:t>со-хозяином</a:t>
            </a:r>
            <a:r>
              <a:rPr lang="ru-RU" sz="4400" dirty="0"/>
              <a:t> государства.</a:t>
            </a:r>
          </a:p>
        </p:txBody>
      </p:sp>
      <p:pic>
        <p:nvPicPr>
          <p:cNvPr id="6" name="Picture 14" descr="http://school5rti.ucoz.ru/Stati/Simvolika/i-flag-hor.png"/>
          <p:cNvPicPr>
            <a:picLocks noChangeAspect="1" noChangeArrowheads="1"/>
          </p:cNvPicPr>
          <p:nvPr/>
        </p:nvPicPr>
        <p:blipFill>
          <a:blip r:embed="rId2"/>
          <a:srcRect t="9494" r="4761" b="36708"/>
          <a:stretch>
            <a:fillRect/>
          </a:stretch>
        </p:blipFill>
        <p:spPr bwMode="auto">
          <a:xfrm>
            <a:off x="7358082" y="5572140"/>
            <a:ext cx="1605254" cy="113705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92871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Герб  РФ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2" descr="http://img0.liveinternet.ru/images/attach/c/4/122/762/122762004_001__85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796420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610136"/>
            <a:ext cx="45005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данный момент обозначено, что герб России означает следующее:</a:t>
            </a:r>
          </a:p>
          <a:p>
            <a:r>
              <a:rPr lang="ru-RU" sz="2000" dirty="0"/>
              <a:t>Двуглавый орел, смотрящий в разные стороны, охватывающий взглядом Европу и Азию, символ единства этих двух начал, что очень точно отражает многонациональное устройство как Византии, так и России. Он — символ объединения и единства российских земель.</a:t>
            </a:r>
          </a:p>
          <a:p>
            <a:r>
              <a:rPr lang="ru-RU" sz="2000" dirty="0"/>
              <a:t>Три короны символизируют на сегодняшний день суверенитет Российской Федерации, ранее — завоеванные Казанское, Астраханское и Сибирские царства.</a:t>
            </a:r>
          </a:p>
          <a:p>
            <a:r>
              <a:rPr lang="ru-RU" sz="2000" dirty="0"/>
              <a:t>Скипетр и держава олицетворяют государственную власть.</a:t>
            </a:r>
          </a:p>
          <a:p>
            <a:r>
              <a:rPr lang="ru-RU" sz="2000" dirty="0"/>
              <a:t>Георгий Победоносец — символ победы добра над злом, защиты Отечества.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Флаг РФ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14" descr="http://school5rti.ucoz.ru/Stati/Simvolika/i-flag-hor.png"/>
          <p:cNvPicPr>
            <a:picLocks noChangeAspect="1" noChangeArrowheads="1"/>
          </p:cNvPicPr>
          <p:nvPr/>
        </p:nvPicPr>
        <p:blipFill>
          <a:blip r:embed="rId2"/>
          <a:srcRect t="9494" r="4761" b="36708"/>
          <a:stretch>
            <a:fillRect/>
          </a:stretch>
        </p:blipFill>
        <p:spPr bwMode="auto">
          <a:xfrm>
            <a:off x="2357422" y="1000108"/>
            <a:ext cx="4286280" cy="30361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572008"/>
            <a:ext cx="9358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Белый- царь, Отечество, благородство.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Синий- цвет Богоматери, верность</a:t>
            </a:r>
            <a:r>
              <a:rPr lang="ru-RU" sz="3200" smtClean="0">
                <a:solidFill>
                  <a:srgbClr val="002060"/>
                </a:solidFill>
              </a:rPr>
              <a:t>, вера.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Красный-  отвага, сила, мужество, героизм.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Гимн Российской Федерации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643050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Государственный </a:t>
            </a:r>
            <a:r>
              <a:rPr lang="ru-RU" sz="2400" b="1" dirty="0" smtClean="0"/>
              <a:t> гимн</a:t>
            </a:r>
            <a:r>
              <a:rPr lang="ru-RU" sz="2400" dirty="0" smtClean="0"/>
              <a:t>– </a:t>
            </a:r>
            <a:r>
              <a:rPr lang="ru-RU" sz="2400" dirty="0"/>
              <a:t>это торжественная песня, посвященная Родине. Гимн исполняют во время важных событий. Он также, как флаг и герб, представляет государство за границей.. Современный гимн России существует с 2001 года. Его музыку написал композитор Александр Александров, а слова – известный поэт Сергей Михалков.</a:t>
            </a:r>
          </a:p>
        </p:txBody>
      </p:sp>
      <p:pic>
        <p:nvPicPr>
          <p:cNvPr id="29700" name="Picture 4" descr="http://playcast.ru/uploads/2014/06/11/8894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94202"/>
            <a:ext cx="4071966" cy="336379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Как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устроена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наша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страна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25689"/>
            <a:ext cx="7429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Россия – самая большая страна в мире. Ее площадь – 17 млн. квадратных метров. Это составляет 1/9 часть всей суши на земле и 1/8 часть суши, заселенной человеком.</a:t>
            </a:r>
          </a:p>
          <a:p>
            <a:r>
              <a:rPr lang="ru-RU" sz="2400" dirty="0"/>
              <a:t>У России самая длинная в мире государственная граница – она протянулась на 62269 км.</a:t>
            </a:r>
          </a:p>
          <a:p>
            <a:r>
              <a:rPr lang="ru-RU" sz="2400" dirty="0"/>
              <a:t>Россия граничит со множеством стран. Официально наша страна Российская Федерация. Это означает, что внутри нее выделяются части, в каждой из которых есть своя власть. Эти части принято называть субъектами федерации. Они объединены в 7 федеральных округов, у каждого из которых своя “столица” – центр. Это: 1. Северо-западный. 2.Центральный. 3.Южный. 4. Приволжский. 5. Уральский. 6. Сибирский. 7. Дальневосточный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</a:t>
            </a:r>
            <a:r>
              <a:rPr lang="ru-RU" dirty="0" smtClean="0">
                <a:solidFill>
                  <a:srgbClr val="002060"/>
                </a:solidFill>
              </a:rPr>
              <a:t>Российской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Ф</a:t>
            </a:r>
            <a:r>
              <a:rPr lang="ru-RU" dirty="0" smtClean="0">
                <a:solidFill>
                  <a:srgbClr val="FF0000"/>
                </a:solidFill>
              </a:rPr>
              <a:t>едерации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newsprolife.com.ua/wp-content/uploads/2014/09/Putin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5857916" cy="3895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500702"/>
            <a:ext cx="971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286388"/>
            <a:ext cx="79915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Президент Российской Федерации – это высшая исполнительная власть в нашей стране. В нашей стране президента избирают голосованием. Последние выборы президента </a:t>
            </a:r>
            <a:r>
              <a:rPr lang="ru-RU" dirty="0" smtClean="0"/>
              <a:t>прошли в мае 2012 года, на них победил </a:t>
            </a:r>
            <a:r>
              <a:rPr lang="ru-RU" sz="2000" b="1" dirty="0" smtClean="0"/>
              <a:t>Владимир </a:t>
            </a:r>
            <a:r>
              <a:rPr lang="ru-RU" sz="2000" b="1" dirty="0" smtClean="0">
                <a:solidFill>
                  <a:srgbClr val="00B0F0"/>
                </a:solidFill>
              </a:rPr>
              <a:t>Владимирович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Путин.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живёт в России?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Россия – одна из самых крупных стран мира. По территории она занимает первое место в мире, а по количеству населения – восьмое, после </a:t>
            </a:r>
            <a:r>
              <a:rPr lang="ru-RU" sz="2400" b="1" i="1" dirty="0"/>
              <a:t>Китая, Индии, США, Индонезии, Бразилии, Пакистана и Бангладеш.</a:t>
            </a:r>
            <a:r>
              <a:rPr lang="ru-RU" sz="2400" dirty="0"/>
              <a:t> По последним данным в России живет 142 млн. человек.</a:t>
            </a:r>
          </a:p>
          <a:p>
            <a:r>
              <a:rPr lang="ru-RU" sz="2400" dirty="0"/>
              <a:t>Население России многонационально. Основной народ – русские (79, 8 %). Государственным языком является русский язык. Кроме русских на территории России проживает 180 других народов.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Москва – столица нашей Родины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golosarmenii.am/media/photos/album52/51243_750_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4214842" cy="2601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57884" y="856357"/>
            <a:ext cx="32861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из самых больших и красивейших городов мира.</a:t>
            </a:r>
          </a:p>
          <a:p>
            <a:r>
              <a:rPr lang="ru-RU" sz="2400" dirty="0"/>
              <a:t>Годом основания Москвы принято считать 1147-й. Основание Москвы связано с именем князя Юрия Долгорукого. Сегодня его бронзовая фигура украшает Тверскую площадь столицы. Сейчас население Москвы превышает 10 млн. человек.</a:t>
            </a:r>
          </a:p>
        </p:txBody>
      </p:sp>
      <p:pic>
        <p:nvPicPr>
          <p:cNvPr id="32772" name="Picture 4" descr="http://bestmaps.ru/files/content_images/20120711133407.jpg"/>
          <p:cNvPicPr>
            <a:picLocks noChangeAspect="1" noChangeArrowheads="1"/>
          </p:cNvPicPr>
          <p:nvPr/>
        </p:nvPicPr>
        <p:blipFill>
          <a:blip r:embed="rId3"/>
          <a:srcRect t="-1149" b="6897"/>
          <a:stretch>
            <a:fillRect/>
          </a:stretch>
        </p:blipFill>
        <p:spPr bwMode="auto">
          <a:xfrm>
            <a:off x="857224" y="3929066"/>
            <a:ext cx="4286280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сюша, поде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Ксюша, поделка</Template>
  <TotalTime>119</TotalTime>
  <Words>386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Ксюша, поделка</vt:lpstr>
      <vt:lpstr>Я – ГРАЖДАНИН РОССИИ</vt:lpstr>
      <vt:lpstr>Что значит быть гражданином?</vt:lpstr>
      <vt:lpstr>Герб  РФ</vt:lpstr>
      <vt:lpstr>Флаг РФ</vt:lpstr>
      <vt:lpstr>Гимн Российской Федерации</vt:lpstr>
      <vt:lpstr>Как устроена наша страна</vt:lpstr>
      <vt:lpstr>Президент Российской Федерации</vt:lpstr>
      <vt:lpstr>Кто живёт в России?</vt:lpstr>
      <vt:lpstr>Москва – столица нашей Родины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ГРАЖДАНИН РОССИИ</dc:title>
  <dc:creator>user</dc:creator>
  <cp:lastModifiedBy>user</cp:lastModifiedBy>
  <cp:revision>13</cp:revision>
  <dcterms:created xsi:type="dcterms:W3CDTF">2018-02-07T14:05:37Z</dcterms:created>
  <dcterms:modified xsi:type="dcterms:W3CDTF">2018-02-07T16:04:49Z</dcterms:modified>
</cp:coreProperties>
</file>